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6172200" cx="10972800"/>
  <p:notesSz cx="70104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316" orient="horz"/>
        <p:guide pos="3050" orient="horz"/>
        <p:guide pos="3189" orient="horz"/>
        <p:guide pos="5455"/>
        <p:guide pos="975" orient="horz"/>
        <p:guide pos="3457"/>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4.png"/></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30565" y="8831580"/>
            <a:ext cx="3037840" cy="464820"/>
          </a:xfrm>
          <a:prstGeom prst="rect">
            <a:avLst/>
          </a:prstGeom>
          <a:noFill/>
          <a:ln>
            <a:noFill/>
          </a:ln>
        </p:spPr>
        <p:txBody>
          <a:bodyPr anchorCtr="0" anchor="ctr" bIns="46575" lIns="93175" spcFirstLastPara="1" rIns="93175" wrap="square" tIns="46575">
            <a:noAutofit/>
          </a:bodyPr>
          <a:lstStyle>
            <a:lvl1pPr lvl="0" marR="0" rtl="0" algn="l">
              <a:spcBef>
                <a:spcPts val="0"/>
              </a:spcBef>
              <a:spcAft>
                <a:spcPts val="0"/>
              </a:spcAft>
              <a:buSzPts val="1400"/>
              <a:buNone/>
              <a:defRPr b="0" i="0" sz="1100" u="none" cap="none" strike="noStrike">
                <a:solidFill>
                  <a:schemeClr val="dk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lvl1pPr indent="-228600" lvl="0" marL="4572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1pPr>
            <a:lvl2pPr indent="-228600" lvl="1" marL="9144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2pPr>
            <a:lvl3pPr indent="-228600" lvl="2" marL="13716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3pPr>
            <a:lvl4pPr indent="-228600" lvl="3" marL="18288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4pPr>
            <a:lvl5pPr indent="-228600" lvl="4" marL="22860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6" name="Google Shape;6;n"/>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pic>
        <p:nvPicPr>
          <p:cNvPr id="7" name="Google Shape;7;n"/>
          <p:cNvPicPr preferRelativeResize="0"/>
          <p:nvPr/>
        </p:nvPicPr>
        <p:blipFill rotWithShape="1">
          <a:blip r:embed="rId2">
            <a:alphaModFix/>
          </a:blip>
          <a:srcRect b="0" l="0" r="0" t="0"/>
          <a:stretch/>
        </p:blipFill>
        <p:spPr>
          <a:xfrm>
            <a:off x="5400933" y="240101"/>
            <a:ext cx="1209933" cy="328091"/>
          </a:xfrm>
          <a:prstGeom prst="rect">
            <a:avLst/>
          </a:prstGeom>
          <a:noFill/>
          <a:ln>
            <a:noFill/>
          </a:ln>
        </p:spPr>
      </p:pic>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 name="Google Shape;54;p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Introduction to parallel programming and OpenACC. This is a very conceptual approach, and is intended for students with little to no parallel programming experience.</a:t>
            </a:r>
            <a:endParaRPr/>
          </a:p>
        </p:txBody>
      </p:sp>
      <p:sp>
        <p:nvSpPr>
          <p:cNvPr id="55" name="Google Shape;55;p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our first true parallel solution, and is most likely everyone’s first thought on how to speed up the grading process.</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We break up the 1,000 exams into 4 piles of 250. Each of these piles will be graded by 1 of the 4 graders simultaneously. After all the graders have finished grading their pile they will pass their piles around round-robin. They will repeat this until all 1,000 exams have all 8 questions graded.</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If we assume that the time to pass the piles around is insignificant, this solution is 4x faster than the sequential solution (which makes sense, since we have 4 graders.) We can also see that all of the graders are active 100% of the time.</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 most important thing to consider, however, is that this solution is only possible if the questions can be graded out-of-order. If the questions must be graded #1 -&gt; #2 -&gt; #3 … -&gt; #8, then this solution is not possible (or this solution will produce erratic results) Next, we will look at a parallel example where these problems are graded in order.  (Note to presenter: This would be similar to a data dependency within a loop, which will be covered later. It may be worth reminding the audience of this example when teaching data dependencies.)</a:t>
            </a:r>
            <a:endParaRPr/>
          </a:p>
        </p:txBody>
      </p:sp>
      <p:sp>
        <p:nvSpPr>
          <p:cNvPr id="195" name="Google Shape;195;p1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another parallel solution, referred to as a Pipeline. In this solution, the exams are graded in order, #1 -&gt; #2 -&gt; #3 … -&gt; #8. However, we still maintain a high level of parallelism. We notice that there is a much higher number of transfers than previous examples, because now we’re transferring one exam at-a-time.</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It is also worth noting that it takes a little bit of time to get the process started. It’s not until after the first 3 exams that we have all graders active.</a:t>
            </a:r>
            <a:endParaRPr/>
          </a:p>
        </p:txBody>
      </p:sp>
      <p:sp>
        <p:nvSpPr>
          <p:cNvPr id="236" name="Google Shape;236;p1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1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another pipeline example that didn’t go perfectly. The professor had to pause in the middle of grading (maybe something like a bathroom break). During this pause, everyone else comes grinding to a halt as well. This is due to the graders dependency on each other.</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However, since the graders are functioning independently of each other, the other graders are able to continue grading for a little bit after the professor stops.</a:t>
            </a:r>
            <a:endParaRPr/>
          </a:p>
        </p:txBody>
      </p:sp>
      <p:sp>
        <p:nvSpPr>
          <p:cNvPr id="286" name="Google Shape;286;p1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1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meant to stress a few points:</a:t>
            </a:r>
            <a:endParaRPr/>
          </a:p>
          <a:p>
            <a:pPr indent="-171450" lvl="0" marL="171450" marR="0" rtl="0" algn="l">
              <a:spcBef>
                <a:spcPts val="330"/>
              </a:spcBef>
              <a:spcAft>
                <a:spcPts val="0"/>
              </a:spcAft>
              <a:buClr>
                <a:schemeClr val="dk1"/>
              </a:buClr>
              <a:buSzPts val="1100"/>
              <a:buFont typeface="Arial"/>
              <a:buChar char="•"/>
            </a:pPr>
            <a:r>
              <a:rPr b="0" i="0" lang="en-US" sz="1100" u="none" cap="none" strike="noStrike">
                <a:solidFill>
                  <a:schemeClr val="dk1"/>
                </a:solidFill>
                <a:latin typeface="Trebuchet MS"/>
                <a:ea typeface="Trebuchet MS"/>
                <a:cs typeface="Trebuchet MS"/>
                <a:sym typeface="Trebuchet MS"/>
              </a:rPr>
              <a:t>If you don’t understand the nature of the problem, you may attempt to parallelize something that cannot be correctly parallelized.</a:t>
            </a:r>
            <a:endParaRPr/>
          </a:p>
          <a:p>
            <a:pPr indent="-171450" lvl="0" marL="171450" marR="0" rtl="0" algn="l">
              <a:spcBef>
                <a:spcPts val="330"/>
              </a:spcBef>
              <a:spcAft>
                <a:spcPts val="0"/>
              </a:spcAft>
              <a:buClr>
                <a:schemeClr val="dk1"/>
              </a:buClr>
              <a:buSzPts val="1100"/>
              <a:buFont typeface="Arial"/>
              <a:buChar char="•"/>
            </a:pPr>
            <a:r>
              <a:rPr b="0" i="0" lang="en-US" sz="1100" u="none" cap="none" strike="noStrike">
                <a:solidFill>
                  <a:schemeClr val="dk1"/>
                </a:solidFill>
                <a:latin typeface="Trebuchet MS"/>
                <a:ea typeface="Trebuchet MS"/>
                <a:cs typeface="Trebuchet MS"/>
                <a:sym typeface="Trebuchet MS"/>
              </a:rPr>
              <a:t>The fewer restrictions on order of execution, the easier it is to parallelize an operation. By restricting that each question be graded by the same grader we’ve introduced a need to communicate to ensure this restriction is met. If this restriction is lifted, then each grader can grade an entire stack of tests independently at their own pace.</a:t>
            </a:r>
            <a:endParaRPr/>
          </a:p>
          <a:p>
            <a:pPr indent="-101600" lvl="0" marL="171450" marR="0" rtl="0" algn="l">
              <a:spcBef>
                <a:spcPts val="330"/>
              </a:spcBef>
              <a:spcAft>
                <a:spcPts val="0"/>
              </a:spcAft>
              <a:buClr>
                <a:schemeClr val="dk1"/>
              </a:buClr>
              <a:buSzPts val="1100"/>
              <a:buFont typeface="Arial"/>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Clr>
                <a:schemeClr val="dk1"/>
              </a:buClr>
              <a:buSzPts val="1100"/>
              <a:buFont typeface="Arial"/>
              <a:buNone/>
            </a:pPr>
            <a:r>
              <a:rPr b="0" i="0" lang="en-US" sz="1100" u="none" cap="none" strike="noStrike">
                <a:solidFill>
                  <a:schemeClr val="dk1"/>
                </a:solidFill>
                <a:latin typeface="Trebuchet MS"/>
                <a:ea typeface="Trebuchet MS"/>
                <a:cs typeface="Trebuchet MS"/>
                <a:sym typeface="Trebuchet MS"/>
              </a:rPr>
              <a:t>Terms from this section:</a:t>
            </a:r>
            <a:endParaRPr/>
          </a:p>
          <a:p>
            <a:pPr indent="-171450" lvl="0" marL="171450" marR="0" rtl="0" algn="l">
              <a:spcBef>
                <a:spcPts val="330"/>
              </a:spcBef>
              <a:spcAft>
                <a:spcPts val="0"/>
              </a:spcAft>
              <a:buClr>
                <a:schemeClr val="dk1"/>
              </a:buClr>
              <a:buSzPts val="1100"/>
              <a:buFont typeface="Arial"/>
              <a:buChar char="•"/>
            </a:pPr>
            <a:r>
              <a:rPr b="0" i="0" lang="en-US" sz="1100" u="none" cap="none" strike="noStrike">
                <a:solidFill>
                  <a:schemeClr val="dk1"/>
                </a:solidFill>
                <a:latin typeface="Trebuchet MS"/>
                <a:ea typeface="Trebuchet MS"/>
                <a:cs typeface="Trebuchet MS"/>
                <a:sym typeface="Trebuchet MS"/>
              </a:rPr>
              <a:t>Task-based parallelism: breaking up a larger operation into independent tasks that can be executed in parallel.</a:t>
            </a:r>
            <a:endParaRPr/>
          </a:p>
          <a:p>
            <a:pPr indent="-171450" lvl="0" marL="171450" marR="0" rtl="0" algn="l">
              <a:spcBef>
                <a:spcPts val="330"/>
              </a:spcBef>
              <a:spcAft>
                <a:spcPts val="0"/>
              </a:spcAft>
              <a:buClr>
                <a:schemeClr val="dk1"/>
              </a:buClr>
              <a:buSzPts val="1100"/>
              <a:buFont typeface="Arial"/>
              <a:buChar char="•"/>
            </a:pPr>
            <a:r>
              <a:rPr b="0" i="0" lang="en-US" sz="1100" u="none" cap="none" strike="noStrike">
                <a:solidFill>
                  <a:schemeClr val="dk1"/>
                </a:solidFill>
                <a:latin typeface="Trebuchet MS"/>
                <a:ea typeface="Trebuchet MS"/>
                <a:cs typeface="Trebuchet MS"/>
                <a:sym typeface="Trebuchet MS"/>
              </a:rPr>
              <a:t>Data parallelism: performing the same operation on multiple data items (same question on multiple tests, for instance)  in parallel.</a:t>
            </a:r>
            <a:endParaRPr/>
          </a:p>
          <a:p>
            <a:pPr indent="-101600" lvl="0" marL="171450" marR="0" rtl="0" algn="l">
              <a:spcBef>
                <a:spcPts val="330"/>
              </a:spcBef>
              <a:spcAft>
                <a:spcPts val="0"/>
              </a:spcAft>
              <a:buClr>
                <a:schemeClr val="dk1"/>
              </a:buClr>
              <a:buSzPts val="1100"/>
              <a:buFont typeface="Arial"/>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Clr>
                <a:schemeClr val="dk1"/>
              </a:buClr>
              <a:buSzPts val="1100"/>
              <a:buFont typeface="Arial"/>
              <a:buNone/>
            </a:pPr>
            <a:r>
              <a:rPr b="0" i="0" lang="en-US" sz="1100" u="none" cap="none" strike="noStrike">
                <a:solidFill>
                  <a:schemeClr val="dk1"/>
                </a:solidFill>
                <a:latin typeface="Trebuchet MS"/>
                <a:ea typeface="Trebuchet MS"/>
                <a:cs typeface="Trebuchet MS"/>
                <a:sym typeface="Trebuchet MS"/>
              </a:rPr>
              <a:t>OpenACC focuses primarily on exposing the data parallelism of loops, but has some simple tasking primitives too, which will be covered in a much later module.</a:t>
            </a:r>
            <a:endParaRPr/>
          </a:p>
        </p:txBody>
      </p:sp>
      <p:sp>
        <p:nvSpPr>
          <p:cNvPr id="322" name="Google Shape;322;p1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4: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328" name="Google Shape;328;p1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5: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333" name="Google Shape;333;p1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1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Note: The chart is showing the total runtime when running serially and the runtime when running a percentage of the code infinitely fast in parallel. So, intuitively, parallelizing 50% of the code results in ½ of the runtime or a 2X speed-up.</a:t>
            </a:r>
            <a:endParaRPr b="0" i="0" sz="1100" u="none" cap="none" strike="noStrike">
              <a:solidFill>
                <a:schemeClr val="dk1"/>
              </a:solidFill>
              <a:latin typeface="Trebuchet MS"/>
              <a:ea typeface="Trebuchet MS"/>
              <a:cs typeface="Trebuchet MS"/>
              <a:sym typeface="Trebuchet MS"/>
            </a:endParaRPr>
          </a:p>
        </p:txBody>
      </p:sp>
      <p:sp>
        <p:nvSpPr>
          <p:cNvPr id="342" name="Google Shape;342;p16: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p1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No coding yet. Just explaining what OpenACC is, it’s weaknesses/limitations, and why it’s worth learning.</a:t>
            </a:r>
            <a:endParaRPr/>
          </a:p>
        </p:txBody>
      </p:sp>
      <p:sp>
        <p:nvSpPr>
          <p:cNvPr id="359" name="Google Shape;359;p1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1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Simple, Powerful, Portable</a:t>
            </a:r>
            <a:endParaRPr/>
          </a:p>
        </p:txBody>
      </p:sp>
      <p:sp>
        <p:nvSpPr>
          <p:cNvPr id="365" name="Google Shape;365;p1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9:notes"/>
          <p:cNvSpPr/>
          <p:nvPr>
            <p:ph idx="2" type="sldImg"/>
          </p:nvPr>
        </p:nvSpPr>
        <p:spPr>
          <a:xfrm>
            <a:off x="407988" y="695325"/>
            <a:ext cx="6196012"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6" name="Google Shape;376;p1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Libraries are limited by what is included within the library. The programmer is not able to make changes that are not defined in the library. If the programmer needs to do something not defined in the library, there isn’t really a solution for it. This is very high performance, but only if the operations you want to do are available in a library form.</a:t>
            </a:r>
            <a:endParaRPr/>
          </a:p>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Programming Languages require a programmer to recreate their sequential program from scratch and maintain both serial and parallel versions of their key operations. The programmer can micro-manage everything about their program and often use device-specific features too specific for higher-level approaches in order to achieve the best performance. Parallel programs created in a parallel programming languages tend to only work on a very small number of platforms.</a:t>
            </a:r>
            <a:endParaRPr/>
          </a:p>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Compiler directives sit in the middle and blend the flexibility of programming languages with the ease of use of libraries. The programmer annotates the code with high-level instructions that a compiler can use to parallelize the code or can safely ignore. This means that a code with compiler directives can be compiled for many different parallel platforms and there’s no need to maintain separate serial and parallel versions of the code.</a:t>
            </a:r>
            <a:endParaRPr/>
          </a:p>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377" name="Google Shape;377;p19: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rgbClr val="000000"/>
                </a:solidFill>
                <a:latin typeface="Calibri"/>
                <a:ea typeface="Calibri"/>
                <a:cs typeface="Calibri"/>
                <a:sym typeface="Calibri"/>
              </a:rPr>
              <a:t>‹#›</a:t>
            </a:fld>
            <a:endParaRPr sz="1100">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 name="Google Shape;60;p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Trebuchet MS"/>
                <a:ea typeface="Trebuchet MS"/>
                <a:cs typeface="Trebuchet MS"/>
                <a:sym typeface="Trebuchet MS"/>
              </a:rPr>
              <a:t>This module is designed for a complete beginner to parallel programming and to OpenACC. If students are already familiar with parallel programming, it is understandable to skip directly to the section labeled “Introduction to OpenACC.”</a:t>
            </a:r>
            <a:endParaRPr/>
          </a:p>
          <a:p>
            <a:pPr indent="0" lvl="0" marL="0" marR="0" rtl="0" algn="l">
              <a:spcBef>
                <a:spcPts val="330"/>
              </a:spcBef>
              <a:spcAft>
                <a:spcPts val="0"/>
              </a:spcAft>
              <a:buClr>
                <a:schemeClr val="dk1"/>
              </a:buClr>
              <a:buSzPts val="1100"/>
              <a:buFont typeface="Arial"/>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Clr>
                <a:schemeClr val="dk1"/>
              </a:buClr>
              <a:buSzPts val="1100"/>
              <a:buFont typeface="Arial"/>
              <a:buNone/>
            </a:pPr>
            <a:r>
              <a:rPr b="0" i="0" lang="en-US" sz="1100" u="none" cap="none" strike="noStrike">
                <a:solidFill>
                  <a:schemeClr val="dk1"/>
                </a:solidFill>
                <a:latin typeface="Trebuchet MS"/>
                <a:ea typeface="Trebuchet MS"/>
                <a:cs typeface="Trebuchet MS"/>
                <a:sym typeface="Trebuchet MS"/>
              </a:rPr>
              <a:t>Students who are already familiar with parallel programming, and know what OpenACC is, then this chapter might be skippable entirely.</a:t>
            </a:r>
            <a:endParaRPr/>
          </a:p>
        </p:txBody>
      </p:sp>
      <p:sp>
        <p:nvSpPr>
          <p:cNvPr id="61" name="Google Shape;61;p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2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the general OpenACC parallel model. We have a host, which runs our sequential code. This would be a CPU. Then we have our device, which is some sort of parallel hardware. The host and device usually (though not always) have separate memory, and the programmer can use OpenACC to move data between the two memories.</a:t>
            </a:r>
            <a:endParaRPr/>
          </a:p>
        </p:txBody>
      </p:sp>
      <p:sp>
        <p:nvSpPr>
          <p:cNvPr id="392" name="Google Shape;392;p2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2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These are the 3 main aspects of OpenACC. We will break them down one-by-one.</a:t>
            </a:r>
            <a:endParaRPr/>
          </a:p>
        </p:txBody>
      </p:sp>
      <p:sp>
        <p:nvSpPr>
          <p:cNvPr id="407" name="Google Shape;407;p2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2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For the most part, we consider OpenACC to be an incremental programming model because we can start with a base, working code. So we start with a working code, then can make small changes until the code is optimal. Many other parallel programming models have you build the code from the ground up. This means that you make large changes at a time, and when something doesn’t work, you either scrap it, or debug it.</a:t>
            </a:r>
            <a:endParaRPr/>
          </a:p>
        </p:txBody>
      </p:sp>
      <p:sp>
        <p:nvSpPr>
          <p:cNvPr id="420" name="Google Shape;420;p2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3: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438" name="Google Shape;438;p2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2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One of the main advantages of OpenACC is that you can run your program on several different parallel hardware without having to make any changes to the code. You may need to make small changes for the code to be optimal, but it is expected that any OpenACC parallel code can run relatively well on any of the supported hardware.</a:t>
            </a:r>
            <a:endParaRPr/>
          </a:p>
        </p:txBody>
      </p:sp>
      <p:sp>
        <p:nvSpPr>
          <p:cNvPr id="451" name="Google Shape;451;p2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5: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469" name="Google Shape;469;p2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2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Lastly, OpenACC is meant to be simple to learn/use. Outside of standard C/C++/Fortran coding, there are no new languages to learn. </a:t>
            </a:r>
            <a:endParaRPr/>
          </a:p>
        </p:txBody>
      </p:sp>
      <p:sp>
        <p:nvSpPr>
          <p:cNvPr id="483" name="Google Shape;483;p26: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2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4" name="Google Shape;714;p2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So OpenACC is relatively simple to use, and can be a very good resource for anyone to parallelize their existing code. The main tradeoff is in performance. While OpenACC excels in being user-friendly, and developer-friendly, it usually cannot achieve as much performance as a low-level parallel programming model (such as CUDA). This is generally true for any high-level model, as the programmer will just not have the kind of control over their code as they would using a low-level model.</a:t>
            </a:r>
            <a:endParaRPr/>
          </a:p>
        </p:txBody>
      </p:sp>
      <p:sp>
        <p:nvSpPr>
          <p:cNvPr id="715" name="Google Shape;715;p2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2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p2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lnSpc>
                <a:spcPct val="80000"/>
              </a:lnSpc>
              <a:spcBef>
                <a:spcPts val="0"/>
              </a:spcBef>
              <a:spcAft>
                <a:spcPts val="0"/>
              </a:spcAft>
              <a:buNone/>
            </a:pPr>
            <a:r>
              <a:rPr b="1" i="0" lang="en-US" sz="687" u="none" cap="none" strike="noStrike">
                <a:solidFill>
                  <a:schemeClr val="dk1"/>
                </a:solidFill>
                <a:latin typeface="Trebuchet MS"/>
                <a:ea typeface="Trebuchet MS"/>
                <a:cs typeface="Trebuchet MS"/>
                <a:sym typeface="Trebuchet MS"/>
              </a:rPr>
              <a:t>Gaussian</a:t>
            </a:r>
            <a:r>
              <a:rPr b="0" i="0" lang="en-US" sz="687" u="none" cap="none" strike="noStrike">
                <a:solidFill>
                  <a:schemeClr val="dk1"/>
                </a:solidFill>
                <a:latin typeface="Trebuchet MS"/>
                <a:ea typeface="Trebuchet MS"/>
                <a:cs typeface="Trebuchet MS"/>
                <a:sym typeface="Trebuchet MS"/>
              </a:rPr>
              <a:t> is quantum chemistry application used to model the electronic structure of atoms and molecules. It’s used by scientists and researchers interested in chemical properties including pharmaceuticals, materials, agrochemicals, and related fields to increase the accuracy of results for small molecular systems, and increase the size of large molecules that can be modeled.</a:t>
            </a:r>
            <a:endParaRPr/>
          </a:p>
          <a:p>
            <a:pPr indent="0" lvl="0" marL="0" marR="0" rtl="0" algn="l">
              <a:lnSpc>
                <a:spcPct val="80000"/>
              </a:lnSpc>
              <a:spcBef>
                <a:spcPts val="206"/>
              </a:spcBef>
              <a:spcAft>
                <a:spcPts val="0"/>
              </a:spcAft>
              <a:buNone/>
            </a:pPr>
            <a:r>
              <a:t/>
            </a:r>
            <a:endParaRPr b="0" i="0" sz="687" u="none" cap="none" strike="noStrike">
              <a:solidFill>
                <a:schemeClr val="dk1"/>
              </a:solidFill>
              <a:latin typeface="Trebuchet MS"/>
              <a:ea typeface="Trebuchet MS"/>
              <a:cs typeface="Trebuchet MS"/>
              <a:sym typeface="Trebuchet MS"/>
            </a:endParaRPr>
          </a:p>
          <a:p>
            <a:pPr indent="0" lvl="0" marL="0" marR="0" rtl="0" algn="l">
              <a:lnSpc>
                <a:spcPct val="80000"/>
              </a:lnSpc>
              <a:spcBef>
                <a:spcPts val="206"/>
              </a:spcBef>
              <a:spcAft>
                <a:spcPts val="0"/>
              </a:spcAft>
              <a:buNone/>
            </a:pPr>
            <a:r>
              <a:rPr b="0" i="0" lang="en-US" sz="687" u="none" cap="none" strike="noStrike">
                <a:solidFill>
                  <a:schemeClr val="dk1"/>
                </a:solidFill>
                <a:latin typeface="Trebuchet MS"/>
                <a:ea typeface="Trebuchet MS"/>
                <a:cs typeface="Trebuchet MS"/>
                <a:sym typeface="Trebuchet MS"/>
              </a:rPr>
              <a:t>Gaussian has over 2 million lines of mostly Fortran 77 code and has been in development since 1970.</a:t>
            </a:r>
            <a:endParaRPr/>
          </a:p>
          <a:p>
            <a:pPr indent="0" lvl="0" marL="0" marR="0" rtl="0" algn="l">
              <a:lnSpc>
                <a:spcPct val="80000"/>
              </a:lnSpc>
              <a:spcBef>
                <a:spcPts val="206"/>
              </a:spcBef>
              <a:spcAft>
                <a:spcPts val="0"/>
              </a:spcAft>
              <a:buNone/>
            </a:pPr>
            <a:r>
              <a:rPr b="0" i="0" lang="en-US" sz="687" u="none" cap="none" strike="noStrike">
                <a:solidFill>
                  <a:schemeClr val="dk1"/>
                </a:solidFill>
                <a:latin typeface="Trebuchet MS"/>
                <a:ea typeface="Trebuchet MS"/>
                <a:cs typeface="Trebuchet MS"/>
                <a:sym typeface="Trebuchet MS"/>
              </a:rPr>
              <a:t>Which makes it really hard to move the code to a new platform and be able to maintain.After learning that OpenACC allows minimal codes changes and delievers performance portability, Gaussian developers decided to start migrating thier code to GPUs using OpenACC.</a:t>
            </a:r>
            <a:endParaRPr/>
          </a:p>
          <a:p>
            <a:pPr indent="0" lvl="0" marL="0" marR="0" rtl="0" algn="l">
              <a:lnSpc>
                <a:spcPct val="80000"/>
              </a:lnSpc>
              <a:spcBef>
                <a:spcPts val="206"/>
              </a:spcBef>
              <a:spcAft>
                <a:spcPts val="0"/>
              </a:spcAft>
              <a:buNone/>
            </a:pPr>
            <a:r>
              <a:t/>
            </a:r>
            <a:endParaRPr b="0" i="0" sz="687" u="none" cap="none" strike="noStrike">
              <a:solidFill>
                <a:schemeClr val="dk1"/>
              </a:solidFill>
              <a:latin typeface="Trebuchet MS"/>
              <a:ea typeface="Trebuchet MS"/>
              <a:cs typeface="Trebuchet MS"/>
              <a:sym typeface="Trebuchet MS"/>
            </a:endParaRPr>
          </a:p>
          <a:p>
            <a:pPr indent="0" lvl="0" marL="0" marR="0" rtl="0" algn="l">
              <a:lnSpc>
                <a:spcPct val="80000"/>
              </a:lnSpc>
              <a:spcBef>
                <a:spcPts val="206"/>
              </a:spcBef>
              <a:spcAft>
                <a:spcPts val="0"/>
              </a:spcAft>
              <a:buNone/>
            </a:pPr>
            <a:r>
              <a:rPr b="0" i="0" lang="en-US" sz="687" u="none" cap="none" strike="noStrike">
                <a:solidFill>
                  <a:schemeClr val="dk1"/>
                </a:solidFill>
                <a:latin typeface="Trebuchet MS"/>
                <a:ea typeface="Trebuchet MS"/>
                <a:cs typeface="Trebuchet MS"/>
                <a:sym typeface="Trebuchet MS"/>
              </a:rPr>
              <a:t>Gaussian is parallelized with OpenMP (multi-threading) across CPU cores, and in the latest releases with OpenACC for GPU acceleration. Most common use cases (80 – 85%) are GPU-accelerated.</a:t>
            </a:r>
            <a:endParaRPr/>
          </a:p>
          <a:p>
            <a:pPr indent="0" lvl="0" marL="0" marR="0" rtl="0" algn="l">
              <a:lnSpc>
                <a:spcPct val="80000"/>
              </a:lnSpc>
              <a:spcBef>
                <a:spcPts val="206"/>
              </a:spcBef>
              <a:spcAft>
                <a:spcPts val="0"/>
              </a:spcAft>
              <a:buNone/>
            </a:pPr>
            <a:r>
              <a:rPr b="0" i="0" lang="en-US" sz="687" u="none" cap="none" strike="noStrike">
                <a:solidFill>
                  <a:schemeClr val="dk1"/>
                </a:solidFill>
                <a:latin typeface="Trebuchet MS"/>
                <a:ea typeface="Trebuchet MS"/>
                <a:cs typeface="Trebuchet MS"/>
                <a:sym typeface="Trebuchet MS"/>
              </a:rPr>
              <a:t>According to Gaussian developers a GPU-accelerated server with 8 P100s that costs only 2x more than a very fast and expensive CPU dual-socket server will deliver 7x performance based on a Valinomycin problem. Making populating a server with GPUs an obvious choice.</a:t>
            </a:r>
            <a:endParaRPr/>
          </a:p>
          <a:p>
            <a:pPr indent="0" lvl="0" marL="0" marR="0" rtl="0" algn="l">
              <a:lnSpc>
                <a:spcPct val="80000"/>
              </a:lnSpc>
              <a:spcBef>
                <a:spcPts val="206"/>
              </a:spcBef>
              <a:spcAft>
                <a:spcPts val="0"/>
              </a:spcAft>
              <a:buNone/>
            </a:pPr>
            <a:r>
              <a:t/>
            </a:r>
            <a:endParaRPr b="0" i="0" sz="687" u="none" cap="none" strike="noStrike">
              <a:solidFill>
                <a:schemeClr val="dk1"/>
              </a:solidFill>
              <a:latin typeface="Trebuchet MS"/>
              <a:ea typeface="Trebuchet MS"/>
              <a:cs typeface="Trebuchet MS"/>
              <a:sym typeface="Trebuchet MS"/>
            </a:endParaRPr>
          </a:p>
          <a:p>
            <a:pPr indent="0" lvl="0" marL="0" marR="0" rtl="0" algn="l">
              <a:lnSpc>
                <a:spcPct val="80000"/>
              </a:lnSpc>
              <a:spcBef>
                <a:spcPts val="206"/>
              </a:spcBef>
              <a:spcAft>
                <a:spcPts val="0"/>
              </a:spcAft>
              <a:buNone/>
            </a:pPr>
            <a:r>
              <a:rPr b="1" i="0" lang="en-US" sz="687" u="none" cap="none" strike="noStrike">
                <a:solidFill>
                  <a:schemeClr val="dk1"/>
                </a:solidFill>
                <a:latin typeface="Trebuchet MS"/>
                <a:ea typeface="Trebuchet MS"/>
                <a:cs typeface="Trebuchet MS"/>
                <a:sym typeface="Trebuchet MS"/>
              </a:rPr>
              <a:t>ANSYS Fluent</a:t>
            </a:r>
            <a:r>
              <a:rPr b="0" i="0" lang="en-US" sz="687" u="none" cap="none" strike="noStrike">
                <a:solidFill>
                  <a:schemeClr val="dk1"/>
                </a:solidFill>
                <a:latin typeface="Trebuchet MS"/>
                <a:ea typeface="Trebuchet MS"/>
                <a:cs typeface="Trebuchet MS"/>
                <a:sym typeface="Trebuchet MS"/>
              </a:rPr>
              <a:t> is a general-purpose Computational Fluid Dynamics package used to model flow, turbulence, heat transfer, and reactions for industrial applications. Its used primarily by engineers for design and analysis in automotive, aerospace, academia, oil &amp; gas, marine and Formula 1 racing to reduce time to market, create new designs, improve efficiency and reduce costs.</a:t>
            </a:r>
            <a:endParaRPr/>
          </a:p>
          <a:p>
            <a:pPr indent="0" lvl="0" marL="0" marR="0" rtl="0" algn="l">
              <a:lnSpc>
                <a:spcPct val="80000"/>
              </a:lnSpc>
              <a:spcBef>
                <a:spcPts val="206"/>
              </a:spcBef>
              <a:spcAft>
                <a:spcPts val="0"/>
              </a:spcAft>
              <a:buNone/>
            </a:pPr>
            <a:r>
              <a:t/>
            </a:r>
            <a:endParaRPr b="0" i="0" sz="687" u="none" cap="none" strike="noStrike">
              <a:solidFill>
                <a:schemeClr val="dk1"/>
              </a:solidFill>
              <a:latin typeface="Trebuchet MS"/>
              <a:ea typeface="Trebuchet MS"/>
              <a:cs typeface="Trebuchet MS"/>
              <a:sym typeface="Trebuchet MS"/>
            </a:endParaRPr>
          </a:p>
          <a:p>
            <a:pPr indent="0" lvl="0" marL="0" marR="0" rtl="0" algn="l">
              <a:lnSpc>
                <a:spcPct val="80000"/>
              </a:lnSpc>
              <a:spcBef>
                <a:spcPts val="206"/>
              </a:spcBef>
              <a:spcAft>
                <a:spcPts val="0"/>
              </a:spcAft>
              <a:buNone/>
            </a:pPr>
            <a:r>
              <a:rPr b="0" i="0" lang="en-US" sz="687" u="none" cap="none" strike="noStrike">
                <a:solidFill>
                  <a:schemeClr val="dk1"/>
                </a:solidFill>
                <a:latin typeface="Trebuchet MS"/>
                <a:ea typeface="Trebuchet MS"/>
                <a:cs typeface="Trebuchet MS"/>
                <a:sym typeface="Trebuchet MS"/>
              </a:rPr>
              <a:t>The production release of Fluent now has a Discrete Ordinate Radiation Model that is GPU-accelerated using OpenACC.  It’s very high resolution, with 1000’s of scalar equations needed for modeling light beams, all written in C and C++, and runs on Windows or Linux/x86 platforms with GPU accelerators</a:t>
            </a:r>
            <a:endParaRPr/>
          </a:p>
          <a:p>
            <a:pPr indent="0" lvl="0" marL="0" marR="0" rtl="0" algn="l">
              <a:lnSpc>
                <a:spcPct val="80000"/>
              </a:lnSpc>
              <a:spcBef>
                <a:spcPts val="206"/>
              </a:spcBef>
              <a:spcAft>
                <a:spcPts val="0"/>
              </a:spcAft>
              <a:buNone/>
            </a:pPr>
            <a:r>
              <a:t/>
            </a:r>
            <a:endParaRPr b="0" i="0" sz="687" u="none" cap="none" strike="noStrike">
              <a:solidFill>
                <a:schemeClr val="dk1"/>
              </a:solidFill>
              <a:latin typeface="Trebuchet MS"/>
              <a:ea typeface="Trebuchet MS"/>
              <a:cs typeface="Trebuchet MS"/>
              <a:sym typeface="Trebuchet MS"/>
            </a:endParaRPr>
          </a:p>
          <a:p>
            <a:pPr indent="0" lvl="0" marL="0" marR="0" rtl="0" algn="l">
              <a:lnSpc>
                <a:spcPct val="80000"/>
              </a:lnSpc>
              <a:spcBef>
                <a:spcPts val="206"/>
              </a:spcBef>
              <a:spcAft>
                <a:spcPts val="0"/>
              </a:spcAft>
              <a:buNone/>
            </a:pPr>
            <a:r>
              <a:rPr b="0" i="0" lang="en-US" sz="687" u="none" cap="none" strike="noStrike">
                <a:solidFill>
                  <a:schemeClr val="dk1"/>
                </a:solidFill>
                <a:latin typeface="Trebuchet MS"/>
                <a:ea typeface="Trebuchet MS"/>
                <a:cs typeface="Trebuchet MS"/>
                <a:sym typeface="Trebuchet MS"/>
              </a:rPr>
              <a:t>Speed-ups are about a factor of 3 using 2 P100s vs all 32 cores of a dual-socket Haswell server on this solver, and ANSYS is now working on GPU acceleration of other parts of the codes and ports to other platforms using OpenACC.</a:t>
            </a:r>
            <a:endParaRPr/>
          </a:p>
          <a:p>
            <a:pPr indent="0" lvl="0" marL="0" marR="0" rtl="0" algn="l">
              <a:lnSpc>
                <a:spcPct val="80000"/>
              </a:lnSpc>
              <a:spcBef>
                <a:spcPts val="206"/>
              </a:spcBef>
              <a:spcAft>
                <a:spcPts val="0"/>
              </a:spcAft>
              <a:buClr>
                <a:schemeClr val="dk1"/>
              </a:buClr>
              <a:buSzPts val="687"/>
              <a:buFont typeface="Trebuchet MS"/>
              <a:buNone/>
            </a:pPr>
            <a:r>
              <a:t/>
            </a:r>
            <a:endParaRPr b="0" i="0" sz="687" u="none" cap="none" strike="noStrike">
              <a:solidFill>
                <a:schemeClr val="dk1"/>
              </a:solidFill>
              <a:latin typeface="Trebuchet MS"/>
              <a:ea typeface="Trebuchet MS"/>
              <a:cs typeface="Trebuchet MS"/>
              <a:sym typeface="Trebuchet MS"/>
            </a:endParaRPr>
          </a:p>
          <a:p>
            <a:pPr indent="0" lvl="0" marL="0" marR="0" rtl="0" algn="l">
              <a:lnSpc>
                <a:spcPct val="80000"/>
              </a:lnSpc>
              <a:spcBef>
                <a:spcPts val="206"/>
              </a:spcBef>
              <a:spcAft>
                <a:spcPts val="0"/>
              </a:spcAft>
              <a:buNone/>
            </a:pPr>
            <a:r>
              <a:rPr b="1" i="0" lang="en-US" sz="687" u="none" cap="none" strike="noStrike">
                <a:solidFill>
                  <a:schemeClr val="dk1"/>
                </a:solidFill>
                <a:latin typeface="Trebuchet MS"/>
                <a:ea typeface="Trebuchet MS"/>
                <a:cs typeface="Trebuchet MS"/>
                <a:sym typeface="Trebuchet MS"/>
              </a:rPr>
              <a:t>VASP</a:t>
            </a:r>
            <a:r>
              <a:rPr b="0" i="0" lang="en-US" sz="687" u="none" cap="none" strike="noStrike">
                <a:solidFill>
                  <a:schemeClr val="dk1"/>
                </a:solidFill>
                <a:latin typeface="Trebuchet MS"/>
                <a:ea typeface="Trebuchet MS"/>
                <a:cs typeface="Trebuchet MS"/>
                <a:sym typeface="Trebuchet MS"/>
              </a:rPr>
              <a:t> is very widely-used at DOE and HPC sites for atomic scale materials modeling – it consumes between 10 and 20% of the compute cycles at the NERSC supercomputer every year. It’s been in development for about 25 years, has close to 500,000 lines of Fortran 90, still some FORTRAN 77. Parallelized using MPI, with OpenMP recently added for multicore CPUs to enable running in hybrid mode. </a:t>
            </a:r>
            <a:endParaRPr/>
          </a:p>
          <a:p>
            <a:pPr indent="0" lvl="0" marL="0" marR="0" rtl="0" algn="l">
              <a:lnSpc>
                <a:spcPct val="80000"/>
              </a:lnSpc>
              <a:spcBef>
                <a:spcPts val="206"/>
              </a:spcBef>
              <a:spcAft>
                <a:spcPts val="0"/>
              </a:spcAft>
              <a:buNone/>
            </a:pPr>
            <a:r>
              <a:t/>
            </a:r>
            <a:endParaRPr b="0" i="0" sz="687" u="none" cap="none" strike="noStrike">
              <a:solidFill>
                <a:schemeClr val="dk1"/>
              </a:solidFill>
              <a:latin typeface="Trebuchet MS"/>
              <a:ea typeface="Trebuchet MS"/>
              <a:cs typeface="Trebuchet MS"/>
              <a:sym typeface="Trebuchet MS"/>
            </a:endParaRPr>
          </a:p>
          <a:p>
            <a:pPr indent="0" lvl="0" marL="0" marR="0" rtl="0" algn="l">
              <a:lnSpc>
                <a:spcPct val="80000"/>
              </a:lnSpc>
              <a:spcBef>
                <a:spcPts val="206"/>
              </a:spcBef>
              <a:spcAft>
                <a:spcPts val="0"/>
              </a:spcAft>
              <a:buNone/>
            </a:pPr>
            <a:r>
              <a:rPr b="0" i="0" lang="en-US" sz="687" u="none" cap="none" strike="noStrike">
                <a:solidFill>
                  <a:schemeClr val="dk1"/>
                </a:solidFill>
                <a:latin typeface="Trebuchet MS"/>
                <a:ea typeface="Trebuchet MS"/>
                <a:cs typeface="Trebuchet MS"/>
                <a:sym typeface="Trebuchet MS"/>
              </a:rPr>
              <a:t>Some use cases have been GPU accelerated using CUDA C for a couple of years. Not all use cases are ported to GPUs in the CUDA version, and it resulted in different source trees for Fortran vs CUDA C which made it a challenge to keep the CUDA C sources up-to-date with long development cycles to port new solvers. University of Vienna decided to explore an OpenACC port to see if they could get good GPU acceleration in a single-source version of the code. After porting the 1st part of the code developers confirmed little code refactoring was required to use OpenACC and GPU-accelerated libraries. The resulting OpenACC version is generally at least as fast as the CUDA version, and enabled GPU acceleration of parts of the code and use cases that hadn’t yet been ported to CUDA. The VASP developers are in the process of integrating OpenACC into the main development source tree.</a:t>
            </a:r>
            <a:endParaRPr/>
          </a:p>
          <a:p>
            <a:pPr indent="0" lvl="0" marL="0" marR="0" rtl="0" algn="l">
              <a:lnSpc>
                <a:spcPct val="80000"/>
              </a:lnSpc>
              <a:spcBef>
                <a:spcPts val="206"/>
              </a:spcBef>
              <a:spcAft>
                <a:spcPts val="0"/>
              </a:spcAft>
              <a:buNone/>
            </a:pPr>
            <a:r>
              <a:t/>
            </a:r>
            <a:endParaRPr b="0" i="0" sz="687" u="none" cap="none" strike="noStrike">
              <a:solidFill>
                <a:schemeClr val="dk1"/>
              </a:solidFill>
              <a:latin typeface="Trebuchet MS"/>
              <a:ea typeface="Trebuchet MS"/>
              <a:cs typeface="Trebuchet MS"/>
              <a:sym typeface="Trebuchet MS"/>
            </a:endParaRPr>
          </a:p>
          <a:p>
            <a:pPr indent="0" lvl="0" marL="0" marR="0" rtl="0" algn="l">
              <a:lnSpc>
                <a:spcPct val="80000"/>
              </a:lnSpc>
              <a:spcBef>
                <a:spcPts val="206"/>
              </a:spcBef>
              <a:spcAft>
                <a:spcPts val="0"/>
              </a:spcAft>
              <a:buClr>
                <a:schemeClr val="dk1"/>
              </a:buClr>
              <a:buSzPts val="687"/>
              <a:buFont typeface="Trebuchet MS"/>
              <a:buNone/>
            </a:pPr>
            <a:r>
              <a:t/>
            </a:r>
            <a:endParaRPr b="0" i="0" sz="687" u="none" cap="none" strike="noStrike">
              <a:solidFill>
                <a:schemeClr val="dk1"/>
              </a:solidFill>
              <a:latin typeface="Trebuchet MS"/>
              <a:ea typeface="Trebuchet MS"/>
              <a:cs typeface="Trebuchet MS"/>
              <a:sym typeface="Trebuchet MS"/>
            </a:endParaRPr>
          </a:p>
          <a:p>
            <a:pPr indent="0" lvl="0" marL="0" marR="0" rtl="0" algn="l">
              <a:lnSpc>
                <a:spcPct val="80000"/>
              </a:lnSpc>
              <a:spcBef>
                <a:spcPts val="206"/>
              </a:spcBef>
              <a:spcAft>
                <a:spcPts val="0"/>
              </a:spcAft>
              <a:buNone/>
            </a:pPr>
            <a:r>
              <a:t/>
            </a:r>
            <a:endParaRPr b="0" i="0" sz="687" u="none" cap="none" strike="noStrike">
              <a:solidFill>
                <a:schemeClr val="dk1"/>
              </a:solidFill>
              <a:latin typeface="Trebuchet MS"/>
              <a:ea typeface="Trebuchet MS"/>
              <a:cs typeface="Trebuchet MS"/>
              <a:sym typeface="Trebuchet MS"/>
            </a:endParaRPr>
          </a:p>
          <a:p>
            <a:pPr indent="0" lvl="0" marL="0" marR="0" rtl="0" algn="l">
              <a:lnSpc>
                <a:spcPct val="80000"/>
              </a:lnSpc>
              <a:spcBef>
                <a:spcPts val="206"/>
              </a:spcBef>
              <a:spcAft>
                <a:spcPts val="0"/>
              </a:spcAft>
              <a:buNone/>
            </a:pPr>
            <a:r>
              <a:t/>
            </a:r>
            <a:endParaRPr b="0" i="0" sz="687" u="none" cap="none" strike="noStrike">
              <a:solidFill>
                <a:schemeClr val="dk1"/>
              </a:solidFill>
              <a:latin typeface="Trebuchet MS"/>
              <a:ea typeface="Trebuchet MS"/>
              <a:cs typeface="Trebuchet MS"/>
              <a:sym typeface="Trebuchet MS"/>
            </a:endParaRPr>
          </a:p>
          <a:p>
            <a:pPr indent="0" lvl="0" marL="0" marR="0" rtl="0" algn="l">
              <a:lnSpc>
                <a:spcPct val="80000"/>
              </a:lnSpc>
              <a:spcBef>
                <a:spcPts val="206"/>
              </a:spcBef>
              <a:spcAft>
                <a:spcPts val="0"/>
              </a:spcAft>
              <a:buNone/>
            </a:pPr>
            <a:r>
              <a:t/>
            </a:r>
            <a:endParaRPr b="0" i="0" sz="687" u="none" cap="none" strike="noStrike">
              <a:solidFill>
                <a:schemeClr val="dk1"/>
              </a:solidFill>
              <a:latin typeface="Trebuchet MS"/>
              <a:ea typeface="Trebuchet MS"/>
              <a:cs typeface="Trebuchet MS"/>
              <a:sym typeface="Trebuchet MS"/>
            </a:endParaRPr>
          </a:p>
        </p:txBody>
      </p:sp>
      <p:sp>
        <p:nvSpPr>
          <p:cNvPr id="731" name="Google Shape;731;p2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2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p2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These are some parallel programs that were accelerated with OpenACC</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Main points of interest:</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	Amount of speedup over the sequential version</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	Runtime differences</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	Time taken to port the code to OpenACC</a:t>
            </a:r>
            <a:endParaRPr/>
          </a:p>
        </p:txBody>
      </p:sp>
      <p:sp>
        <p:nvSpPr>
          <p:cNvPr id="751" name="Google Shape;751;p29: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p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The goal is to introduce parallel programing/parallelism at a very high level. We aim to give students a background of what parallelism is, and what the goals of parallel programming are. Later modules will give more specific details of parallel programming, and how to use OpenACC as a parallel programming platform.</a:t>
            </a:r>
            <a:endParaRPr/>
          </a:p>
        </p:txBody>
      </p:sp>
      <p:sp>
        <p:nvSpPr>
          <p:cNvPr id="69" name="Google Shape;69;p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3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6" name="Google Shape;796;p3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Resources for various things relating to OpenACC. The two recommended, free compilers for OpenACC are PGI and GCC. OpenACC is a new edition to GCC, and all of OpenACC’s features may not be supported yet.</a:t>
            </a:r>
            <a:endParaRPr/>
          </a:p>
        </p:txBody>
      </p:sp>
      <p:sp>
        <p:nvSpPr>
          <p:cNvPr id="797" name="Google Shape;797;p3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3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8" name="Google Shape;818;p3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In this section, we are going to show some simple code examples, and discuss a potential parallel solutions, and then give an idea of how we could parallelize the code in OpenACC. We want to focus on the theory behind parallelism, and we will delve more into the OpenACC implementation in later chapters.</a:t>
            </a:r>
            <a:endParaRPr/>
          </a:p>
        </p:txBody>
      </p:sp>
      <p:sp>
        <p:nvSpPr>
          <p:cNvPr id="819" name="Google Shape;819;p3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3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4" name="Google Shape;824;p3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the sequential version of a simple pairing function. The input array is full of integers, and we will be reading integers from this array. The output array is what we will write to. The integer N is the size of the output array.</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 animations will walk through the loop iterations one-by-one, demonstrating how a sequential program would run.</a:t>
            </a:r>
            <a:endParaRPr/>
          </a:p>
        </p:txBody>
      </p:sp>
      <p:sp>
        <p:nvSpPr>
          <p:cNvPr id="825" name="Google Shape;825;p3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3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0" name="Google Shape;870;p3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the sequential version of a simple pairing function. The input array is full of integers, and we will be reading integers from this array. The output array is what we will write to. The integer N is the size of the output array.</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 animations will walk through the loop iterations one-by-one, demonstrating how a sequential program would run.</a:t>
            </a:r>
            <a:endParaRPr/>
          </a:p>
        </p:txBody>
      </p:sp>
      <p:sp>
        <p:nvSpPr>
          <p:cNvPr id="871" name="Google Shape;871;p3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3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p3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the parallel version of the code. We will do two loop iterations simultaneously, showing that we receive the same results. I would also point out that in this example, we could potentially do all 6 iterations simultaneously and get the correct results.</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 last animation of the slide shows the openacc directive that makes our loop behave like this.</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I would explain that this is how a parallel loop would theoretically run, and they way we parallelize it in OpenACC is by marking it as “parallel”</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We mark loops to be parallel, and let the compiler handle the parallelization. Thanks to the compiler handling most of the difficult work, we could implement this parallel loop on a large number of parallel platforms.</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This is because when programming in OpenACC, we are not “parallel programming” in a traditional sense, but rather expressing parts in our code that can be parallel and letting the compiler parallelize it.</a:t>
            </a:r>
            <a:endParaRPr/>
          </a:p>
        </p:txBody>
      </p:sp>
      <p:sp>
        <p:nvSpPr>
          <p:cNvPr id="917" name="Google Shape;917;p3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3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3" name="Google Shape;963;p3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the parallel version of the code. We will do two loop iterations simultaneously, showing that we receive the same results. I would also point out that in this example, we could potentially do all 6 iterations simultaneously and get the correct results.</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 last animation of the slide shows the openacc directive that makes our loop behave like this.</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I would explain that this is how a parallel loop would theoretically run, and they way we parallelize it in OpenACC is by marking it as “parallel”</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We mark loops to be parallel, and let the compiler handle the parallelization. Thanks to the compiler handling most of the difficult work, we could implement this parallel loop on a large number of parallel platforms.</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This is because when programming in OpenACC, we are not “parallel programming” in a traditional sense, but rather expressing parts in our code that can be parallel and letting the compiler parallelize it.</a:t>
            </a:r>
            <a:endParaRPr/>
          </a:p>
        </p:txBody>
      </p:sp>
      <p:sp>
        <p:nvSpPr>
          <p:cNvPr id="964" name="Google Shape;964;p3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3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0" name="Google Shape;1010;p3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a sequential version of a different kind of pairing code. In this version, we are not using an input/output, but instead writing neighbor pairs directly back to the input array. This loop is not a parallel loop, and we will see in the next slide how parallelizing this loop will result in incorrect results.</a:t>
            </a:r>
            <a:endParaRPr/>
          </a:p>
        </p:txBody>
      </p:sp>
      <p:sp>
        <p:nvSpPr>
          <p:cNvPr id="1011" name="Google Shape;1011;p36: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5" name="Google Shape;1065;p3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We mark the loop for parallelization using the same directive as before.</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We will execute two loop iterations simultaneously.</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Each time we execute loop iterations, we can see that we are receiving incorrect results. The top array is our sequential results, and the bottom array is our parallel results. It is easy to see that they differ greatly.</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 main thing to note (and why we get incorrect results) is that when executing iterations simultaneously, they’re not waiting for other iterations to write to the array before they read from the array. For example, performing iterations i=1 and i=2 at the same time, iteration i will change the ‘2’ in the array to a ‘3’. The second iteration will not wait for the ‘3’ to be written and will read the ‘2’ instead. This means that memory reads are happening before memory writes, and results in incorrect results.</a:t>
            </a:r>
            <a:endParaRPr/>
          </a:p>
        </p:txBody>
      </p:sp>
      <p:sp>
        <p:nvSpPr>
          <p:cNvPr id="1066" name="Google Shape;1066;p3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3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2" name="Google Shape;1152;p3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the same example as before, but we split up the loop iterations differently, to show that even splitting it in different ways will eventually mess up our results. In this example, we break up the array into two halves, and execute each half sequentially. The first half produces the correct results, but the second half doesn’t. This is because the second half relies on the results from the first half. Since the second half was executing before the first half had its results, the answer was determined incorrect.</a:t>
            </a:r>
            <a:endParaRPr b="0" i="0" sz="1100" u="none" cap="none" strike="noStrike">
              <a:solidFill>
                <a:schemeClr val="dk1"/>
              </a:solidFill>
              <a:latin typeface="Trebuchet MS"/>
              <a:ea typeface="Trebuchet MS"/>
              <a:cs typeface="Trebuchet MS"/>
              <a:sym typeface="Trebuchet MS"/>
            </a:endParaRPr>
          </a:p>
        </p:txBody>
      </p:sp>
      <p:sp>
        <p:nvSpPr>
          <p:cNvPr id="1153" name="Google Shape;1153;p3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3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9" name="Google Shape;1239;p3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a sequential version of a different kind of pairing code. In this version, we are not using an input/output, but instead writing neighbor pairs directly back to the input array. This loop is not a parallel loop, and we will see in the next slide how parallelizing this loop will result in incorrect results.</a:t>
            </a:r>
            <a:endParaRPr/>
          </a:p>
        </p:txBody>
      </p:sp>
      <p:sp>
        <p:nvSpPr>
          <p:cNvPr id="1240" name="Google Shape;1240;p39: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 name="Google Shape;74;p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017" u="none" cap="none" strike="noStrike">
                <a:solidFill>
                  <a:schemeClr val="dk1"/>
                </a:solidFill>
                <a:latin typeface="Trebuchet MS"/>
                <a:ea typeface="Trebuchet MS"/>
                <a:cs typeface="Trebuchet MS"/>
                <a:sym typeface="Trebuchet MS"/>
              </a:rPr>
              <a:t>Parallel programming is one way that programmers are increasing the performance of their programs.</a:t>
            </a:r>
            <a:endParaRPr/>
          </a:p>
          <a:p>
            <a:pPr indent="0" lvl="0" marL="0" marR="0" rtl="0" algn="l">
              <a:spcBef>
                <a:spcPts val="305"/>
              </a:spcBef>
              <a:spcAft>
                <a:spcPts val="0"/>
              </a:spcAft>
              <a:buNone/>
            </a:pPr>
            <a:r>
              <a:t/>
            </a:r>
            <a:endParaRPr b="0" i="0" sz="1017" u="none" cap="none" strike="noStrike">
              <a:solidFill>
                <a:schemeClr val="dk1"/>
              </a:solidFill>
              <a:latin typeface="Trebuchet MS"/>
              <a:ea typeface="Trebuchet MS"/>
              <a:cs typeface="Trebuchet MS"/>
              <a:sym typeface="Trebuchet MS"/>
            </a:endParaRPr>
          </a:p>
          <a:p>
            <a:pPr indent="0" lvl="0" marL="0" marR="0" rtl="0" algn="l">
              <a:spcBef>
                <a:spcPts val="305"/>
              </a:spcBef>
              <a:spcAft>
                <a:spcPts val="0"/>
              </a:spcAft>
              <a:buNone/>
            </a:pPr>
            <a:r>
              <a:rPr b="0" i="0" lang="en-US" sz="1017" u="none" cap="none" strike="noStrike">
                <a:solidFill>
                  <a:schemeClr val="dk1"/>
                </a:solidFill>
                <a:latin typeface="Trebuchet MS"/>
                <a:ea typeface="Trebuchet MS"/>
                <a:cs typeface="Trebuchet MS"/>
                <a:sym typeface="Trebuchet MS"/>
              </a:rPr>
              <a:t>The goal is to take an algorithm, or in other terms a computer program, and run certain parts of it “in parallel.” It is up to the programmer to identify which parts can be parallel, and depending on the programming platform being used, it may be up to the programmer to explicitly define that parallelism in code.</a:t>
            </a:r>
            <a:endParaRPr/>
          </a:p>
          <a:p>
            <a:pPr indent="0" lvl="0" marL="0" marR="0" rtl="0" algn="l">
              <a:spcBef>
                <a:spcPts val="305"/>
              </a:spcBef>
              <a:spcAft>
                <a:spcPts val="0"/>
              </a:spcAft>
              <a:buNone/>
            </a:pPr>
            <a:r>
              <a:t/>
            </a:r>
            <a:endParaRPr b="0" i="0" sz="1017" u="none" cap="none" strike="noStrike">
              <a:solidFill>
                <a:schemeClr val="dk1"/>
              </a:solidFill>
              <a:latin typeface="Trebuchet MS"/>
              <a:ea typeface="Trebuchet MS"/>
              <a:cs typeface="Trebuchet MS"/>
              <a:sym typeface="Trebuchet MS"/>
            </a:endParaRPr>
          </a:p>
          <a:p>
            <a:pPr indent="0" lvl="0" marL="0" marR="0" rtl="0" algn="l">
              <a:spcBef>
                <a:spcPts val="305"/>
              </a:spcBef>
              <a:spcAft>
                <a:spcPts val="0"/>
              </a:spcAft>
              <a:buNone/>
            </a:pPr>
            <a:r>
              <a:rPr b="0" i="0" lang="en-US" sz="1017" u="none" cap="none" strike="noStrike">
                <a:solidFill>
                  <a:schemeClr val="dk1"/>
                </a:solidFill>
                <a:latin typeface="Trebuchet MS"/>
                <a:ea typeface="Trebuchet MS"/>
                <a:cs typeface="Trebuchet MS"/>
                <a:sym typeface="Trebuchet MS"/>
              </a:rPr>
              <a:t>The main benefit of parallel programming is having the ability to run our code on parallel hardware (such as GPUs, multi/manycore CPUs, cloud computing servers, etc…). Parallel hardware is made to be high-performance hardware, and has been around for over a decade now.</a:t>
            </a:r>
            <a:endParaRPr/>
          </a:p>
          <a:p>
            <a:pPr indent="0" lvl="0" marL="0" marR="0" rtl="0" algn="l">
              <a:spcBef>
                <a:spcPts val="305"/>
              </a:spcBef>
              <a:spcAft>
                <a:spcPts val="0"/>
              </a:spcAft>
              <a:buNone/>
            </a:pPr>
            <a:r>
              <a:t/>
            </a:r>
            <a:endParaRPr b="0" i="0" sz="1017" u="none" cap="none" strike="noStrike">
              <a:solidFill>
                <a:schemeClr val="dk1"/>
              </a:solidFill>
              <a:latin typeface="Trebuchet MS"/>
              <a:ea typeface="Trebuchet MS"/>
              <a:cs typeface="Trebuchet MS"/>
              <a:sym typeface="Trebuchet MS"/>
            </a:endParaRPr>
          </a:p>
          <a:p>
            <a:pPr indent="0" lvl="0" marL="0" marR="0" rtl="0" algn="l">
              <a:spcBef>
                <a:spcPts val="305"/>
              </a:spcBef>
              <a:spcAft>
                <a:spcPts val="0"/>
              </a:spcAft>
              <a:buNone/>
            </a:pPr>
            <a:r>
              <a:rPr b="0" i="0" lang="en-US" sz="1017" u="none" cap="none" strike="noStrike">
                <a:solidFill>
                  <a:schemeClr val="dk1"/>
                </a:solidFill>
                <a:latin typeface="Trebuchet MS"/>
                <a:ea typeface="Trebuchet MS"/>
                <a:cs typeface="Trebuchet MS"/>
                <a:sym typeface="Trebuchet MS"/>
              </a:rPr>
              <a:t>The very simplified version of parallel programming is: “do many things at the same time.” When creating a parallel program, we are expecting to execute computer instructions in parallel. For example, being able to complete multiple addition operations at the same time.</a:t>
            </a:r>
            <a:endParaRPr/>
          </a:p>
          <a:p>
            <a:pPr indent="0" lvl="0" marL="0" marR="0" rtl="0" algn="l">
              <a:spcBef>
                <a:spcPts val="305"/>
              </a:spcBef>
              <a:spcAft>
                <a:spcPts val="0"/>
              </a:spcAft>
              <a:buNone/>
            </a:pPr>
            <a:r>
              <a:t/>
            </a:r>
            <a:endParaRPr b="0" i="0" sz="1017" u="none" cap="none" strike="noStrike">
              <a:solidFill>
                <a:schemeClr val="dk1"/>
              </a:solidFill>
              <a:latin typeface="Trebuchet MS"/>
              <a:ea typeface="Trebuchet MS"/>
              <a:cs typeface="Trebuchet MS"/>
              <a:sym typeface="Trebuchet MS"/>
            </a:endParaRPr>
          </a:p>
          <a:p>
            <a:pPr indent="0" lvl="0" marL="0" marR="0" rtl="0" algn="l">
              <a:spcBef>
                <a:spcPts val="305"/>
              </a:spcBef>
              <a:spcAft>
                <a:spcPts val="0"/>
              </a:spcAft>
              <a:buNone/>
            </a:pPr>
            <a:r>
              <a:rPr b="0" i="0" lang="en-US" sz="1017" u="none" cap="none" strike="noStrike">
                <a:solidFill>
                  <a:schemeClr val="dk1"/>
                </a:solidFill>
                <a:latin typeface="Trebuchet MS"/>
                <a:ea typeface="Trebuchet MS"/>
                <a:cs typeface="Trebuchet MS"/>
                <a:sym typeface="Trebuchet MS"/>
              </a:rPr>
              <a:t>Usually, the need for parallel programming comes from high-computational, time-intensive tasks. There are a lot of situations when this task is as simple as, “do a few billion mathematic operations.” While a single mathematical operation is trivial for a computer to process, completing several billion will prove to be difficult (or at least take awhile to complete). Our goal with parallel programming is to break that long, single task (billions of mathematical operations) into smaller tasks. Once we have our smaller tasks, we can complete those smaller tasks in parallel with one-another (at the same time).</a:t>
            </a:r>
            <a:endParaRPr/>
          </a:p>
        </p:txBody>
      </p:sp>
      <p:sp>
        <p:nvSpPr>
          <p:cNvPr id="75" name="Google Shape;75;p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4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4" name="Google Shape;1294;p4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We mark the loop for parallelization using the same directive as before.</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We will execute two loop iterations simultaneously.</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Each time we execute loop iterations, we can see that we are receiving incorrect results. The top array is our sequential results, and the bottom array is our parallel results. It is easy to see that they differ greatly.</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 main thing to note (and why we get incorrect results) is that when executing iterations simultaneously, they’re not waiting for other iterations to write to the array before they read from the array. For example, performing iterations i=1 and i=2 at the same time, iteration i will change the ‘2’ in the array to a ‘3’. The second iteration will not wait for the ‘3’ to be written and will read the ‘2’ instead. This means that memory reads are happening before memory writes, and results in incorrect results.</a:t>
            </a:r>
            <a:endParaRPr/>
          </a:p>
        </p:txBody>
      </p:sp>
      <p:sp>
        <p:nvSpPr>
          <p:cNvPr id="1295" name="Google Shape;1295;p4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4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p4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the same example as before, but we split up the loop iterations differently, to show that even splitting it in different ways will eventually mess up our results. In this example, we break up the array into two halves, and execute each half sequentially. The first half produces the correct results, but the second half doesn’t. This is because the second half relies on the results from the first half. Since the second half was executing before the first half had its results, the answer was determined incorrect.</a:t>
            </a:r>
            <a:endParaRPr b="0" i="0" sz="1100" u="none" cap="none" strike="noStrike">
              <a:solidFill>
                <a:schemeClr val="dk1"/>
              </a:solidFill>
              <a:latin typeface="Trebuchet MS"/>
              <a:ea typeface="Trebuchet MS"/>
              <a:cs typeface="Trebuchet MS"/>
              <a:sym typeface="Trebuchet MS"/>
            </a:endParaRPr>
          </a:p>
        </p:txBody>
      </p:sp>
      <p:sp>
        <p:nvSpPr>
          <p:cNvPr id="1382" name="Google Shape;1382;p4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p4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8" name="Google Shape;1468;p4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No coding yet. Just explaining what OpenACC is, it’s weaknesses/limitations, and why it’s worth learning.</a:t>
            </a:r>
            <a:endParaRPr/>
          </a:p>
        </p:txBody>
      </p:sp>
      <p:sp>
        <p:nvSpPr>
          <p:cNvPr id="1469" name="Google Shape;1469;p4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p43: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74" name="Google Shape;1474;p4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p4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p4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1482" name="Google Shape;1482;p4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lnSpc>
                <a:spcPct val="90000"/>
              </a:lnSpc>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https://blogs.nvidia.com/blog/2011/02/11/parallel-computing-illuminating-a-path-to-early-cancer-detection/</a:t>
            </a:r>
            <a:endParaRPr/>
          </a:p>
          <a:p>
            <a:pPr indent="0" lvl="0" marL="0" marR="0" rtl="0" algn="l">
              <a:lnSpc>
                <a:spcPct val="90000"/>
              </a:lnSpc>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lnSpc>
                <a:spcPct val="90000"/>
              </a:lnSpc>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This case study can be seen as relatively impactful, because it revolves around a very important topic: cancer research.</a:t>
            </a:r>
            <a:endParaRPr/>
          </a:p>
          <a:p>
            <a:pPr indent="0" lvl="0" marL="0" marR="0" rtl="0" algn="l">
              <a:lnSpc>
                <a:spcPct val="90000"/>
              </a:lnSpc>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lnSpc>
                <a:spcPct val="90000"/>
              </a:lnSpc>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A little more background about this story: the procedure described in the article involves placing light beacons into human tissue. These lights will illuminate the tissue, and hopefully allow doctors to see cancerous cells. The placement of these beacons need to be very precise to be able to illuminate all of the deep tissue cells. Placing these beacons at random (or even based on the doctor’s best judgement) will be a “trial-and-error” situation. So these scientist developed a computer simulation to simulate the placement of these beacons. This means that the doctor does not have to repeatedly place beacons into the patient, rather, the computer would simulate the placement of the beacons, and output the most optimal placement.</a:t>
            </a:r>
            <a:endParaRPr/>
          </a:p>
          <a:p>
            <a:pPr indent="0" lvl="0" marL="0" marR="0" rtl="0" algn="l">
              <a:lnSpc>
                <a:spcPct val="90000"/>
              </a:lnSpc>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lnSpc>
                <a:spcPct val="90000"/>
              </a:lnSpc>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 only problem was, the program took a long time to run. So the scientist parallelized the program using NVIDIA GPUs, and were able to get significantly better performance.</a:t>
            </a:r>
            <a:endParaRPr/>
          </a:p>
          <a:p>
            <a:pPr indent="0" lvl="0" marL="0" marR="0" rtl="0" algn="l">
              <a:lnSpc>
                <a:spcPct val="90000"/>
              </a:lnSpc>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lnSpc>
                <a:spcPct val="90000"/>
              </a:lnSpc>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While not every programmer will be researching cancer, most programmers are looking to optimize their applications. Parallel programming is one very effective way of doing that. </a:t>
            </a:r>
            <a:endParaRPr/>
          </a:p>
        </p:txBody>
      </p:sp>
      <p:sp>
        <p:nvSpPr>
          <p:cNvPr id="113" name="Google Shape;113;p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a very simple real-world example. Within the scope of parallel programming, this example would be considered “embarrassingly parallel” because it is very simple to parallelize. We will showcase a few timelines that will display the time needed to grade the exams in various configurations. The hope is that the students will understand why the parallel solution is good (performance wise), and to understand that while the parallel solution offers good performance, it also comes with a few, possibly unforeseen difficulties.</a:t>
            </a:r>
            <a:endParaRPr/>
          </a:p>
        </p:txBody>
      </p:sp>
      <p:sp>
        <p:nvSpPr>
          <p:cNvPr id="123" name="Google Shape;123;p6: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The professor grades all questions on all 1,000 exams. During this process, the TAs are not doing anything. This is the sequential solution to the problem, and offers very poor performance compared to what could be achieved. Also in terms of hardware occupancy, we are performing terribly, since only 25% of our “hardware” is active.</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Maybe we can better utilize our available resources by assigning each question to a particular grader...</a:t>
            </a:r>
            <a:endParaRPr/>
          </a:p>
        </p:txBody>
      </p:sp>
      <p:sp>
        <p:nvSpPr>
          <p:cNvPr id="141" name="Google Shape;141;p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If we assume the questions need to be graded in order, then this solution is still sequential. We are attempting to get the other graders involved, however, all the graders are now doing a lot of waiting. TA1 has to wait for the professor to grade question #1 before TA1 even has a chance to do anything. Each grader is only working 25% of the time. </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This solution has a lot of the graders sitting idly. We can fix this with parallel programming.</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We also have to take into consideration that passing the exams from one person to the other can potentially take a lot of time. If the graders are sitting next to each other in the same room, the transfer of exams may be almost instantaneous. However, if the graders were in different rooms, or even different buildings, this transfer time could be very significant. We could optimize this by assigning each grader a contiguous group of questions, thus reducing the number of data transfers.</a:t>
            </a:r>
            <a:endParaRPr/>
          </a:p>
        </p:txBody>
      </p:sp>
      <p:sp>
        <p:nvSpPr>
          <p:cNvPr id="152" name="Google Shape;152;p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similar to the previous solution, except we allow each grader to do more work (by grading 2 questions at a time) before passing the exams on. This causes less transfers, which would offer generally better performance. Still, there’s a lot of time being spent where at most 1 person is grading. Can we reduce grading time by dividing the tests evenly among the graders?</a:t>
            </a:r>
            <a:endParaRPr/>
          </a:p>
        </p:txBody>
      </p:sp>
      <p:sp>
        <p:nvSpPr>
          <p:cNvPr id="176" name="Google Shape;176;p9: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Slide " showMasterSp="0">
  <p:cSld name="11_Title Slide ">
    <p:bg>
      <p:bgPr>
        <a:solidFill>
          <a:schemeClr val="lt1"/>
        </a:solidFill>
      </p:bgPr>
    </p:bg>
    <p:spTree>
      <p:nvGrpSpPr>
        <p:cNvPr id="16"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b="21874" l="0" r="0" t="21875"/>
          <a:stretch/>
        </p:blipFill>
        <p:spPr>
          <a:xfrm>
            <a:off x="0" y="0"/>
            <a:ext cx="10972800" cy="6172200"/>
          </a:xfrm>
          <a:prstGeom prst="rect">
            <a:avLst/>
          </a:prstGeom>
          <a:noFill/>
          <a:ln>
            <a:noFill/>
          </a:ln>
        </p:spPr>
      </p:pic>
      <p:sp>
        <p:nvSpPr>
          <p:cNvPr id="18" name="Google Shape;18;p2"/>
          <p:cNvSpPr txBox="1"/>
          <p:nvPr>
            <p:ph idx="1" type="subTitle"/>
          </p:nvPr>
        </p:nvSpPr>
        <p:spPr>
          <a:xfrm>
            <a:off x="433639" y="2349988"/>
            <a:ext cx="8972550" cy="36933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600"/>
              </a:spcBef>
              <a:spcAft>
                <a:spcPts val="0"/>
              </a:spcAft>
              <a:buClr>
                <a:srgbClr val="868686"/>
              </a:buClr>
              <a:buSzPts val="2000"/>
              <a:buFont typeface="Noto Sans Symbols"/>
              <a:buNone/>
              <a:defRPr b="0" i="0" sz="2000" u="none" cap="none" strike="noStrike">
                <a:solidFill>
                  <a:schemeClr val="lt1"/>
                </a:solidFill>
                <a:latin typeface="Arial"/>
                <a:ea typeface="Arial"/>
                <a:cs typeface="Arial"/>
                <a:sym typeface="Arial"/>
              </a:defRPr>
            </a:lvl1pPr>
            <a:lvl2pPr lvl="1"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2pPr>
            <a:lvl3pPr lvl="2"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3pPr>
            <a:lvl4pPr lvl="3" marR="0" rtl="0" algn="l">
              <a:spcBef>
                <a:spcPts val="9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4pPr>
            <a:lvl5pPr lvl="4"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5pPr>
            <a:lvl6pPr lvl="5"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lvl="6"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lvl="7"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lvl="8"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
        <p:nvSpPr>
          <p:cNvPr id="19" name="Google Shape;19;p2"/>
          <p:cNvSpPr txBox="1"/>
          <p:nvPr>
            <p:ph type="title"/>
          </p:nvPr>
        </p:nvSpPr>
        <p:spPr>
          <a:xfrm>
            <a:off x="433639" y="917182"/>
            <a:ext cx="8972550" cy="141968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5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grpSp>
        <p:nvGrpSpPr>
          <p:cNvPr id="20" name="Google Shape;20;p2"/>
          <p:cNvGrpSpPr/>
          <p:nvPr/>
        </p:nvGrpSpPr>
        <p:grpSpPr>
          <a:xfrm>
            <a:off x="-28075" y="0"/>
            <a:ext cx="187005" cy="6172200"/>
            <a:chOff x="311342" y="0"/>
            <a:chExt cx="401443" cy="6172200"/>
          </a:xfrm>
        </p:grpSpPr>
        <p:sp>
          <p:nvSpPr>
            <p:cNvPr id="21" name="Google Shape;21;p2"/>
            <p:cNvSpPr/>
            <p:nvPr/>
          </p:nvSpPr>
          <p:spPr>
            <a:xfrm>
              <a:off x="311342" y="4638907"/>
              <a:ext cx="401443" cy="1533293"/>
            </a:xfrm>
            <a:prstGeom prst="rect">
              <a:avLst/>
            </a:prstGeom>
            <a:solidFill>
              <a:srgbClr val="F156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 name="Google Shape;22;p2"/>
            <p:cNvSpPr/>
            <p:nvPr/>
          </p:nvSpPr>
          <p:spPr>
            <a:xfrm>
              <a:off x="311342" y="0"/>
              <a:ext cx="401443" cy="5346409"/>
            </a:xfrm>
            <a:prstGeom prst="rect">
              <a:avLst/>
            </a:pr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pic>
        <p:nvPicPr>
          <p:cNvPr id="23" name="Google Shape;23;p2"/>
          <p:cNvPicPr preferRelativeResize="0"/>
          <p:nvPr/>
        </p:nvPicPr>
        <p:blipFill rotWithShape="1">
          <a:blip r:embed="rId3">
            <a:alphaModFix/>
          </a:blip>
          <a:srcRect b="0" l="0" r="0" t="0"/>
          <a:stretch/>
        </p:blipFill>
        <p:spPr>
          <a:xfrm>
            <a:off x="568551" y="5405553"/>
            <a:ext cx="1661097" cy="447845"/>
          </a:xfrm>
          <a:prstGeom prst="rect">
            <a:avLst/>
          </a:prstGeom>
          <a:noFill/>
          <a:ln>
            <a:noFill/>
          </a:ln>
        </p:spPr>
      </p:pic>
      <p:pic>
        <p:nvPicPr>
          <p:cNvPr descr="https://lh4.googleusercontent.com/qPR-t10kD1WbNLKTO4DV4EuuiLI7dSR6k44NfA4-NmhHK_BARSZ7if-6MwkAISf9K9UBJRyUGuXzXZIuqUCzNwOcm58IcfW3llkes5ExAL8Yab9GBR13Gm03JL53ZgIftcrF_2f6SH2IU6IZ" id="24" name="Google Shape;24;p2"/>
          <p:cNvPicPr preferRelativeResize="0"/>
          <p:nvPr/>
        </p:nvPicPr>
        <p:blipFill rotWithShape="1">
          <a:blip r:embed="rId4">
            <a:alphaModFix/>
          </a:blip>
          <a:srcRect b="0" l="0" r="0" t="0"/>
          <a:stretch/>
        </p:blipFill>
        <p:spPr>
          <a:xfrm>
            <a:off x="2639269" y="5270312"/>
            <a:ext cx="1876624" cy="65812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25" name="Shape 25"/>
        <p:cNvGrpSpPr/>
        <p:nvPr/>
      </p:nvGrpSpPr>
      <p:grpSpPr>
        <a:xfrm>
          <a:off x="0" y="0"/>
          <a:ext cx="0" cy="0"/>
          <a:chOff x="0" y="0"/>
          <a:chExt cx="0" cy="0"/>
        </a:xfrm>
      </p:grpSpPr>
      <p:sp>
        <p:nvSpPr>
          <p:cNvPr id="26" name="Google Shape;26;p3"/>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27" name="Google Shape;27;p3"/>
          <p:cNvSpPr txBox="1"/>
          <p:nvPr>
            <p:ph idx="1" type="body"/>
          </p:nvPr>
        </p:nvSpPr>
        <p:spPr>
          <a:xfrm>
            <a:off x="436740" y="2103035"/>
            <a:ext cx="9948672" cy="3718925"/>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1pPr>
            <a:lvl2pPr indent="-355600" lvl="1" marL="9144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2pPr>
            <a:lvl3pPr indent="-355600" lvl="2" marL="13716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3pPr>
            <a:lvl4pPr indent="-342900" lvl="3" marL="1828800" marR="0" rtl="0" algn="l">
              <a:spcBef>
                <a:spcPts val="900"/>
              </a:spcBef>
              <a:spcAft>
                <a:spcPts val="0"/>
              </a:spcAft>
              <a:buClr>
                <a:schemeClr val="dk1"/>
              </a:buClr>
              <a:buSzPts val="1800"/>
              <a:buFont typeface="Noto Sans Symbols"/>
              <a:buChar char="▪"/>
              <a:defRPr b="0" i="0" sz="18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Noto Sans Symbols"/>
              <a:buChar char="▪"/>
              <a:defRPr b="0" i="0" sz="2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
        <p:nvSpPr>
          <p:cNvPr id="28" name="Google Shape;28;p3"/>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rgbClr val="868686"/>
              </a:buClr>
              <a:buSzPts val="2400"/>
              <a:buFont typeface="Noto Sans Symbols"/>
              <a:buNone/>
              <a:defRPr b="0" i="0" sz="2400" u="none" cap="none" strike="noStrike">
                <a:solidFill>
                  <a:schemeClr val="lt2"/>
                </a:solidFill>
                <a:latin typeface="Arial"/>
                <a:ea typeface="Arial"/>
                <a:cs typeface="Arial"/>
                <a:sym typeface="Arial"/>
              </a:defRPr>
            </a:lvl1pPr>
            <a:lvl2pPr indent="-228600" lvl="1" marL="9144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2pPr>
            <a:lvl3pPr indent="-228600" lvl="2" marL="13716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3pPr>
            <a:lvl4pPr indent="-228600" lvl="3" marL="1828800" marR="0" rtl="0" algn="ctr">
              <a:spcBef>
                <a:spcPts val="90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4pPr>
            <a:lvl5pPr indent="-228600" lvl="4" marL="2286000" marR="0" rtl="0" algn="ctr">
              <a:spcBef>
                <a:spcPts val="56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grpSp>
        <p:nvGrpSpPr>
          <p:cNvPr id="29" name="Google Shape;29;p3"/>
          <p:cNvGrpSpPr/>
          <p:nvPr/>
        </p:nvGrpSpPr>
        <p:grpSpPr>
          <a:xfrm>
            <a:off x="-28075" y="0"/>
            <a:ext cx="187005" cy="6172200"/>
            <a:chOff x="311342" y="0"/>
            <a:chExt cx="401443" cy="6172200"/>
          </a:xfrm>
        </p:grpSpPr>
        <p:sp>
          <p:nvSpPr>
            <p:cNvPr id="30" name="Google Shape;30;p3"/>
            <p:cNvSpPr/>
            <p:nvPr/>
          </p:nvSpPr>
          <p:spPr>
            <a:xfrm>
              <a:off x="311342" y="4638907"/>
              <a:ext cx="401443" cy="1533293"/>
            </a:xfrm>
            <a:prstGeom prst="rect">
              <a:avLst/>
            </a:prstGeom>
            <a:solidFill>
              <a:srgbClr val="F156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 name="Google Shape;31;p3"/>
            <p:cNvSpPr/>
            <p:nvPr/>
          </p:nvSpPr>
          <p:spPr>
            <a:xfrm>
              <a:off x="311342" y="0"/>
              <a:ext cx="401443" cy="5346409"/>
            </a:xfrm>
            <a:prstGeom prst="rect">
              <a:avLst/>
            </a:pr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Blue">
  <p:cSld name="Transition - Blue">
    <p:spTree>
      <p:nvGrpSpPr>
        <p:cNvPr id="32" name="Shape 32"/>
        <p:cNvGrpSpPr/>
        <p:nvPr/>
      </p:nvGrpSpPr>
      <p:grpSpPr>
        <a:xfrm>
          <a:off x="0" y="0"/>
          <a:ext cx="0" cy="0"/>
          <a:chOff x="0" y="0"/>
          <a:chExt cx="0" cy="0"/>
        </a:xfrm>
      </p:grpSpPr>
      <p:sp>
        <p:nvSpPr>
          <p:cNvPr id="33" name="Google Shape;33;p4"/>
          <p:cNvSpPr/>
          <p:nvPr/>
        </p:nvSpPr>
        <p:spPr>
          <a:xfrm>
            <a:off x="0" y="0"/>
            <a:ext cx="10972800" cy="53464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4" name="Google Shape;34;p4"/>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grpSp>
        <p:nvGrpSpPr>
          <p:cNvPr id="35" name="Google Shape;35;p4"/>
          <p:cNvGrpSpPr/>
          <p:nvPr/>
        </p:nvGrpSpPr>
        <p:grpSpPr>
          <a:xfrm>
            <a:off x="-28075" y="0"/>
            <a:ext cx="187005" cy="6172200"/>
            <a:chOff x="311342" y="0"/>
            <a:chExt cx="401443" cy="6172200"/>
          </a:xfrm>
        </p:grpSpPr>
        <p:sp>
          <p:nvSpPr>
            <p:cNvPr id="36" name="Google Shape;36;p4"/>
            <p:cNvSpPr/>
            <p:nvPr/>
          </p:nvSpPr>
          <p:spPr>
            <a:xfrm>
              <a:off x="311342" y="4638907"/>
              <a:ext cx="401443" cy="1533293"/>
            </a:xfrm>
            <a:prstGeom prst="rect">
              <a:avLst/>
            </a:prstGeom>
            <a:solidFill>
              <a:srgbClr val="F156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7" name="Google Shape;37;p4"/>
            <p:cNvSpPr/>
            <p:nvPr/>
          </p:nvSpPr>
          <p:spPr>
            <a:xfrm>
              <a:off x="311342" y="0"/>
              <a:ext cx="401443" cy="5346409"/>
            </a:xfrm>
            <a:prstGeom prst="rect">
              <a:avLst/>
            </a:pr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8" name="Shape 38"/>
        <p:cNvGrpSpPr/>
        <p:nvPr/>
      </p:nvGrpSpPr>
      <p:grpSpPr>
        <a:xfrm>
          <a:off x="0" y="0"/>
          <a:ext cx="0" cy="0"/>
          <a:chOff x="0" y="0"/>
          <a:chExt cx="0" cy="0"/>
        </a:xfrm>
      </p:grpSpPr>
      <p:sp>
        <p:nvSpPr>
          <p:cNvPr id="39" name="Google Shape;39;p5"/>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Highlight" type="titleOnly">
  <p:cSld name="TITLE_ONLY">
    <p:spTree>
      <p:nvGrpSpPr>
        <p:cNvPr id="40" name="Shape 40"/>
        <p:cNvGrpSpPr/>
        <p:nvPr/>
      </p:nvGrpSpPr>
      <p:grpSpPr>
        <a:xfrm>
          <a:off x="0" y="0"/>
          <a:ext cx="0" cy="0"/>
          <a:chOff x="0" y="0"/>
          <a:chExt cx="0" cy="0"/>
        </a:xfrm>
      </p:grpSpPr>
      <p:sp>
        <p:nvSpPr>
          <p:cNvPr id="41" name="Google Shape;41;p6"/>
          <p:cNvSpPr txBox="1"/>
          <p:nvPr>
            <p:ph type="title"/>
          </p:nvPr>
        </p:nvSpPr>
        <p:spPr>
          <a:xfrm>
            <a:off x="884238" y="247650"/>
            <a:ext cx="9204325" cy="590931"/>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hotograph">
  <p:cSld name="Content with Photograph">
    <p:spTree>
      <p:nvGrpSpPr>
        <p:cNvPr id="42" name="Shape 42"/>
        <p:cNvGrpSpPr/>
        <p:nvPr/>
      </p:nvGrpSpPr>
      <p:grpSpPr>
        <a:xfrm>
          <a:off x="0" y="0"/>
          <a:ext cx="0" cy="0"/>
          <a:chOff x="0" y="0"/>
          <a:chExt cx="0" cy="0"/>
        </a:xfrm>
      </p:grpSpPr>
      <p:sp>
        <p:nvSpPr>
          <p:cNvPr id="43" name="Google Shape;43;p7"/>
          <p:cNvSpPr txBox="1"/>
          <p:nvPr>
            <p:ph type="title"/>
          </p:nvPr>
        </p:nvSpPr>
        <p:spPr>
          <a:xfrm>
            <a:off x="476791" y="633526"/>
            <a:ext cx="5922117" cy="61863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44" name="Google Shape;44;p7"/>
          <p:cNvSpPr txBox="1"/>
          <p:nvPr>
            <p:ph idx="1" type="body"/>
          </p:nvPr>
        </p:nvSpPr>
        <p:spPr>
          <a:xfrm>
            <a:off x="512064" y="2103035"/>
            <a:ext cx="5905833" cy="369375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chemeClr val="dk1"/>
              </a:buClr>
              <a:buSzPts val="2000"/>
              <a:buFont typeface="Noto Sans Symbols"/>
              <a:buNone/>
              <a:defRPr b="0" i="0" sz="2000" u="none" cap="none" strike="noStrike">
                <a:solidFill>
                  <a:schemeClr val="dk2"/>
                </a:solidFill>
                <a:latin typeface="Arial"/>
                <a:ea typeface="Arial"/>
                <a:cs typeface="Arial"/>
                <a:sym typeface="Arial"/>
              </a:defRPr>
            </a:lvl1pPr>
            <a:lvl2pPr indent="-228600" lvl="1" marL="914400" marR="0" rtl="0" algn="l">
              <a:lnSpc>
                <a:spcPct val="90000"/>
              </a:lnSpc>
              <a:spcBef>
                <a:spcPts val="900"/>
              </a:spcBef>
              <a:spcAft>
                <a:spcPts val="0"/>
              </a:spcAft>
              <a:buClr>
                <a:schemeClr val="dk1"/>
              </a:buClr>
              <a:buSzPts val="1800"/>
              <a:buFont typeface="Noto Sans Symbols"/>
              <a:buNone/>
              <a:defRPr b="0" i="0" sz="1800" u="none" cap="none" strike="noStrike">
                <a:solidFill>
                  <a:schemeClr val="dk2"/>
                </a:solidFill>
                <a:latin typeface="Arial"/>
                <a:ea typeface="Arial"/>
                <a:cs typeface="Arial"/>
                <a:sym typeface="Arial"/>
              </a:defRPr>
            </a:lvl2pPr>
            <a:lvl3pPr indent="-228600" lvl="2" marL="1371600" marR="0" rtl="0" algn="l">
              <a:lnSpc>
                <a:spcPct val="90000"/>
              </a:lnSpc>
              <a:spcBef>
                <a:spcPts val="900"/>
              </a:spcBef>
              <a:spcAft>
                <a:spcPts val="0"/>
              </a:spcAft>
              <a:buClr>
                <a:schemeClr val="dk1"/>
              </a:buClr>
              <a:buSzPts val="1800"/>
              <a:buFont typeface="Noto Sans Symbols"/>
              <a:buNone/>
              <a:defRPr b="0" i="0" sz="1800" u="none" cap="none" strike="noStrike">
                <a:solidFill>
                  <a:schemeClr val="dk2"/>
                </a:solidFill>
                <a:latin typeface="Arial"/>
                <a:ea typeface="Arial"/>
                <a:cs typeface="Arial"/>
                <a:sym typeface="Arial"/>
              </a:defRPr>
            </a:lvl3pPr>
            <a:lvl4pPr indent="-342900" lvl="3" marL="1828800" marR="0" rtl="0" algn="l">
              <a:spcBef>
                <a:spcPts val="900"/>
              </a:spcBef>
              <a:spcAft>
                <a:spcPts val="0"/>
              </a:spcAft>
              <a:buClr>
                <a:schemeClr val="dk1"/>
              </a:buClr>
              <a:buSzPts val="1800"/>
              <a:buFont typeface="Noto Sans Symbols"/>
              <a:buChar char="▪"/>
              <a:defRPr b="0" i="0" sz="18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Noto Sans Symbols"/>
              <a:buChar char="▪"/>
              <a:defRPr b="0" i="0" sz="2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
        <p:nvSpPr>
          <p:cNvPr id="45" name="Google Shape;45;p7"/>
          <p:cNvSpPr txBox="1"/>
          <p:nvPr>
            <p:ph idx="2" type="body"/>
          </p:nvPr>
        </p:nvSpPr>
        <p:spPr>
          <a:xfrm>
            <a:off x="476791" y="1183333"/>
            <a:ext cx="5922117" cy="5254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rgbClr val="868686"/>
              </a:buClr>
              <a:buSzPts val="2400"/>
              <a:buFont typeface="Noto Sans Symbols"/>
              <a:buNone/>
              <a:defRPr b="0" i="0" sz="2400" u="none" cap="none" strike="noStrike">
                <a:solidFill>
                  <a:schemeClr val="lt2"/>
                </a:solidFill>
                <a:latin typeface="Trebuchet MS"/>
                <a:ea typeface="Trebuchet MS"/>
                <a:cs typeface="Trebuchet MS"/>
                <a:sym typeface="Trebuchet MS"/>
              </a:defRPr>
            </a:lvl1pPr>
            <a:lvl2pPr indent="-228600" lvl="1" marL="9144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2pPr>
            <a:lvl3pPr indent="-228600" lvl="2" marL="13716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3pPr>
            <a:lvl4pPr indent="-228600" lvl="3" marL="1828800" marR="0" rtl="0" algn="ctr">
              <a:spcBef>
                <a:spcPts val="90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4pPr>
            <a:lvl5pPr indent="-228600" lvl="4" marL="2286000" marR="0" rtl="0" algn="ctr">
              <a:spcBef>
                <a:spcPts val="56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Quote slide">
    <p:spTree>
      <p:nvGrpSpPr>
        <p:cNvPr id="46" name="Shape 46"/>
        <p:cNvGrpSpPr/>
        <p:nvPr/>
      </p:nvGrpSpPr>
      <p:grpSpPr>
        <a:xfrm>
          <a:off x="0" y="0"/>
          <a:ext cx="0" cy="0"/>
          <a:chOff x="0" y="0"/>
          <a:chExt cx="0" cy="0"/>
        </a:xfrm>
      </p:grpSpPr>
      <p:sp>
        <p:nvSpPr>
          <p:cNvPr id="47" name="Google Shape;47;p8"/>
          <p:cNvSpPr/>
          <p:nvPr/>
        </p:nvSpPr>
        <p:spPr>
          <a:xfrm>
            <a:off x="160020" y="2165063"/>
            <a:ext cx="10812780" cy="318134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 name="Google Shape;48;p8"/>
          <p:cNvSpPr txBox="1"/>
          <p:nvPr>
            <p:ph idx="1" type="body"/>
          </p:nvPr>
        </p:nvSpPr>
        <p:spPr>
          <a:xfrm>
            <a:off x="1685408" y="3026024"/>
            <a:ext cx="8805227" cy="62476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chemeClr val="dk1"/>
              </a:buClr>
              <a:buSzPts val="2800"/>
              <a:buFont typeface="Noto Sans Symbols"/>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900"/>
              </a:spcBef>
              <a:spcAft>
                <a:spcPts val="0"/>
              </a:spcAft>
              <a:buClr>
                <a:schemeClr val="dk1"/>
              </a:buClr>
              <a:buSzPts val="2400"/>
              <a:buFont typeface="Noto Sans Symbols"/>
              <a:buNone/>
              <a:defRPr b="0" i="0" sz="2400" u="none" cap="none" strike="noStrike">
                <a:solidFill>
                  <a:schemeClr val="lt1"/>
                </a:solidFill>
                <a:latin typeface="Arial"/>
                <a:ea typeface="Arial"/>
                <a:cs typeface="Arial"/>
                <a:sym typeface="Arial"/>
              </a:defRPr>
            </a:lvl2pPr>
            <a:lvl3pPr indent="-228600" lvl="2" marL="1371600" marR="0" rtl="0" algn="l">
              <a:lnSpc>
                <a:spcPct val="90000"/>
              </a:lnSpc>
              <a:spcBef>
                <a:spcPts val="900"/>
              </a:spcBef>
              <a:spcAft>
                <a:spcPts val="0"/>
              </a:spcAft>
              <a:buClr>
                <a:schemeClr val="dk1"/>
              </a:buClr>
              <a:buSzPts val="2400"/>
              <a:buFont typeface="Noto Sans Symbols"/>
              <a:buNone/>
              <a:defRPr b="0" i="0" sz="2400" u="none" cap="none" strike="noStrike">
                <a:solidFill>
                  <a:schemeClr val="lt1"/>
                </a:solidFill>
                <a:latin typeface="Arial"/>
                <a:ea typeface="Arial"/>
                <a:cs typeface="Arial"/>
                <a:sym typeface="Arial"/>
              </a:defRPr>
            </a:lvl3pPr>
            <a:lvl4pPr indent="-342900" lvl="3" marL="1828800" marR="0" rtl="0" algn="l">
              <a:spcBef>
                <a:spcPts val="900"/>
              </a:spcBef>
              <a:spcAft>
                <a:spcPts val="0"/>
              </a:spcAft>
              <a:buClr>
                <a:schemeClr val="dk1"/>
              </a:buClr>
              <a:buSzPts val="1800"/>
              <a:buFont typeface="Noto Sans Symbols"/>
              <a:buChar char="▪"/>
              <a:defRPr b="0" i="0" sz="18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Noto Sans Symbols"/>
              <a:buChar char="▪"/>
              <a:defRPr b="0" i="0" sz="2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
        <p:nvSpPr>
          <p:cNvPr id="49" name="Google Shape;49;p8"/>
          <p:cNvSpPr txBox="1"/>
          <p:nvPr>
            <p:ph idx="2" type="body"/>
          </p:nvPr>
        </p:nvSpPr>
        <p:spPr>
          <a:xfrm>
            <a:off x="1685408" y="4039406"/>
            <a:ext cx="8805227" cy="5254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rgbClr val="868686"/>
              </a:buClr>
              <a:buSzPts val="1800"/>
              <a:buFont typeface="Noto Sans Symbols"/>
              <a:buNone/>
              <a:defRPr b="0" i="0" sz="1800" u="none" cap="none" strike="noStrike">
                <a:solidFill>
                  <a:schemeClr val="lt1"/>
                </a:solidFill>
                <a:latin typeface="Arial"/>
                <a:ea typeface="Arial"/>
                <a:cs typeface="Arial"/>
                <a:sym typeface="Arial"/>
              </a:defRPr>
            </a:lvl1pPr>
            <a:lvl2pPr indent="-228600" lvl="1" marL="9144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2pPr>
            <a:lvl3pPr indent="-228600" lvl="2" marL="13716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3pPr>
            <a:lvl4pPr indent="-228600" lvl="3" marL="1828800" marR="0" rtl="0" algn="ctr">
              <a:spcBef>
                <a:spcPts val="90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4pPr>
            <a:lvl5pPr indent="-228600" lvl="4" marL="2286000" marR="0" rtl="0" algn="ctr">
              <a:spcBef>
                <a:spcPts val="56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
        <p:nvSpPr>
          <p:cNvPr id="50" name="Google Shape;50;p8"/>
          <p:cNvSpPr/>
          <p:nvPr/>
        </p:nvSpPr>
        <p:spPr>
          <a:xfrm>
            <a:off x="39303" y="1274332"/>
            <a:ext cx="1603324" cy="14750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9900" cap="none">
                <a:solidFill>
                  <a:schemeClr val="lt2"/>
                </a:solidFill>
                <a:latin typeface="Arial"/>
                <a:ea typeface="Arial"/>
                <a:cs typeface="Arial"/>
                <a:sym typeface="Arial"/>
              </a:rPr>
              <a:t>“</a:t>
            </a:r>
            <a:endParaRPr b="0" sz="19900" cap="none">
              <a:solidFill>
                <a:schemeClr val="lt2"/>
              </a:solidFill>
              <a:latin typeface="Arial"/>
              <a:ea typeface="Arial"/>
              <a:cs typeface="Arial"/>
              <a:sym typeface="Arial"/>
            </a:endParaRPr>
          </a:p>
        </p:txBody>
      </p:sp>
      <p:sp>
        <p:nvSpPr>
          <p:cNvPr id="51" name="Google Shape;51;p8"/>
          <p:cNvSpPr/>
          <p:nvPr/>
        </p:nvSpPr>
        <p:spPr>
          <a:xfrm rot="10800000">
            <a:off x="9303106" y="4972804"/>
            <a:ext cx="1603324" cy="12640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9900" cap="none">
                <a:solidFill>
                  <a:schemeClr val="lt2"/>
                </a:solidFill>
                <a:latin typeface="Arial"/>
                <a:ea typeface="Arial"/>
                <a:cs typeface="Arial"/>
                <a:sym typeface="Arial"/>
              </a:rPr>
              <a:t>“</a:t>
            </a:r>
            <a:endParaRPr b="0" sz="19900" cap="none">
              <a:solidFill>
                <a:schemeClr val="lt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6.png"/><Relationship Id="rId3" Type="http://schemas.openxmlformats.org/officeDocument/2006/relationships/slideLayout" Target="../slideLayouts/slideLayout1.xml"/><Relationship Id="rId4" Type="http://schemas.openxmlformats.org/officeDocument/2006/relationships/slideLayout" Target="../slideLayouts/slideLayout2.xml"/><Relationship Id="rId10" Type="http://schemas.openxmlformats.org/officeDocument/2006/relationships/theme" Target="../theme/theme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 name="Shape 8"/>
        <p:cNvGrpSpPr/>
        <p:nvPr/>
      </p:nvGrpSpPr>
      <p:grpSpPr>
        <a:xfrm>
          <a:off x="0" y="0"/>
          <a:ext cx="0" cy="0"/>
          <a:chOff x="0" y="0"/>
          <a:chExt cx="0" cy="0"/>
        </a:xfrm>
      </p:grpSpPr>
      <p:sp>
        <p:nvSpPr>
          <p:cNvPr id="9" name="Google Shape;9;p1"/>
          <p:cNvSpPr txBox="1"/>
          <p:nvPr>
            <p:ph type="title"/>
          </p:nvPr>
        </p:nvSpPr>
        <p:spPr>
          <a:xfrm>
            <a:off x="421036" y="653532"/>
            <a:ext cx="9973315" cy="59093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10" name="Google Shape;10;p1"/>
          <p:cNvSpPr txBox="1"/>
          <p:nvPr>
            <p:ph idx="1" type="body"/>
          </p:nvPr>
        </p:nvSpPr>
        <p:spPr>
          <a:xfrm>
            <a:off x="437392" y="2105237"/>
            <a:ext cx="9948931" cy="3908047"/>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1pPr>
            <a:lvl2pPr indent="-355600" lvl="1" marL="9144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2pPr>
            <a:lvl3pPr indent="-355600" lvl="2" marL="13716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3pPr>
            <a:lvl4pPr indent="-355600" lvl="3" marL="1828800" marR="0" rtl="0" algn="l">
              <a:spcBef>
                <a:spcPts val="9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4pPr>
            <a:lvl5pPr indent="-355600" lvl="4" marL="22860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grpSp>
        <p:nvGrpSpPr>
          <p:cNvPr id="11" name="Google Shape;11;p1"/>
          <p:cNvGrpSpPr/>
          <p:nvPr/>
        </p:nvGrpSpPr>
        <p:grpSpPr>
          <a:xfrm>
            <a:off x="-28075" y="0"/>
            <a:ext cx="187005" cy="6172200"/>
            <a:chOff x="311342" y="0"/>
            <a:chExt cx="401443" cy="6172200"/>
          </a:xfrm>
        </p:grpSpPr>
        <p:sp>
          <p:nvSpPr>
            <p:cNvPr id="12" name="Google Shape;12;p1"/>
            <p:cNvSpPr/>
            <p:nvPr/>
          </p:nvSpPr>
          <p:spPr>
            <a:xfrm>
              <a:off x="311342" y="4638907"/>
              <a:ext cx="401443" cy="1533293"/>
            </a:xfrm>
            <a:prstGeom prst="rect">
              <a:avLst/>
            </a:prstGeom>
            <a:solidFill>
              <a:srgbClr val="F156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 name="Google Shape;13;p1"/>
            <p:cNvSpPr/>
            <p:nvPr/>
          </p:nvSpPr>
          <p:spPr>
            <a:xfrm>
              <a:off x="311342" y="0"/>
              <a:ext cx="401443" cy="5346409"/>
            </a:xfrm>
            <a:prstGeom prst="rect">
              <a:avLst/>
            </a:pr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pic>
        <p:nvPicPr>
          <p:cNvPr id="14" name="Google Shape;14;p1"/>
          <p:cNvPicPr preferRelativeResize="0"/>
          <p:nvPr/>
        </p:nvPicPr>
        <p:blipFill rotWithShape="1">
          <a:blip r:embed="rId1">
            <a:alphaModFix/>
          </a:blip>
          <a:srcRect b="0" l="0" r="0" t="0"/>
          <a:stretch/>
        </p:blipFill>
        <p:spPr>
          <a:xfrm>
            <a:off x="496574" y="5769221"/>
            <a:ext cx="770828" cy="207821"/>
          </a:xfrm>
          <a:prstGeom prst="rect">
            <a:avLst/>
          </a:prstGeom>
          <a:noFill/>
          <a:ln>
            <a:noFill/>
          </a:ln>
        </p:spPr>
      </p:pic>
      <p:pic>
        <p:nvPicPr>
          <p:cNvPr descr="https://lh3.googleusercontent.com/crPaglf53Ty0hsyrgg1HbtW8NdJ_JRSs4_LvKWniRAYbcJURkGDAUfSn2YrSLXcUpCK-6bhtQ8o_X6plTcmyAgUOdWKWVhR74i0LE7CN9Z6dSrBW8JyfunwZ1LJVTuFHQeGclSxaNzAxDKsi" id="15" name="Google Shape;15;p1"/>
          <p:cNvPicPr preferRelativeResize="0"/>
          <p:nvPr/>
        </p:nvPicPr>
        <p:blipFill rotWithShape="1">
          <a:blip r:embed="rId2">
            <a:alphaModFix/>
          </a:blip>
          <a:srcRect b="0" l="0" r="0" t="0"/>
          <a:stretch/>
        </p:blipFill>
        <p:spPr>
          <a:xfrm>
            <a:off x="1423447" y="5719745"/>
            <a:ext cx="723528" cy="25729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12.jpg"/><Relationship Id="rId5"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15.png"/><Relationship Id="rId10" Type="http://schemas.openxmlformats.org/officeDocument/2006/relationships/image" Target="../media/image23.gif"/><Relationship Id="rId9" Type="http://schemas.openxmlformats.org/officeDocument/2006/relationships/image" Target="../media/image32.png"/><Relationship Id="rId5" Type="http://schemas.openxmlformats.org/officeDocument/2006/relationships/image" Target="../media/image13.png"/><Relationship Id="rId6" Type="http://schemas.openxmlformats.org/officeDocument/2006/relationships/image" Target="../media/image28.png"/><Relationship Id="rId7" Type="http://schemas.openxmlformats.org/officeDocument/2006/relationships/image" Target="../media/image26.png"/><Relationship Id="rId8"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1.png"/><Relationship Id="rId13" Type="http://schemas.openxmlformats.org/officeDocument/2006/relationships/hyperlink" Target="https://www.pgroup.com/products/community.htm" TargetMode="External"/><Relationship Id="rId12" Type="http://schemas.openxmlformats.org/officeDocument/2006/relationships/hyperlink" Target="https://www.openacc.org/tools"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hyperlink" Target="https://gcc.gnu.org/wiki/OpenACC" TargetMode="External"/><Relationship Id="rId15" Type="http://schemas.openxmlformats.org/officeDocument/2006/relationships/image" Target="../media/image33.png"/><Relationship Id="rId14" Type="http://schemas.openxmlformats.org/officeDocument/2006/relationships/image" Target="../media/image27.png"/><Relationship Id="rId16" Type="http://schemas.openxmlformats.org/officeDocument/2006/relationships/hyperlink" Target="https://www.openacc.org/community#slack" TargetMode="External"/><Relationship Id="rId5" Type="http://schemas.openxmlformats.org/officeDocument/2006/relationships/hyperlink" Target="https://www.openacc.org/resources" TargetMode="External"/><Relationship Id="rId6" Type="http://schemas.openxmlformats.org/officeDocument/2006/relationships/image" Target="../media/image20.png"/><Relationship Id="rId7" Type="http://schemas.openxmlformats.org/officeDocument/2006/relationships/hyperlink" Target="https://www.openacc.org/success-stories" TargetMode="External"/><Relationship Id="rId8" Type="http://schemas.openxmlformats.org/officeDocument/2006/relationships/hyperlink" Target="https://www.openacc.org/event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jpg"/><Relationship Id="rId4" Type="http://schemas.openxmlformats.org/officeDocument/2006/relationships/hyperlink" Target="https://blogs.nvidia.com/blog/2011/02/11/parallel-computing-illuminating-a-path-to-early-cancer-detecti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9"/>
          <p:cNvSpPr txBox="1"/>
          <p:nvPr>
            <p:ph type="title"/>
          </p:nvPr>
        </p:nvSpPr>
        <p:spPr>
          <a:xfrm>
            <a:off x="433639" y="917182"/>
            <a:ext cx="8972550" cy="141968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5200" u="none" cap="none" strike="noStrike">
                <a:solidFill>
                  <a:schemeClr val="lt1"/>
                </a:solidFill>
                <a:latin typeface="Arial"/>
                <a:ea typeface="Arial"/>
                <a:cs typeface="Arial"/>
                <a:sym typeface="Arial"/>
              </a:rPr>
              <a:t>INTRODUCTION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8"/>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PARALLEL SOLUTION</a:t>
            </a:r>
            <a:endParaRPr/>
          </a:p>
        </p:txBody>
      </p:sp>
      <p:pic>
        <p:nvPicPr>
          <p:cNvPr id="198" name="Google Shape;198;p18"/>
          <p:cNvPicPr preferRelativeResize="0"/>
          <p:nvPr/>
        </p:nvPicPr>
        <p:blipFill rotWithShape="1">
          <a:blip r:embed="rId3">
            <a:alphaModFix/>
          </a:blip>
          <a:srcRect b="0" l="0" r="0" t="0"/>
          <a:stretch/>
        </p:blipFill>
        <p:spPr>
          <a:xfrm>
            <a:off x="220735" y="1771463"/>
            <a:ext cx="10488216" cy="3290064"/>
          </a:xfrm>
          <a:prstGeom prst="rect">
            <a:avLst/>
          </a:prstGeom>
          <a:noFill/>
          <a:ln>
            <a:noFill/>
          </a:ln>
        </p:spPr>
      </p:pic>
      <p:sp>
        <p:nvSpPr>
          <p:cNvPr id="199" name="Google Shape;199;p18"/>
          <p:cNvSpPr/>
          <p:nvPr/>
        </p:nvSpPr>
        <p:spPr>
          <a:xfrm>
            <a:off x="958129" y="1968642"/>
            <a:ext cx="2256559"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Exams 1-250 : Q #1, 2 : 500m</a:t>
            </a:r>
            <a:endParaRPr/>
          </a:p>
        </p:txBody>
      </p:sp>
      <p:sp>
        <p:nvSpPr>
          <p:cNvPr id="200" name="Google Shape;200;p18"/>
          <p:cNvSpPr/>
          <p:nvPr/>
        </p:nvSpPr>
        <p:spPr>
          <a:xfrm>
            <a:off x="3398993" y="2752315"/>
            <a:ext cx="2256613"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Exams 1-250 : Q #3, 4 : 500m</a:t>
            </a:r>
            <a:endParaRPr/>
          </a:p>
        </p:txBody>
      </p:sp>
      <p:sp>
        <p:nvSpPr>
          <p:cNvPr id="201" name="Google Shape;201;p18"/>
          <p:cNvSpPr/>
          <p:nvPr/>
        </p:nvSpPr>
        <p:spPr>
          <a:xfrm>
            <a:off x="5912990" y="3530734"/>
            <a:ext cx="2259806"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Exams 1-250 : Q #5, 6 : 500m</a:t>
            </a:r>
            <a:endParaRPr/>
          </a:p>
        </p:txBody>
      </p:sp>
      <p:sp>
        <p:nvSpPr>
          <p:cNvPr id="202" name="Google Shape;202;p18"/>
          <p:cNvSpPr/>
          <p:nvPr/>
        </p:nvSpPr>
        <p:spPr>
          <a:xfrm>
            <a:off x="8408825" y="4249088"/>
            <a:ext cx="2251071"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Exams 1-250 : Q #7, 8 : 500m</a:t>
            </a:r>
            <a:endParaRPr/>
          </a:p>
        </p:txBody>
      </p:sp>
      <p:cxnSp>
        <p:nvCxnSpPr>
          <p:cNvPr id="203" name="Google Shape;203;p18"/>
          <p:cNvCxnSpPr/>
          <p:nvPr/>
        </p:nvCxnSpPr>
        <p:spPr>
          <a:xfrm>
            <a:off x="3214688" y="2445255"/>
            <a:ext cx="184305" cy="307060"/>
          </a:xfrm>
          <a:prstGeom prst="straightConnector1">
            <a:avLst/>
          </a:prstGeom>
          <a:noFill/>
          <a:ln cap="flat" cmpd="sng" w="38100">
            <a:solidFill>
              <a:schemeClr val="accent4"/>
            </a:solidFill>
            <a:prstDash val="solid"/>
            <a:round/>
            <a:headEnd len="sm" w="sm" type="none"/>
            <a:tailEnd len="med" w="med" type="triangle"/>
          </a:ln>
        </p:spPr>
      </p:cxnSp>
      <p:cxnSp>
        <p:nvCxnSpPr>
          <p:cNvPr id="204" name="Google Shape;204;p18"/>
          <p:cNvCxnSpPr/>
          <p:nvPr/>
        </p:nvCxnSpPr>
        <p:spPr>
          <a:xfrm>
            <a:off x="5655607" y="3228928"/>
            <a:ext cx="257383" cy="330247"/>
          </a:xfrm>
          <a:prstGeom prst="straightConnector1">
            <a:avLst/>
          </a:prstGeom>
          <a:noFill/>
          <a:ln cap="flat" cmpd="sng" w="38100">
            <a:solidFill>
              <a:schemeClr val="accent4"/>
            </a:solidFill>
            <a:prstDash val="solid"/>
            <a:round/>
            <a:headEnd len="sm" w="sm" type="none"/>
            <a:tailEnd len="med" w="med" type="triangle"/>
          </a:ln>
        </p:spPr>
      </p:cxnSp>
      <p:cxnSp>
        <p:nvCxnSpPr>
          <p:cNvPr id="205" name="Google Shape;205;p18"/>
          <p:cNvCxnSpPr/>
          <p:nvPr/>
        </p:nvCxnSpPr>
        <p:spPr>
          <a:xfrm>
            <a:off x="8172796" y="4005307"/>
            <a:ext cx="236029" cy="243781"/>
          </a:xfrm>
          <a:prstGeom prst="straightConnector1">
            <a:avLst/>
          </a:prstGeom>
          <a:noFill/>
          <a:ln cap="flat" cmpd="sng" w="38100">
            <a:solidFill>
              <a:schemeClr val="accent4"/>
            </a:solidFill>
            <a:prstDash val="solid"/>
            <a:round/>
            <a:headEnd len="sm" w="sm" type="none"/>
            <a:tailEnd len="med" w="med" type="triangle"/>
          </a:ln>
        </p:spPr>
      </p:cxnSp>
      <p:sp>
        <p:nvSpPr>
          <p:cNvPr id="206" name="Google Shape;206;p18"/>
          <p:cNvSpPr txBox="1"/>
          <p:nvPr/>
        </p:nvSpPr>
        <p:spPr>
          <a:xfrm>
            <a:off x="9908514" y="5058624"/>
            <a:ext cx="1088761"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2000+ m</a:t>
            </a:r>
            <a:endParaRPr/>
          </a:p>
        </p:txBody>
      </p:sp>
      <p:sp>
        <p:nvSpPr>
          <p:cNvPr id="207" name="Google Shape;207;p18"/>
          <p:cNvSpPr/>
          <p:nvPr/>
        </p:nvSpPr>
        <p:spPr>
          <a:xfrm>
            <a:off x="960511" y="2751692"/>
            <a:ext cx="2256559" cy="476613"/>
          </a:xfrm>
          <a:prstGeom prst="rect">
            <a:avLst/>
          </a:prstGeom>
          <a:solidFill>
            <a:srgbClr val="F00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Exams 251-500 : Q #3, 4 : 500m</a:t>
            </a:r>
            <a:endParaRPr/>
          </a:p>
        </p:txBody>
      </p:sp>
      <p:sp>
        <p:nvSpPr>
          <p:cNvPr id="208" name="Google Shape;208;p18"/>
          <p:cNvSpPr/>
          <p:nvPr/>
        </p:nvSpPr>
        <p:spPr>
          <a:xfrm>
            <a:off x="3401375" y="3535365"/>
            <a:ext cx="2256613" cy="476613"/>
          </a:xfrm>
          <a:prstGeom prst="rect">
            <a:avLst/>
          </a:prstGeom>
          <a:solidFill>
            <a:srgbClr val="F00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Exams 251-500 : Q #5, 6 : 500m</a:t>
            </a:r>
            <a:endParaRPr/>
          </a:p>
        </p:txBody>
      </p:sp>
      <p:sp>
        <p:nvSpPr>
          <p:cNvPr id="209" name="Google Shape;209;p18"/>
          <p:cNvSpPr/>
          <p:nvPr/>
        </p:nvSpPr>
        <p:spPr>
          <a:xfrm>
            <a:off x="5915372" y="4313784"/>
            <a:ext cx="2259806" cy="476613"/>
          </a:xfrm>
          <a:prstGeom prst="rect">
            <a:avLst/>
          </a:prstGeom>
          <a:solidFill>
            <a:srgbClr val="F00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Exams 251-500 : Q #7, 8 : 500m</a:t>
            </a:r>
            <a:endParaRPr/>
          </a:p>
        </p:txBody>
      </p:sp>
      <p:sp>
        <p:nvSpPr>
          <p:cNvPr id="210" name="Google Shape;210;p18"/>
          <p:cNvSpPr/>
          <p:nvPr/>
        </p:nvSpPr>
        <p:spPr>
          <a:xfrm>
            <a:off x="8408825" y="1968641"/>
            <a:ext cx="2251071" cy="476613"/>
          </a:xfrm>
          <a:prstGeom prst="rect">
            <a:avLst/>
          </a:prstGeom>
          <a:solidFill>
            <a:srgbClr val="F00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Exams 251-500 : Q #1, 2 : 500m</a:t>
            </a:r>
            <a:endParaRPr/>
          </a:p>
        </p:txBody>
      </p:sp>
      <p:cxnSp>
        <p:nvCxnSpPr>
          <p:cNvPr id="211" name="Google Shape;211;p18"/>
          <p:cNvCxnSpPr/>
          <p:nvPr/>
        </p:nvCxnSpPr>
        <p:spPr>
          <a:xfrm>
            <a:off x="3217070" y="3228305"/>
            <a:ext cx="184305" cy="307060"/>
          </a:xfrm>
          <a:prstGeom prst="straightConnector1">
            <a:avLst/>
          </a:prstGeom>
          <a:noFill/>
          <a:ln cap="flat" cmpd="sng" w="38100">
            <a:solidFill>
              <a:srgbClr val="F0047F"/>
            </a:solidFill>
            <a:prstDash val="solid"/>
            <a:round/>
            <a:headEnd len="sm" w="sm" type="none"/>
            <a:tailEnd len="med" w="med" type="triangle"/>
          </a:ln>
        </p:spPr>
      </p:cxnSp>
      <p:cxnSp>
        <p:nvCxnSpPr>
          <p:cNvPr id="212" name="Google Shape;212;p18"/>
          <p:cNvCxnSpPr/>
          <p:nvPr/>
        </p:nvCxnSpPr>
        <p:spPr>
          <a:xfrm>
            <a:off x="5657989" y="4011978"/>
            <a:ext cx="257383" cy="330247"/>
          </a:xfrm>
          <a:prstGeom prst="straightConnector1">
            <a:avLst/>
          </a:prstGeom>
          <a:noFill/>
          <a:ln cap="flat" cmpd="sng" w="38100">
            <a:solidFill>
              <a:srgbClr val="F0047F"/>
            </a:solidFill>
            <a:prstDash val="solid"/>
            <a:round/>
            <a:headEnd len="sm" w="sm" type="none"/>
            <a:tailEnd len="med" w="med" type="triangle"/>
          </a:ln>
        </p:spPr>
      </p:cxnSp>
      <p:cxnSp>
        <p:nvCxnSpPr>
          <p:cNvPr id="213" name="Google Shape;213;p18"/>
          <p:cNvCxnSpPr/>
          <p:nvPr/>
        </p:nvCxnSpPr>
        <p:spPr>
          <a:xfrm flipH="1" rot="10800000">
            <a:off x="8172795" y="1968641"/>
            <a:ext cx="236030" cy="2820836"/>
          </a:xfrm>
          <a:prstGeom prst="straightConnector1">
            <a:avLst/>
          </a:prstGeom>
          <a:noFill/>
          <a:ln cap="flat" cmpd="sng" w="38100">
            <a:solidFill>
              <a:srgbClr val="F0047F"/>
            </a:solidFill>
            <a:prstDash val="solid"/>
            <a:round/>
            <a:headEnd len="sm" w="sm" type="none"/>
            <a:tailEnd len="med" w="med" type="triangle"/>
          </a:ln>
        </p:spPr>
      </p:cxnSp>
      <p:sp>
        <p:nvSpPr>
          <p:cNvPr id="214" name="Google Shape;214;p18"/>
          <p:cNvSpPr/>
          <p:nvPr/>
        </p:nvSpPr>
        <p:spPr>
          <a:xfrm>
            <a:off x="958129" y="3529190"/>
            <a:ext cx="2256559" cy="476613"/>
          </a:xfrm>
          <a:prstGeom prst="rect">
            <a:avLst/>
          </a:prstGeom>
          <a:solidFill>
            <a:srgbClr val="0C4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Exams 501-750 : Q #5, 6 : 500m</a:t>
            </a:r>
            <a:endParaRPr/>
          </a:p>
        </p:txBody>
      </p:sp>
      <p:sp>
        <p:nvSpPr>
          <p:cNvPr id="215" name="Google Shape;215;p18"/>
          <p:cNvSpPr/>
          <p:nvPr/>
        </p:nvSpPr>
        <p:spPr>
          <a:xfrm>
            <a:off x="3398993" y="4312863"/>
            <a:ext cx="2256613" cy="476613"/>
          </a:xfrm>
          <a:prstGeom prst="rect">
            <a:avLst/>
          </a:prstGeom>
          <a:solidFill>
            <a:srgbClr val="0C4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Exams 501-750 : Q #7, 8 : 500m</a:t>
            </a:r>
            <a:endParaRPr/>
          </a:p>
        </p:txBody>
      </p:sp>
      <p:sp>
        <p:nvSpPr>
          <p:cNvPr id="216" name="Google Shape;216;p18"/>
          <p:cNvSpPr/>
          <p:nvPr/>
        </p:nvSpPr>
        <p:spPr>
          <a:xfrm>
            <a:off x="5924069" y="1972118"/>
            <a:ext cx="2259806" cy="476613"/>
          </a:xfrm>
          <a:prstGeom prst="rect">
            <a:avLst/>
          </a:prstGeom>
          <a:solidFill>
            <a:srgbClr val="0C4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Exams 501-750 : Q #1, 2 : 500m</a:t>
            </a:r>
            <a:endParaRPr/>
          </a:p>
        </p:txBody>
      </p:sp>
      <p:sp>
        <p:nvSpPr>
          <p:cNvPr id="217" name="Google Shape;217;p18"/>
          <p:cNvSpPr/>
          <p:nvPr/>
        </p:nvSpPr>
        <p:spPr>
          <a:xfrm>
            <a:off x="3402099" y="1978116"/>
            <a:ext cx="2251071" cy="476613"/>
          </a:xfrm>
          <a:prstGeom prst="rect">
            <a:avLst/>
          </a:prstGeom>
          <a:solidFill>
            <a:srgbClr val="C200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Exams 751-1000 : Q #1, 2 : 500m</a:t>
            </a:r>
            <a:endParaRPr/>
          </a:p>
        </p:txBody>
      </p:sp>
      <p:cxnSp>
        <p:nvCxnSpPr>
          <p:cNvPr id="218" name="Google Shape;218;p18"/>
          <p:cNvCxnSpPr/>
          <p:nvPr/>
        </p:nvCxnSpPr>
        <p:spPr>
          <a:xfrm>
            <a:off x="3214688" y="4005803"/>
            <a:ext cx="184305" cy="307060"/>
          </a:xfrm>
          <a:prstGeom prst="straightConnector1">
            <a:avLst/>
          </a:prstGeom>
          <a:noFill/>
          <a:ln cap="flat" cmpd="sng" w="38100">
            <a:solidFill>
              <a:srgbClr val="0C4E9B"/>
            </a:solidFill>
            <a:prstDash val="solid"/>
            <a:round/>
            <a:headEnd len="sm" w="sm" type="none"/>
            <a:tailEnd len="med" w="med" type="triangle"/>
          </a:ln>
        </p:spPr>
      </p:cxnSp>
      <p:cxnSp>
        <p:nvCxnSpPr>
          <p:cNvPr id="219" name="Google Shape;219;p18"/>
          <p:cNvCxnSpPr/>
          <p:nvPr/>
        </p:nvCxnSpPr>
        <p:spPr>
          <a:xfrm flipH="1" rot="10800000">
            <a:off x="5655607" y="2087418"/>
            <a:ext cx="272853" cy="2702058"/>
          </a:xfrm>
          <a:prstGeom prst="straightConnector1">
            <a:avLst/>
          </a:prstGeom>
          <a:noFill/>
          <a:ln cap="flat" cmpd="sng" w="38100">
            <a:solidFill>
              <a:srgbClr val="0C4E9B"/>
            </a:solidFill>
            <a:prstDash val="solid"/>
            <a:round/>
            <a:headEnd len="sm" w="sm" type="none"/>
            <a:tailEnd len="med" w="med" type="triangle"/>
          </a:ln>
        </p:spPr>
      </p:cxnSp>
      <p:cxnSp>
        <p:nvCxnSpPr>
          <p:cNvPr id="220" name="Google Shape;220;p18"/>
          <p:cNvCxnSpPr/>
          <p:nvPr/>
        </p:nvCxnSpPr>
        <p:spPr>
          <a:xfrm>
            <a:off x="5653170" y="2445254"/>
            <a:ext cx="348487" cy="370517"/>
          </a:xfrm>
          <a:prstGeom prst="straightConnector1">
            <a:avLst/>
          </a:prstGeom>
          <a:noFill/>
          <a:ln cap="flat" cmpd="sng" w="38100">
            <a:solidFill>
              <a:srgbClr val="C2000B"/>
            </a:solidFill>
            <a:prstDash val="solid"/>
            <a:round/>
            <a:headEnd len="sm" w="sm" type="none"/>
            <a:tailEnd len="med" w="med" type="triangle"/>
          </a:ln>
        </p:spPr>
      </p:cxnSp>
      <p:sp>
        <p:nvSpPr>
          <p:cNvPr id="221" name="Google Shape;221;p18"/>
          <p:cNvSpPr/>
          <p:nvPr/>
        </p:nvSpPr>
        <p:spPr>
          <a:xfrm>
            <a:off x="5934745" y="2753154"/>
            <a:ext cx="2256613" cy="476613"/>
          </a:xfrm>
          <a:prstGeom prst="rect">
            <a:avLst/>
          </a:prstGeom>
          <a:solidFill>
            <a:srgbClr val="C200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Exams 751-1000 : Q #3, 4 : 500m</a:t>
            </a:r>
            <a:endParaRPr/>
          </a:p>
        </p:txBody>
      </p:sp>
      <p:sp>
        <p:nvSpPr>
          <p:cNvPr id="222" name="Google Shape;222;p18"/>
          <p:cNvSpPr/>
          <p:nvPr/>
        </p:nvSpPr>
        <p:spPr>
          <a:xfrm>
            <a:off x="958855" y="4354286"/>
            <a:ext cx="2256613" cy="429086"/>
          </a:xfrm>
          <a:prstGeom prst="rect">
            <a:avLst/>
          </a:prstGeom>
          <a:solidFill>
            <a:srgbClr val="C200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Exams 751-1000 : Q #7, 8 : 500m</a:t>
            </a:r>
            <a:endParaRPr/>
          </a:p>
        </p:txBody>
      </p:sp>
      <p:cxnSp>
        <p:nvCxnSpPr>
          <p:cNvPr id="223" name="Google Shape;223;p18"/>
          <p:cNvCxnSpPr/>
          <p:nvPr/>
        </p:nvCxnSpPr>
        <p:spPr>
          <a:xfrm flipH="1" rot="10800000">
            <a:off x="3203609" y="2087418"/>
            <a:ext cx="195384" cy="2702981"/>
          </a:xfrm>
          <a:prstGeom prst="straightConnector1">
            <a:avLst/>
          </a:prstGeom>
          <a:noFill/>
          <a:ln cap="flat" cmpd="sng" w="38100">
            <a:solidFill>
              <a:srgbClr val="C2000B"/>
            </a:solidFill>
            <a:prstDash val="solid"/>
            <a:round/>
            <a:headEnd len="sm" w="sm" type="none"/>
            <a:tailEnd len="med" w="med" type="triangle"/>
          </a:ln>
        </p:spPr>
      </p:cxnSp>
      <p:sp>
        <p:nvSpPr>
          <p:cNvPr id="224" name="Google Shape;224;p18"/>
          <p:cNvSpPr/>
          <p:nvPr/>
        </p:nvSpPr>
        <p:spPr>
          <a:xfrm>
            <a:off x="8406053" y="3535365"/>
            <a:ext cx="2256613" cy="476613"/>
          </a:xfrm>
          <a:prstGeom prst="rect">
            <a:avLst/>
          </a:prstGeom>
          <a:solidFill>
            <a:srgbClr val="C200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Exams 751-1000 : Q #5, 6 : 500m</a:t>
            </a:r>
            <a:endParaRPr/>
          </a:p>
        </p:txBody>
      </p:sp>
      <p:sp>
        <p:nvSpPr>
          <p:cNvPr id="225" name="Google Shape;225;p18"/>
          <p:cNvSpPr/>
          <p:nvPr/>
        </p:nvSpPr>
        <p:spPr>
          <a:xfrm>
            <a:off x="8409635" y="2751692"/>
            <a:ext cx="2256613" cy="476613"/>
          </a:xfrm>
          <a:prstGeom prst="rect">
            <a:avLst/>
          </a:prstGeom>
          <a:solidFill>
            <a:srgbClr val="0C4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Exams 501-750 : Q #3, 4 : 500m</a:t>
            </a:r>
            <a:endParaRPr/>
          </a:p>
        </p:txBody>
      </p:sp>
      <p:cxnSp>
        <p:nvCxnSpPr>
          <p:cNvPr id="226" name="Google Shape;226;p18"/>
          <p:cNvCxnSpPr/>
          <p:nvPr/>
        </p:nvCxnSpPr>
        <p:spPr>
          <a:xfrm>
            <a:off x="8172795" y="3228305"/>
            <a:ext cx="233258" cy="300885"/>
          </a:xfrm>
          <a:prstGeom prst="straightConnector1">
            <a:avLst/>
          </a:prstGeom>
          <a:noFill/>
          <a:ln cap="flat" cmpd="sng" w="38100">
            <a:solidFill>
              <a:srgbClr val="C2000B"/>
            </a:solidFill>
            <a:prstDash val="solid"/>
            <a:round/>
            <a:headEnd len="sm" w="sm" type="none"/>
            <a:tailEnd len="med" w="med" type="triangle"/>
          </a:ln>
        </p:spPr>
      </p:cxnSp>
      <p:cxnSp>
        <p:nvCxnSpPr>
          <p:cNvPr id="227" name="Google Shape;227;p18"/>
          <p:cNvCxnSpPr/>
          <p:nvPr/>
        </p:nvCxnSpPr>
        <p:spPr>
          <a:xfrm>
            <a:off x="8172795" y="2454729"/>
            <a:ext cx="165662" cy="296963"/>
          </a:xfrm>
          <a:prstGeom prst="straightConnector1">
            <a:avLst/>
          </a:prstGeom>
          <a:noFill/>
          <a:ln cap="flat" cmpd="sng" w="38100">
            <a:solidFill>
              <a:srgbClr val="0C4E9B"/>
            </a:solidFill>
            <a:prstDash val="solid"/>
            <a:round/>
            <a:headEnd len="sm" w="sm" type="none"/>
            <a:tailEnd len="med" w="med" type="triangle"/>
          </a:ln>
        </p:spPr>
      </p:cxnSp>
      <p:sp>
        <p:nvSpPr>
          <p:cNvPr id="228" name="Google Shape;228;p18"/>
          <p:cNvSpPr/>
          <p:nvPr/>
        </p:nvSpPr>
        <p:spPr>
          <a:xfrm>
            <a:off x="1654197" y="1978116"/>
            <a:ext cx="685591" cy="281338"/>
          </a:xfrm>
          <a:prstGeom prst="ellipse">
            <a:avLst/>
          </a:prstGeom>
          <a:noFill/>
          <a:ln cap="flat" cmpd="sng" w="381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9" name="Google Shape;229;p18"/>
          <p:cNvSpPr/>
          <p:nvPr/>
        </p:nvSpPr>
        <p:spPr>
          <a:xfrm>
            <a:off x="1591234" y="2768826"/>
            <a:ext cx="802342" cy="281338"/>
          </a:xfrm>
          <a:prstGeom prst="ellipse">
            <a:avLst/>
          </a:prstGeom>
          <a:noFill/>
          <a:ln cap="flat" cmpd="sng" w="381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0" name="Google Shape;230;p18"/>
          <p:cNvSpPr/>
          <p:nvPr/>
        </p:nvSpPr>
        <p:spPr>
          <a:xfrm>
            <a:off x="1614462" y="3522163"/>
            <a:ext cx="685591" cy="281338"/>
          </a:xfrm>
          <a:prstGeom prst="ellipse">
            <a:avLst/>
          </a:prstGeom>
          <a:noFill/>
          <a:ln cap="flat" cmpd="sng" w="381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1" name="Google Shape;231;p18"/>
          <p:cNvSpPr/>
          <p:nvPr/>
        </p:nvSpPr>
        <p:spPr>
          <a:xfrm>
            <a:off x="1541242" y="4313784"/>
            <a:ext cx="906123" cy="281338"/>
          </a:xfrm>
          <a:prstGeom prst="ellipse">
            <a:avLst/>
          </a:prstGeom>
          <a:noFill/>
          <a:ln cap="flat" cmpd="sng" w="381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2" name="Google Shape;232;p18"/>
          <p:cNvSpPr/>
          <p:nvPr/>
        </p:nvSpPr>
        <p:spPr>
          <a:xfrm>
            <a:off x="9908515" y="5038701"/>
            <a:ext cx="1088760" cy="387284"/>
          </a:xfrm>
          <a:prstGeom prst="ellipse">
            <a:avLst/>
          </a:prstGeom>
          <a:noFill/>
          <a:ln cap="flat" cmpd="sng" w="38100">
            <a:solidFill>
              <a:srgbClr val="0C4E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5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300"/>
                                        <p:tgtEl>
                                          <p:spTgt spid="228"/>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300"/>
                                        <p:tgtEl>
                                          <p:spTgt spid="229"/>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300"/>
                                        <p:tgtEl>
                                          <p:spTgt spid="230"/>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3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28"/>
                                        </p:tgtEl>
                                      </p:cBhvr>
                                    </p:animEffect>
                                    <p:set>
                                      <p:cBhvr>
                                        <p:cTn dur="1" fill="hold">
                                          <p:stCondLst>
                                            <p:cond delay="500"/>
                                          </p:stCondLst>
                                        </p:cTn>
                                        <p:tgtEl>
                                          <p:spTgt spid="22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29"/>
                                        </p:tgtEl>
                                      </p:cBhvr>
                                    </p:animEffect>
                                    <p:set>
                                      <p:cBhvr>
                                        <p:cTn dur="1" fill="hold">
                                          <p:stCondLst>
                                            <p:cond delay="500"/>
                                          </p:stCondLst>
                                        </p:cTn>
                                        <p:tgtEl>
                                          <p:spTgt spid="2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30"/>
                                        </p:tgtEl>
                                      </p:cBhvr>
                                    </p:animEffect>
                                    <p:set>
                                      <p:cBhvr>
                                        <p:cTn dur="1" fill="hold">
                                          <p:stCondLst>
                                            <p:cond delay="500"/>
                                          </p:stCondLst>
                                        </p:cTn>
                                        <p:tgtEl>
                                          <p:spTgt spid="23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31"/>
                                        </p:tgtEl>
                                      </p:cBhvr>
                                    </p:animEffect>
                                    <p:set>
                                      <p:cBhvr>
                                        <p:cTn dur="1" fill="hold">
                                          <p:stCondLst>
                                            <p:cond delay="500"/>
                                          </p:stCondLst>
                                        </p:cTn>
                                        <p:tgtEl>
                                          <p:spTgt spid="2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5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3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9"/>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PIPELINE</a:t>
            </a:r>
            <a:endParaRPr/>
          </a:p>
        </p:txBody>
      </p:sp>
      <p:pic>
        <p:nvPicPr>
          <p:cNvPr id="239" name="Google Shape;239;p19"/>
          <p:cNvPicPr preferRelativeResize="0"/>
          <p:nvPr/>
        </p:nvPicPr>
        <p:blipFill rotWithShape="1">
          <a:blip r:embed="rId3">
            <a:alphaModFix/>
          </a:blip>
          <a:srcRect b="0" l="0" r="0" t="0"/>
          <a:stretch/>
        </p:blipFill>
        <p:spPr>
          <a:xfrm>
            <a:off x="220735" y="1771463"/>
            <a:ext cx="10488216" cy="3290064"/>
          </a:xfrm>
          <a:prstGeom prst="rect">
            <a:avLst/>
          </a:prstGeom>
          <a:noFill/>
          <a:ln>
            <a:noFill/>
          </a:ln>
        </p:spPr>
      </p:pic>
      <p:sp>
        <p:nvSpPr>
          <p:cNvPr id="240" name="Google Shape;240;p19"/>
          <p:cNvSpPr/>
          <p:nvPr/>
        </p:nvSpPr>
        <p:spPr>
          <a:xfrm>
            <a:off x="958129" y="1968642"/>
            <a:ext cx="1124671"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#1, 2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241" name="Google Shape;241;p19"/>
          <p:cNvCxnSpPr/>
          <p:nvPr/>
        </p:nvCxnSpPr>
        <p:spPr>
          <a:xfrm>
            <a:off x="2082800" y="2445255"/>
            <a:ext cx="285028" cy="307060"/>
          </a:xfrm>
          <a:prstGeom prst="straightConnector1">
            <a:avLst/>
          </a:prstGeom>
          <a:noFill/>
          <a:ln cap="flat" cmpd="sng" w="38100">
            <a:solidFill>
              <a:schemeClr val="accent4"/>
            </a:solidFill>
            <a:prstDash val="solid"/>
            <a:round/>
            <a:headEnd len="sm" w="sm" type="none"/>
            <a:tailEnd len="med" w="med" type="triangle"/>
          </a:ln>
        </p:spPr>
      </p:cxnSp>
      <p:sp>
        <p:nvSpPr>
          <p:cNvPr id="242" name="Google Shape;242;p19"/>
          <p:cNvSpPr/>
          <p:nvPr/>
        </p:nvSpPr>
        <p:spPr>
          <a:xfrm>
            <a:off x="2367828" y="2752315"/>
            <a:ext cx="1124671"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#3, 4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243" name="Google Shape;243;p19"/>
          <p:cNvCxnSpPr/>
          <p:nvPr/>
        </p:nvCxnSpPr>
        <p:spPr>
          <a:xfrm>
            <a:off x="3492499" y="3228928"/>
            <a:ext cx="285028" cy="307060"/>
          </a:xfrm>
          <a:prstGeom prst="straightConnector1">
            <a:avLst/>
          </a:prstGeom>
          <a:noFill/>
          <a:ln cap="flat" cmpd="sng" w="38100">
            <a:solidFill>
              <a:schemeClr val="accent4"/>
            </a:solidFill>
            <a:prstDash val="solid"/>
            <a:round/>
            <a:headEnd len="sm" w="sm" type="none"/>
            <a:tailEnd len="med" w="med" type="triangle"/>
          </a:ln>
        </p:spPr>
      </p:cxnSp>
      <p:sp>
        <p:nvSpPr>
          <p:cNvPr id="244" name="Google Shape;244;p19"/>
          <p:cNvSpPr/>
          <p:nvPr/>
        </p:nvSpPr>
        <p:spPr>
          <a:xfrm>
            <a:off x="5263422" y="4319661"/>
            <a:ext cx="1124671"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#7, 8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245" name="Google Shape;245;p19"/>
          <p:cNvCxnSpPr/>
          <p:nvPr/>
        </p:nvCxnSpPr>
        <p:spPr>
          <a:xfrm>
            <a:off x="4978394" y="4012601"/>
            <a:ext cx="285028" cy="307060"/>
          </a:xfrm>
          <a:prstGeom prst="straightConnector1">
            <a:avLst/>
          </a:prstGeom>
          <a:noFill/>
          <a:ln cap="flat" cmpd="sng" w="38100">
            <a:solidFill>
              <a:schemeClr val="accent4"/>
            </a:solidFill>
            <a:prstDash val="solid"/>
            <a:round/>
            <a:headEnd len="sm" w="sm" type="none"/>
            <a:tailEnd len="med" w="med" type="triangle"/>
          </a:ln>
        </p:spPr>
      </p:cxnSp>
      <p:sp>
        <p:nvSpPr>
          <p:cNvPr id="246" name="Google Shape;246;p19"/>
          <p:cNvSpPr/>
          <p:nvPr/>
        </p:nvSpPr>
        <p:spPr>
          <a:xfrm>
            <a:off x="3815625" y="3535988"/>
            <a:ext cx="1124671"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#5, 6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sp>
        <p:nvSpPr>
          <p:cNvPr id="247" name="Google Shape;247;p19"/>
          <p:cNvSpPr/>
          <p:nvPr/>
        </p:nvSpPr>
        <p:spPr>
          <a:xfrm>
            <a:off x="2367828" y="1968642"/>
            <a:ext cx="1124671" cy="476613"/>
          </a:xfrm>
          <a:prstGeom prst="rect">
            <a:avLst/>
          </a:prstGeom>
          <a:solidFill>
            <a:srgbClr val="F00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#1, 2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248" name="Google Shape;248;p19"/>
          <p:cNvCxnSpPr/>
          <p:nvPr/>
        </p:nvCxnSpPr>
        <p:spPr>
          <a:xfrm>
            <a:off x="3492499" y="2445255"/>
            <a:ext cx="285028" cy="307060"/>
          </a:xfrm>
          <a:prstGeom prst="straightConnector1">
            <a:avLst/>
          </a:prstGeom>
          <a:noFill/>
          <a:ln cap="flat" cmpd="sng" w="38100">
            <a:solidFill>
              <a:srgbClr val="F0047F"/>
            </a:solidFill>
            <a:prstDash val="solid"/>
            <a:round/>
            <a:headEnd len="sm" w="sm" type="none"/>
            <a:tailEnd len="med" w="med" type="triangle"/>
          </a:ln>
        </p:spPr>
      </p:cxnSp>
      <p:sp>
        <p:nvSpPr>
          <p:cNvPr id="249" name="Google Shape;249;p19"/>
          <p:cNvSpPr/>
          <p:nvPr/>
        </p:nvSpPr>
        <p:spPr>
          <a:xfrm>
            <a:off x="3777527" y="2752315"/>
            <a:ext cx="1124671" cy="476613"/>
          </a:xfrm>
          <a:prstGeom prst="rect">
            <a:avLst/>
          </a:prstGeom>
          <a:solidFill>
            <a:srgbClr val="F00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#3, 4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250" name="Google Shape;250;p19"/>
          <p:cNvCxnSpPr/>
          <p:nvPr/>
        </p:nvCxnSpPr>
        <p:spPr>
          <a:xfrm>
            <a:off x="4902198" y="3228928"/>
            <a:ext cx="285028" cy="307060"/>
          </a:xfrm>
          <a:prstGeom prst="straightConnector1">
            <a:avLst/>
          </a:prstGeom>
          <a:noFill/>
          <a:ln cap="flat" cmpd="sng" w="38100">
            <a:solidFill>
              <a:srgbClr val="F0047F"/>
            </a:solidFill>
            <a:prstDash val="solid"/>
            <a:round/>
            <a:headEnd len="sm" w="sm" type="none"/>
            <a:tailEnd len="med" w="med" type="triangle"/>
          </a:ln>
        </p:spPr>
      </p:cxnSp>
      <p:sp>
        <p:nvSpPr>
          <p:cNvPr id="251" name="Google Shape;251;p19"/>
          <p:cNvSpPr/>
          <p:nvPr/>
        </p:nvSpPr>
        <p:spPr>
          <a:xfrm>
            <a:off x="6673121" y="4319661"/>
            <a:ext cx="1124671" cy="476613"/>
          </a:xfrm>
          <a:prstGeom prst="rect">
            <a:avLst/>
          </a:prstGeom>
          <a:solidFill>
            <a:srgbClr val="F00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#7, 8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252" name="Google Shape;252;p19"/>
          <p:cNvCxnSpPr/>
          <p:nvPr/>
        </p:nvCxnSpPr>
        <p:spPr>
          <a:xfrm>
            <a:off x="6388093" y="4012601"/>
            <a:ext cx="285028" cy="307060"/>
          </a:xfrm>
          <a:prstGeom prst="straightConnector1">
            <a:avLst/>
          </a:prstGeom>
          <a:noFill/>
          <a:ln cap="flat" cmpd="sng" w="38100">
            <a:solidFill>
              <a:srgbClr val="F0047F"/>
            </a:solidFill>
            <a:prstDash val="solid"/>
            <a:round/>
            <a:headEnd len="sm" w="sm" type="none"/>
            <a:tailEnd len="med" w="med" type="triangle"/>
          </a:ln>
        </p:spPr>
      </p:cxnSp>
      <p:sp>
        <p:nvSpPr>
          <p:cNvPr id="253" name="Google Shape;253;p19"/>
          <p:cNvSpPr/>
          <p:nvPr/>
        </p:nvSpPr>
        <p:spPr>
          <a:xfrm>
            <a:off x="5225324" y="3535988"/>
            <a:ext cx="1124671" cy="476613"/>
          </a:xfrm>
          <a:prstGeom prst="rect">
            <a:avLst/>
          </a:prstGeom>
          <a:solidFill>
            <a:srgbClr val="F00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#5, 6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sp>
        <p:nvSpPr>
          <p:cNvPr id="254" name="Google Shape;254;p19"/>
          <p:cNvSpPr/>
          <p:nvPr/>
        </p:nvSpPr>
        <p:spPr>
          <a:xfrm>
            <a:off x="3777527" y="1968642"/>
            <a:ext cx="1124671" cy="476613"/>
          </a:xfrm>
          <a:prstGeom prst="rect">
            <a:avLst/>
          </a:prstGeom>
          <a:solidFill>
            <a:srgbClr val="0C4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#1, 2</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255" name="Google Shape;255;p19"/>
          <p:cNvCxnSpPr/>
          <p:nvPr/>
        </p:nvCxnSpPr>
        <p:spPr>
          <a:xfrm>
            <a:off x="4902198" y="2445255"/>
            <a:ext cx="285028" cy="307060"/>
          </a:xfrm>
          <a:prstGeom prst="straightConnector1">
            <a:avLst/>
          </a:prstGeom>
          <a:noFill/>
          <a:ln cap="flat" cmpd="sng" w="38100">
            <a:solidFill>
              <a:srgbClr val="0C4E9B"/>
            </a:solidFill>
            <a:prstDash val="solid"/>
            <a:round/>
            <a:headEnd len="sm" w="sm" type="none"/>
            <a:tailEnd len="med" w="med" type="triangle"/>
          </a:ln>
        </p:spPr>
      </p:cxnSp>
      <p:sp>
        <p:nvSpPr>
          <p:cNvPr id="256" name="Google Shape;256;p19"/>
          <p:cNvSpPr/>
          <p:nvPr/>
        </p:nvSpPr>
        <p:spPr>
          <a:xfrm>
            <a:off x="5187226" y="2752315"/>
            <a:ext cx="1124671" cy="476613"/>
          </a:xfrm>
          <a:prstGeom prst="rect">
            <a:avLst/>
          </a:prstGeom>
          <a:solidFill>
            <a:srgbClr val="0C4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#3, 4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257" name="Google Shape;257;p19"/>
          <p:cNvCxnSpPr/>
          <p:nvPr/>
        </p:nvCxnSpPr>
        <p:spPr>
          <a:xfrm>
            <a:off x="6311897" y="3228928"/>
            <a:ext cx="285028" cy="307060"/>
          </a:xfrm>
          <a:prstGeom prst="straightConnector1">
            <a:avLst/>
          </a:prstGeom>
          <a:noFill/>
          <a:ln cap="flat" cmpd="sng" w="38100">
            <a:solidFill>
              <a:srgbClr val="0C4E9B"/>
            </a:solidFill>
            <a:prstDash val="solid"/>
            <a:round/>
            <a:headEnd len="sm" w="sm" type="none"/>
            <a:tailEnd len="med" w="med" type="triangle"/>
          </a:ln>
        </p:spPr>
      </p:cxnSp>
      <p:sp>
        <p:nvSpPr>
          <p:cNvPr id="258" name="Google Shape;258;p19"/>
          <p:cNvSpPr/>
          <p:nvPr/>
        </p:nvSpPr>
        <p:spPr>
          <a:xfrm>
            <a:off x="8082820" y="4319661"/>
            <a:ext cx="1124671" cy="476613"/>
          </a:xfrm>
          <a:prstGeom prst="rect">
            <a:avLst/>
          </a:prstGeom>
          <a:solidFill>
            <a:srgbClr val="0C4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#7, 8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259" name="Google Shape;259;p19"/>
          <p:cNvCxnSpPr/>
          <p:nvPr/>
        </p:nvCxnSpPr>
        <p:spPr>
          <a:xfrm>
            <a:off x="7797792" y="4012601"/>
            <a:ext cx="285028" cy="307060"/>
          </a:xfrm>
          <a:prstGeom prst="straightConnector1">
            <a:avLst/>
          </a:prstGeom>
          <a:noFill/>
          <a:ln cap="flat" cmpd="sng" w="38100">
            <a:solidFill>
              <a:srgbClr val="0C4E9B"/>
            </a:solidFill>
            <a:prstDash val="solid"/>
            <a:round/>
            <a:headEnd len="sm" w="sm" type="none"/>
            <a:tailEnd len="med" w="med" type="triangle"/>
          </a:ln>
        </p:spPr>
      </p:cxnSp>
      <p:sp>
        <p:nvSpPr>
          <p:cNvPr id="260" name="Google Shape;260;p19"/>
          <p:cNvSpPr/>
          <p:nvPr/>
        </p:nvSpPr>
        <p:spPr>
          <a:xfrm>
            <a:off x="6635023" y="3535988"/>
            <a:ext cx="1124671" cy="476613"/>
          </a:xfrm>
          <a:prstGeom prst="rect">
            <a:avLst/>
          </a:prstGeom>
          <a:solidFill>
            <a:srgbClr val="0C4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#5, 6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sp>
        <p:nvSpPr>
          <p:cNvPr id="261" name="Google Shape;261;p19"/>
          <p:cNvSpPr/>
          <p:nvPr/>
        </p:nvSpPr>
        <p:spPr>
          <a:xfrm>
            <a:off x="5193571" y="1968642"/>
            <a:ext cx="1124671" cy="476613"/>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#1, 2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262" name="Google Shape;262;p19"/>
          <p:cNvCxnSpPr/>
          <p:nvPr/>
        </p:nvCxnSpPr>
        <p:spPr>
          <a:xfrm>
            <a:off x="6318242" y="2445255"/>
            <a:ext cx="285028" cy="307060"/>
          </a:xfrm>
          <a:prstGeom prst="straightConnector1">
            <a:avLst/>
          </a:prstGeom>
          <a:noFill/>
          <a:ln cap="flat" cmpd="sng" w="38100">
            <a:solidFill>
              <a:srgbClr val="C2000B"/>
            </a:solidFill>
            <a:prstDash val="solid"/>
            <a:round/>
            <a:headEnd len="sm" w="sm" type="none"/>
            <a:tailEnd len="med" w="med" type="triangle"/>
          </a:ln>
        </p:spPr>
      </p:cxnSp>
      <p:sp>
        <p:nvSpPr>
          <p:cNvPr id="263" name="Google Shape;263;p19"/>
          <p:cNvSpPr/>
          <p:nvPr/>
        </p:nvSpPr>
        <p:spPr>
          <a:xfrm>
            <a:off x="6603270" y="2752315"/>
            <a:ext cx="1124671" cy="476613"/>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#3, 4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264" name="Google Shape;264;p19"/>
          <p:cNvCxnSpPr/>
          <p:nvPr/>
        </p:nvCxnSpPr>
        <p:spPr>
          <a:xfrm>
            <a:off x="7727941" y="3228928"/>
            <a:ext cx="285028" cy="307060"/>
          </a:xfrm>
          <a:prstGeom prst="straightConnector1">
            <a:avLst/>
          </a:prstGeom>
          <a:noFill/>
          <a:ln cap="flat" cmpd="sng" w="38100">
            <a:solidFill>
              <a:srgbClr val="C2000B"/>
            </a:solidFill>
            <a:prstDash val="solid"/>
            <a:round/>
            <a:headEnd len="sm" w="sm" type="none"/>
            <a:tailEnd len="med" w="med" type="triangle"/>
          </a:ln>
        </p:spPr>
      </p:cxnSp>
      <p:sp>
        <p:nvSpPr>
          <p:cNvPr id="265" name="Google Shape;265;p19"/>
          <p:cNvSpPr/>
          <p:nvPr/>
        </p:nvSpPr>
        <p:spPr>
          <a:xfrm>
            <a:off x="9498864" y="4319661"/>
            <a:ext cx="1124671" cy="476613"/>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#7, 8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266" name="Google Shape;266;p19"/>
          <p:cNvCxnSpPr/>
          <p:nvPr/>
        </p:nvCxnSpPr>
        <p:spPr>
          <a:xfrm>
            <a:off x="9213836" y="4012601"/>
            <a:ext cx="285028" cy="307060"/>
          </a:xfrm>
          <a:prstGeom prst="straightConnector1">
            <a:avLst/>
          </a:prstGeom>
          <a:noFill/>
          <a:ln cap="flat" cmpd="sng" w="38100">
            <a:solidFill>
              <a:srgbClr val="C2000B"/>
            </a:solidFill>
            <a:prstDash val="solid"/>
            <a:round/>
            <a:headEnd len="sm" w="sm" type="none"/>
            <a:tailEnd len="med" w="med" type="triangle"/>
          </a:ln>
        </p:spPr>
      </p:cxnSp>
      <p:sp>
        <p:nvSpPr>
          <p:cNvPr id="267" name="Google Shape;267;p19"/>
          <p:cNvSpPr/>
          <p:nvPr/>
        </p:nvSpPr>
        <p:spPr>
          <a:xfrm>
            <a:off x="8051067" y="3535988"/>
            <a:ext cx="1124671" cy="476613"/>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#5, 6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sp>
        <p:nvSpPr>
          <p:cNvPr id="268" name="Google Shape;268;p19"/>
          <p:cNvSpPr/>
          <p:nvPr/>
        </p:nvSpPr>
        <p:spPr>
          <a:xfrm>
            <a:off x="6626978" y="1968642"/>
            <a:ext cx="1124671"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#1, 2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269" name="Google Shape;269;p19"/>
          <p:cNvCxnSpPr/>
          <p:nvPr/>
        </p:nvCxnSpPr>
        <p:spPr>
          <a:xfrm>
            <a:off x="7751649" y="2445255"/>
            <a:ext cx="285028" cy="307060"/>
          </a:xfrm>
          <a:prstGeom prst="straightConnector1">
            <a:avLst/>
          </a:prstGeom>
          <a:noFill/>
          <a:ln cap="flat" cmpd="sng" w="38100">
            <a:solidFill>
              <a:schemeClr val="accent4"/>
            </a:solidFill>
            <a:prstDash val="solid"/>
            <a:round/>
            <a:headEnd len="sm" w="sm" type="none"/>
            <a:tailEnd len="med" w="med" type="triangle"/>
          </a:ln>
        </p:spPr>
      </p:cxnSp>
      <p:sp>
        <p:nvSpPr>
          <p:cNvPr id="270" name="Google Shape;270;p19"/>
          <p:cNvSpPr/>
          <p:nvPr/>
        </p:nvSpPr>
        <p:spPr>
          <a:xfrm>
            <a:off x="8036677" y="2752315"/>
            <a:ext cx="1124671"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#3, 4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271" name="Google Shape;271;p19"/>
          <p:cNvCxnSpPr/>
          <p:nvPr/>
        </p:nvCxnSpPr>
        <p:spPr>
          <a:xfrm>
            <a:off x="9161348" y="3228928"/>
            <a:ext cx="285028" cy="307060"/>
          </a:xfrm>
          <a:prstGeom prst="straightConnector1">
            <a:avLst/>
          </a:prstGeom>
          <a:noFill/>
          <a:ln cap="flat" cmpd="sng" w="38100">
            <a:solidFill>
              <a:schemeClr val="accent4"/>
            </a:solidFill>
            <a:prstDash val="solid"/>
            <a:round/>
            <a:headEnd len="sm" w="sm" type="none"/>
            <a:tailEnd len="med" w="med" type="triangle"/>
          </a:ln>
        </p:spPr>
      </p:cxnSp>
      <p:cxnSp>
        <p:nvCxnSpPr>
          <p:cNvPr id="272" name="Google Shape;272;p19"/>
          <p:cNvCxnSpPr/>
          <p:nvPr/>
        </p:nvCxnSpPr>
        <p:spPr>
          <a:xfrm>
            <a:off x="10647243" y="4012601"/>
            <a:ext cx="285028" cy="307060"/>
          </a:xfrm>
          <a:prstGeom prst="straightConnector1">
            <a:avLst/>
          </a:prstGeom>
          <a:noFill/>
          <a:ln cap="flat" cmpd="sng" w="38100">
            <a:solidFill>
              <a:schemeClr val="accent4"/>
            </a:solidFill>
            <a:prstDash val="solid"/>
            <a:round/>
            <a:headEnd len="sm" w="sm" type="none"/>
            <a:tailEnd len="med" w="med" type="triangle"/>
          </a:ln>
        </p:spPr>
      </p:cxnSp>
      <p:sp>
        <p:nvSpPr>
          <p:cNvPr id="273" name="Google Shape;273;p19"/>
          <p:cNvSpPr/>
          <p:nvPr/>
        </p:nvSpPr>
        <p:spPr>
          <a:xfrm>
            <a:off x="9484474" y="3535988"/>
            <a:ext cx="1124671"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#5, 6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sp>
        <p:nvSpPr>
          <p:cNvPr id="274" name="Google Shape;274;p19"/>
          <p:cNvSpPr/>
          <p:nvPr/>
        </p:nvSpPr>
        <p:spPr>
          <a:xfrm>
            <a:off x="7974871" y="1968642"/>
            <a:ext cx="1124671" cy="476613"/>
          </a:xfrm>
          <a:prstGeom prst="rect">
            <a:avLst/>
          </a:prstGeom>
          <a:solidFill>
            <a:srgbClr val="F00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#1, 2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275" name="Google Shape;275;p19"/>
          <p:cNvCxnSpPr/>
          <p:nvPr/>
        </p:nvCxnSpPr>
        <p:spPr>
          <a:xfrm>
            <a:off x="9099542" y="2445255"/>
            <a:ext cx="285028" cy="307060"/>
          </a:xfrm>
          <a:prstGeom prst="straightConnector1">
            <a:avLst/>
          </a:prstGeom>
          <a:noFill/>
          <a:ln cap="flat" cmpd="sng" w="38100">
            <a:solidFill>
              <a:srgbClr val="F0047F"/>
            </a:solidFill>
            <a:prstDash val="solid"/>
            <a:round/>
            <a:headEnd len="sm" w="sm" type="none"/>
            <a:tailEnd len="med" w="med" type="triangle"/>
          </a:ln>
        </p:spPr>
      </p:cxnSp>
      <p:sp>
        <p:nvSpPr>
          <p:cNvPr id="276" name="Google Shape;276;p19"/>
          <p:cNvSpPr/>
          <p:nvPr/>
        </p:nvSpPr>
        <p:spPr>
          <a:xfrm>
            <a:off x="9384570" y="2752315"/>
            <a:ext cx="1124671" cy="476613"/>
          </a:xfrm>
          <a:prstGeom prst="rect">
            <a:avLst/>
          </a:prstGeom>
          <a:solidFill>
            <a:srgbClr val="F00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#3, 4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277" name="Google Shape;277;p19"/>
          <p:cNvCxnSpPr/>
          <p:nvPr/>
        </p:nvCxnSpPr>
        <p:spPr>
          <a:xfrm>
            <a:off x="10509241" y="3228928"/>
            <a:ext cx="285028" cy="307060"/>
          </a:xfrm>
          <a:prstGeom prst="straightConnector1">
            <a:avLst/>
          </a:prstGeom>
          <a:noFill/>
          <a:ln cap="flat" cmpd="sng" w="38100">
            <a:solidFill>
              <a:srgbClr val="F0047F"/>
            </a:solidFill>
            <a:prstDash val="solid"/>
            <a:round/>
            <a:headEnd len="sm" w="sm" type="none"/>
            <a:tailEnd len="med" w="med" type="triangle"/>
          </a:ln>
        </p:spPr>
      </p:cxnSp>
      <p:sp>
        <p:nvSpPr>
          <p:cNvPr id="278" name="Google Shape;278;p19"/>
          <p:cNvSpPr/>
          <p:nvPr/>
        </p:nvSpPr>
        <p:spPr>
          <a:xfrm>
            <a:off x="9398960" y="1962434"/>
            <a:ext cx="1124671" cy="476613"/>
          </a:xfrm>
          <a:prstGeom prst="rect">
            <a:avLst/>
          </a:prstGeom>
          <a:solidFill>
            <a:srgbClr val="0C4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#1, 2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279" name="Google Shape;279;p19"/>
          <p:cNvCxnSpPr/>
          <p:nvPr/>
        </p:nvCxnSpPr>
        <p:spPr>
          <a:xfrm>
            <a:off x="10523631" y="2439047"/>
            <a:ext cx="285028" cy="307060"/>
          </a:xfrm>
          <a:prstGeom prst="straightConnector1">
            <a:avLst/>
          </a:prstGeom>
          <a:noFill/>
          <a:ln cap="flat" cmpd="sng" w="38100">
            <a:solidFill>
              <a:srgbClr val="0C4E9B"/>
            </a:solidFill>
            <a:prstDash val="solid"/>
            <a:round/>
            <a:headEnd len="sm" w="sm" type="none"/>
            <a:tailEnd len="med" w="med" type="triangle"/>
          </a:ln>
        </p:spPr>
      </p:cxnSp>
      <p:sp>
        <p:nvSpPr>
          <p:cNvPr id="280" name="Google Shape;280;p19"/>
          <p:cNvSpPr txBox="1"/>
          <p:nvPr/>
        </p:nvSpPr>
        <p:spPr>
          <a:xfrm>
            <a:off x="9884039" y="5044241"/>
            <a:ext cx="1088761"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2006+ m</a:t>
            </a:r>
            <a:endParaRPr/>
          </a:p>
        </p:txBody>
      </p:sp>
      <p:sp>
        <p:nvSpPr>
          <p:cNvPr id="281" name="Google Shape;281;p19"/>
          <p:cNvSpPr/>
          <p:nvPr/>
        </p:nvSpPr>
        <p:spPr>
          <a:xfrm>
            <a:off x="1236812" y="2200740"/>
            <a:ext cx="614594" cy="238307"/>
          </a:xfrm>
          <a:prstGeom prst="ellipse">
            <a:avLst/>
          </a:prstGeom>
          <a:noFill/>
          <a:ln cap="flat" cmpd="sng" w="38100">
            <a:solidFill>
              <a:srgbClr val="0C4E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82" name="Google Shape;282;p19"/>
          <p:cNvSpPr/>
          <p:nvPr/>
        </p:nvSpPr>
        <p:spPr>
          <a:xfrm>
            <a:off x="9843511" y="5000512"/>
            <a:ext cx="1088760" cy="387284"/>
          </a:xfrm>
          <a:prstGeom prst="ellipse">
            <a:avLst/>
          </a:prstGeom>
          <a:noFill/>
          <a:ln cap="flat" cmpd="sng" w="38100">
            <a:solidFill>
              <a:srgbClr val="0C4E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3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1"/>
                                        </p:tgtEl>
                                      </p:cBhvr>
                                    </p:animEffect>
                                    <p:set>
                                      <p:cBhvr>
                                        <p:cTn dur="1" fill="hold">
                                          <p:stCondLst>
                                            <p:cond delay="500"/>
                                          </p:stCondLst>
                                        </p:cTn>
                                        <p:tgtEl>
                                          <p:spTgt spid="281"/>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500"/>
                                        <p:tgtEl>
                                          <p:spTgt spid="24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500"/>
                                        <p:tgtEl>
                                          <p:spTgt spid="25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5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5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3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0"/>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PIPELINE STALL</a:t>
            </a:r>
            <a:endParaRPr/>
          </a:p>
        </p:txBody>
      </p:sp>
      <p:pic>
        <p:nvPicPr>
          <p:cNvPr id="289" name="Google Shape;289;p20"/>
          <p:cNvPicPr preferRelativeResize="0"/>
          <p:nvPr/>
        </p:nvPicPr>
        <p:blipFill rotWithShape="1">
          <a:blip r:embed="rId3">
            <a:alphaModFix/>
          </a:blip>
          <a:srcRect b="0" l="0" r="0" t="0"/>
          <a:stretch/>
        </p:blipFill>
        <p:spPr>
          <a:xfrm>
            <a:off x="220735" y="1771463"/>
            <a:ext cx="10488216" cy="3290064"/>
          </a:xfrm>
          <a:prstGeom prst="rect">
            <a:avLst/>
          </a:prstGeom>
          <a:noFill/>
          <a:ln>
            <a:noFill/>
          </a:ln>
        </p:spPr>
      </p:pic>
      <p:sp>
        <p:nvSpPr>
          <p:cNvPr id="290" name="Google Shape;290;p20"/>
          <p:cNvSpPr/>
          <p:nvPr/>
        </p:nvSpPr>
        <p:spPr>
          <a:xfrm>
            <a:off x="958129" y="1968642"/>
            <a:ext cx="1124671"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#1, 2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291" name="Google Shape;291;p20"/>
          <p:cNvCxnSpPr/>
          <p:nvPr/>
        </p:nvCxnSpPr>
        <p:spPr>
          <a:xfrm>
            <a:off x="2082800" y="2445255"/>
            <a:ext cx="285028" cy="307060"/>
          </a:xfrm>
          <a:prstGeom prst="straightConnector1">
            <a:avLst/>
          </a:prstGeom>
          <a:noFill/>
          <a:ln cap="flat" cmpd="sng" w="38100">
            <a:solidFill>
              <a:schemeClr val="accent4"/>
            </a:solidFill>
            <a:prstDash val="solid"/>
            <a:round/>
            <a:headEnd len="sm" w="sm" type="none"/>
            <a:tailEnd len="med" w="med" type="triangle"/>
          </a:ln>
        </p:spPr>
      </p:cxnSp>
      <p:sp>
        <p:nvSpPr>
          <p:cNvPr id="292" name="Google Shape;292;p20"/>
          <p:cNvSpPr/>
          <p:nvPr/>
        </p:nvSpPr>
        <p:spPr>
          <a:xfrm>
            <a:off x="2367828" y="2752315"/>
            <a:ext cx="1124671"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#3, 4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293" name="Google Shape;293;p20"/>
          <p:cNvCxnSpPr/>
          <p:nvPr/>
        </p:nvCxnSpPr>
        <p:spPr>
          <a:xfrm>
            <a:off x="3492499" y="3228928"/>
            <a:ext cx="285028" cy="307060"/>
          </a:xfrm>
          <a:prstGeom prst="straightConnector1">
            <a:avLst/>
          </a:prstGeom>
          <a:noFill/>
          <a:ln cap="flat" cmpd="sng" w="38100">
            <a:solidFill>
              <a:schemeClr val="accent4"/>
            </a:solidFill>
            <a:prstDash val="solid"/>
            <a:round/>
            <a:headEnd len="sm" w="sm" type="none"/>
            <a:tailEnd len="med" w="med" type="triangle"/>
          </a:ln>
        </p:spPr>
      </p:cxnSp>
      <p:sp>
        <p:nvSpPr>
          <p:cNvPr id="294" name="Google Shape;294;p20"/>
          <p:cNvSpPr/>
          <p:nvPr/>
        </p:nvSpPr>
        <p:spPr>
          <a:xfrm>
            <a:off x="5263422" y="4319661"/>
            <a:ext cx="1124671"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#7, 8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295" name="Google Shape;295;p20"/>
          <p:cNvCxnSpPr/>
          <p:nvPr/>
        </p:nvCxnSpPr>
        <p:spPr>
          <a:xfrm>
            <a:off x="4978394" y="4012601"/>
            <a:ext cx="285028" cy="307060"/>
          </a:xfrm>
          <a:prstGeom prst="straightConnector1">
            <a:avLst/>
          </a:prstGeom>
          <a:noFill/>
          <a:ln cap="flat" cmpd="sng" w="38100">
            <a:solidFill>
              <a:schemeClr val="accent4"/>
            </a:solidFill>
            <a:prstDash val="solid"/>
            <a:round/>
            <a:headEnd len="sm" w="sm" type="none"/>
            <a:tailEnd len="med" w="med" type="triangle"/>
          </a:ln>
        </p:spPr>
      </p:cxnSp>
      <p:sp>
        <p:nvSpPr>
          <p:cNvPr id="296" name="Google Shape;296;p20"/>
          <p:cNvSpPr/>
          <p:nvPr/>
        </p:nvSpPr>
        <p:spPr>
          <a:xfrm>
            <a:off x="3815625" y="3535988"/>
            <a:ext cx="1124671"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#5, 6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sp>
        <p:nvSpPr>
          <p:cNvPr id="297" name="Google Shape;297;p20"/>
          <p:cNvSpPr/>
          <p:nvPr/>
        </p:nvSpPr>
        <p:spPr>
          <a:xfrm>
            <a:off x="2367828" y="1968642"/>
            <a:ext cx="1124671" cy="476613"/>
          </a:xfrm>
          <a:prstGeom prst="rect">
            <a:avLst/>
          </a:prstGeom>
          <a:solidFill>
            <a:srgbClr val="F00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#1, 2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298" name="Google Shape;298;p20"/>
          <p:cNvCxnSpPr/>
          <p:nvPr/>
        </p:nvCxnSpPr>
        <p:spPr>
          <a:xfrm>
            <a:off x="3492499" y="2445255"/>
            <a:ext cx="285028" cy="307060"/>
          </a:xfrm>
          <a:prstGeom prst="straightConnector1">
            <a:avLst/>
          </a:prstGeom>
          <a:noFill/>
          <a:ln cap="flat" cmpd="sng" w="38100">
            <a:solidFill>
              <a:srgbClr val="F0047F"/>
            </a:solidFill>
            <a:prstDash val="solid"/>
            <a:round/>
            <a:headEnd len="sm" w="sm" type="none"/>
            <a:tailEnd len="med" w="med" type="triangle"/>
          </a:ln>
        </p:spPr>
      </p:cxnSp>
      <p:sp>
        <p:nvSpPr>
          <p:cNvPr id="299" name="Google Shape;299;p20"/>
          <p:cNvSpPr/>
          <p:nvPr/>
        </p:nvSpPr>
        <p:spPr>
          <a:xfrm>
            <a:off x="3777527" y="2752315"/>
            <a:ext cx="1124671" cy="476613"/>
          </a:xfrm>
          <a:prstGeom prst="rect">
            <a:avLst/>
          </a:prstGeom>
          <a:solidFill>
            <a:srgbClr val="F00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#3, 4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300" name="Google Shape;300;p20"/>
          <p:cNvCxnSpPr/>
          <p:nvPr/>
        </p:nvCxnSpPr>
        <p:spPr>
          <a:xfrm>
            <a:off x="4902198" y="3228928"/>
            <a:ext cx="285028" cy="307060"/>
          </a:xfrm>
          <a:prstGeom prst="straightConnector1">
            <a:avLst/>
          </a:prstGeom>
          <a:noFill/>
          <a:ln cap="flat" cmpd="sng" w="38100">
            <a:solidFill>
              <a:srgbClr val="F0047F"/>
            </a:solidFill>
            <a:prstDash val="solid"/>
            <a:round/>
            <a:headEnd len="sm" w="sm" type="none"/>
            <a:tailEnd len="med" w="med" type="triangle"/>
          </a:ln>
        </p:spPr>
      </p:cxnSp>
      <p:sp>
        <p:nvSpPr>
          <p:cNvPr id="301" name="Google Shape;301;p20"/>
          <p:cNvSpPr/>
          <p:nvPr/>
        </p:nvSpPr>
        <p:spPr>
          <a:xfrm>
            <a:off x="6650960" y="4319660"/>
            <a:ext cx="1124671" cy="476613"/>
          </a:xfrm>
          <a:prstGeom prst="rect">
            <a:avLst/>
          </a:prstGeom>
          <a:solidFill>
            <a:srgbClr val="F00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#7, 8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302" name="Google Shape;302;p20"/>
          <p:cNvCxnSpPr/>
          <p:nvPr/>
        </p:nvCxnSpPr>
        <p:spPr>
          <a:xfrm>
            <a:off x="6359949" y="4012601"/>
            <a:ext cx="285028" cy="307060"/>
          </a:xfrm>
          <a:prstGeom prst="straightConnector1">
            <a:avLst/>
          </a:prstGeom>
          <a:noFill/>
          <a:ln cap="flat" cmpd="sng" w="38100">
            <a:solidFill>
              <a:srgbClr val="F0047F"/>
            </a:solidFill>
            <a:prstDash val="solid"/>
            <a:round/>
            <a:headEnd len="sm" w="sm" type="none"/>
            <a:tailEnd len="med" w="med" type="triangle"/>
          </a:ln>
        </p:spPr>
      </p:cxnSp>
      <p:sp>
        <p:nvSpPr>
          <p:cNvPr id="303" name="Google Shape;303;p20"/>
          <p:cNvSpPr/>
          <p:nvPr/>
        </p:nvSpPr>
        <p:spPr>
          <a:xfrm>
            <a:off x="5225324" y="3535988"/>
            <a:ext cx="1124671" cy="476613"/>
          </a:xfrm>
          <a:prstGeom prst="rect">
            <a:avLst/>
          </a:prstGeom>
          <a:solidFill>
            <a:srgbClr val="F004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#5, 6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sp>
        <p:nvSpPr>
          <p:cNvPr id="304" name="Google Shape;304;p20"/>
          <p:cNvSpPr/>
          <p:nvPr/>
        </p:nvSpPr>
        <p:spPr>
          <a:xfrm>
            <a:off x="3777527" y="1968642"/>
            <a:ext cx="1124671" cy="476613"/>
          </a:xfrm>
          <a:prstGeom prst="rect">
            <a:avLst/>
          </a:prstGeom>
          <a:solidFill>
            <a:srgbClr val="0C4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#1, 2</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305" name="Google Shape;305;p20"/>
          <p:cNvCxnSpPr/>
          <p:nvPr/>
        </p:nvCxnSpPr>
        <p:spPr>
          <a:xfrm>
            <a:off x="4902198" y="2445255"/>
            <a:ext cx="285028" cy="307060"/>
          </a:xfrm>
          <a:prstGeom prst="straightConnector1">
            <a:avLst/>
          </a:prstGeom>
          <a:noFill/>
          <a:ln cap="flat" cmpd="sng" w="38100">
            <a:solidFill>
              <a:srgbClr val="0C4E9B"/>
            </a:solidFill>
            <a:prstDash val="solid"/>
            <a:round/>
            <a:headEnd len="sm" w="sm" type="none"/>
            <a:tailEnd len="med" w="med" type="triangle"/>
          </a:ln>
        </p:spPr>
      </p:cxnSp>
      <p:sp>
        <p:nvSpPr>
          <p:cNvPr id="306" name="Google Shape;306;p20"/>
          <p:cNvSpPr/>
          <p:nvPr/>
        </p:nvSpPr>
        <p:spPr>
          <a:xfrm>
            <a:off x="5187226" y="2752315"/>
            <a:ext cx="1124671" cy="476613"/>
          </a:xfrm>
          <a:prstGeom prst="rect">
            <a:avLst/>
          </a:prstGeom>
          <a:solidFill>
            <a:srgbClr val="0C4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#3, 4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307" name="Google Shape;307;p20"/>
          <p:cNvCxnSpPr/>
          <p:nvPr/>
        </p:nvCxnSpPr>
        <p:spPr>
          <a:xfrm>
            <a:off x="6311897" y="3228928"/>
            <a:ext cx="285028" cy="307060"/>
          </a:xfrm>
          <a:prstGeom prst="straightConnector1">
            <a:avLst/>
          </a:prstGeom>
          <a:noFill/>
          <a:ln cap="flat" cmpd="sng" w="38100">
            <a:solidFill>
              <a:srgbClr val="0C4E9B"/>
            </a:solidFill>
            <a:prstDash val="solid"/>
            <a:round/>
            <a:headEnd len="sm" w="sm" type="none"/>
            <a:tailEnd len="med" w="med" type="triangle"/>
          </a:ln>
        </p:spPr>
      </p:cxnSp>
      <p:sp>
        <p:nvSpPr>
          <p:cNvPr id="308" name="Google Shape;308;p20"/>
          <p:cNvSpPr/>
          <p:nvPr/>
        </p:nvSpPr>
        <p:spPr>
          <a:xfrm>
            <a:off x="8023794" y="4319661"/>
            <a:ext cx="1124671" cy="476613"/>
          </a:xfrm>
          <a:prstGeom prst="rect">
            <a:avLst/>
          </a:prstGeom>
          <a:solidFill>
            <a:srgbClr val="0C4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#7, 8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cxnSp>
        <p:nvCxnSpPr>
          <p:cNvPr id="309" name="Google Shape;309;p20"/>
          <p:cNvCxnSpPr/>
          <p:nvPr/>
        </p:nvCxnSpPr>
        <p:spPr>
          <a:xfrm>
            <a:off x="7738766" y="4012601"/>
            <a:ext cx="285028" cy="307060"/>
          </a:xfrm>
          <a:prstGeom prst="straightConnector1">
            <a:avLst/>
          </a:prstGeom>
          <a:noFill/>
          <a:ln cap="flat" cmpd="sng" w="38100">
            <a:solidFill>
              <a:srgbClr val="0C4E9B"/>
            </a:solidFill>
            <a:prstDash val="solid"/>
            <a:round/>
            <a:headEnd len="sm" w="sm" type="none"/>
            <a:tailEnd len="med" w="med" type="triangle"/>
          </a:ln>
        </p:spPr>
      </p:cxnSp>
      <p:sp>
        <p:nvSpPr>
          <p:cNvPr id="310" name="Google Shape;310;p20"/>
          <p:cNvSpPr/>
          <p:nvPr/>
        </p:nvSpPr>
        <p:spPr>
          <a:xfrm>
            <a:off x="6606188" y="3535988"/>
            <a:ext cx="1124671" cy="476613"/>
          </a:xfrm>
          <a:prstGeom prst="rect">
            <a:avLst/>
          </a:prstGeom>
          <a:solidFill>
            <a:srgbClr val="0C4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Q #5, 6 </a:t>
            </a:r>
            <a:endParaRPr/>
          </a:p>
          <a:p>
            <a:pPr indent="0" lvl="0" marL="0" marR="0" rtl="0" algn="ctr">
              <a:spcBef>
                <a:spcPts val="0"/>
              </a:spcBef>
              <a:spcAft>
                <a:spcPts val="0"/>
              </a:spcAft>
              <a:buNone/>
            </a:pPr>
            <a:r>
              <a:rPr b="0" i="0" lang="en-US" sz="1300" u="none" cap="none" strike="noStrike">
                <a:solidFill>
                  <a:schemeClr val="lt1"/>
                </a:solidFill>
                <a:latin typeface="Arial"/>
                <a:ea typeface="Arial"/>
                <a:cs typeface="Arial"/>
                <a:sym typeface="Arial"/>
              </a:rPr>
              <a:t>2m</a:t>
            </a:r>
            <a:endParaRPr/>
          </a:p>
        </p:txBody>
      </p:sp>
      <p:sp>
        <p:nvSpPr>
          <p:cNvPr id="311" name="Google Shape;311;p20"/>
          <p:cNvSpPr/>
          <p:nvPr/>
        </p:nvSpPr>
        <p:spPr>
          <a:xfrm>
            <a:off x="5193571" y="1968642"/>
            <a:ext cx="3688449" cy="476613"/>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300" u="none" cap="none" strike="noStrike">
                <a:solidFill>
                  <a:schemeClr val="lt1"/>
                </a:solidFill>
                <a:latin typeface="Arial"/>
                <a:ea typeface="Arial"/>
                <a:cs typeface="Arial"/>
                <a:sym typeface="Arial"/>
              </a:rPr>
              <a:t>    Q #1, 2 </a:t>
            </a:r>
            <a:endParaRPr/>
          </a:p>
          <a:p>
            <a:pPr indent="0" lvl="0" marL="0" marR="0" rtl="0" algn="l">
              <a:spcBef>
                <a:spcPts val="0"/>
              </a:spcBef>
              <a:spcAft>
                <a:spcPts val="0"/>
              </a:spcAft>
              <a:buNone/>
            </a:pPr>
            <a:r>
              <a:rPr lang="en-US" sz="1300">
                <a:solidFill>
                  <a:schemeClr val="lt1"/>
                </a:solidFill>
                <a:latin typeface="Arial"/>
                <a:ea typeface="Arial"/>
                <a:cs typeface="Arial"/>
                <a:sym typeface="Arial"/>
              </a:rPr>
              <a:t>       2m</a:t>
            </a:r>
            <a:endParaRPr/>
          </a:p>
        </p:txBody>
      </p:sp>
      <p:cxnSp>
        <p:nvCxnSpPr>
          <p:cNvPr id="312" name="Google Shape;312;p20"/>
          <p:cNvCxnSpPr/>
          <p:nvPr/>
        </p:nvCxnSpPr>
        <p:spPr>
          <a:xfrm>
            <a:off x="8878948" y="2445255"/>
            <a:ext cx="285028" cy="307060"/>
          </a:xfrm>
          <a:prstGeom prst="straightConnector1">
            <a:avLst/>
          </a:prstGeom>
          <a:noFill/>
          <a:ln cap="flat" cmpd="sng" w="38100">
            <a:solidFill>
              <a:srgbClr val="C2000B"/>
            </a:solidFill>
            <a:prstDash val="solid"/>
            <a:round/>
            <a:headEnd len="sm" w="sm" type="none"/>
            <a:tailEnd len="med" w="med" type="triangle"/>
          </a:ln>
        </p:spPr>
      </p:cxnSp>
      <p:sp>
        <p:nvSpPr>
          <p:cNvPr id="313" name="Google Shape;313;p20"/>
          <p:cNvSpPr/>
          <p:nvPr/>
        </p:nvSpPr>
        <p:spPr>
          <a:xfrm>
            <a:off x="9157730" y="2752315"/>
            <a:ext cx="1124671" cy="476613"/>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Q #3, 4 </a:t>
            </a:r>
            <a:endParaRPr/>
          </a:p>
          <a:p>
            <a:pPr indent="0" lvl="0" marL="0" marR="0" rtl="0" algn="ctr">
              <a:spcBef>
                <a:spcPts val="0"/>
              </a:spcBef>
              <a:spcAft>
                <a:spcPts val="0"/>
              </a:spcAft>
              <a:buNone/>
            </a:pPr>
            <a:r>
              <a:rPr lang="en-US" sz="1300">
                <a:solidFill>
                  <a:schemeClr val="lt1"/>
                </a:solidFill>
                <a:latin typeface="Arial"/>
                <a:ea typeface="Arial"/>
                <a:cs typeface="Arial"/>
                <a:sym typeface="Arial"/>
              </a:rPr>
              <a:t>2m</a:t>
            </a:r>
            <a:endParaRPr/>
          </a:p>
        </p:txBody>
      </p:sp>
      <p:cxnSp>
        <p:nvCxnSpPr>
          <p:cNvPr id="314" name="Google Shape;314;p20"/>
          <p:cNvCxnSpPr/>
          <p:nvPr/>
        </p:nvCxnSpPr>
        <p:spPr>
          <a:xfrm>
            <a:off x="10282401" y="3228928"/>
            <a:ext cx="285028" cy="307060"/>
          </a:xfrm>
          <a:prstGeom prst="straightConnector1">
            <a:avLst/>
          </a:prstGeom>
          <a:noFill/>
          <a:ln cap="flat" cmpd="sng" w="38100">
            <a:solidFill>
              <a:srgbClr val="C2000B"/>
            </a:solidFill>
            <a:prstDash val="solid"/>
            <a:round/>
            <a:headEnd len="sm" w="sm" type="none"/>
            <a:tailEnd len="med" w="med" type="triangle"/>
          </a:ln>
        </p:spPr>
      </p:cxnSp>
      <p:sp>
        <p:nvSpPr>
          <p:cNvPr id="315" name="Google Shape;315;p20"/>
          <p:cNvSpPr/>
          <p:nvPr/>
        </p:nvSpPr>
        <p:spPr>
          <a:xfrm>
            <a:off x="9181438" y="1968642"/>
            <a:ext cx="1124671"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Q #1, 2 </a:t>
            </a:r>
            <a:endParaRPr/>
          </a:p>
          <a:p>
            <a:pPr indent="0" lvl="0" marL="0" marR="0" rtl="0" algn="ctr">
              <a:spcBef>
                <a:spcPts val="0"/>
              </a:spcBef>
              <a:spcAft>
                <a:spcPts val="0"/>
              </a:spcAft>
              <a:buNone/>
            </a:pPr>
            <a:r>
              <a:rPr lang="en-US" sz="1300">
                <a:solidFill>
                  <a:schemeClr val="lt1"/>
                </a:solidFill>
                <a:latin typeface="Arial"/>
                <a:ea typeface="Arial"/>
                <a:cs typeface="Arial"/>
                <a:sym typeface="Arial"/>
              </a:rPr>
              <a:t>2m</a:t>
            </a:r>
            <a:endParaRPr/>
          </a:p>
        </p:txBody>
      </p:sp>
      <p:cxnSp>
        <p:nvCxnSpPr>
          <p:cNvPr id="316" name="Google Shape;316;p20"/>
          <p:cNvCxnSpPr/>
          <p:nvPr/>
        </p:nvCxnSpPr>
        <p:spPr>
          <a:xfrm>
            <a:off x="10306109" y="2445255"/>
            <a:ext cx="285028" cy="307060"/>
          </a:xfrm>
          <a:prstGeom prst="straightConnector1">
            <a:avLst/>
          </a:prstGeom>
          <a:noFill/>
          <a:ln cap="flat" cmpd="sng" w="38100">
            <a:solidFill>
              <a:schemeClr val="accent4"/>
            </a:solidFill>
            <a:prstDash val="solid"/>
            <a:round/>
            <a:headEnd len="sm" w="sm" type="none"/>
            <a:tailEnd len="med" w="med" type="triangle"/>
          </a:ln>
        </p:spPr>
      </p:cxnSp>
      <p:sp>
        <p:nvSpPr>
          <p:cNvPr id="317" name="Google Shape;317;p20"/>
          <p:cNvSpPr txBox="1"/>
          <p:nvPr/>
        </p:nvSpPr>
        <p:spPr>
          <a:xfrm>
            <a:off x="9884039" y="5044241"/>
            <a:ext cx="1088761"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2006+ m</a:t>
            </a:r>
            <a:endParaRPr/>
          </a:p>
        </p:txBody>
      </p:sp>
      <p:pic>
        <p:nvPicPr>
          <p:cNvPr id="318" name="Google Shape;318;p20"/>
          <p:cNvPicPr preferRelativeResize="0"/>
          <p:nvPr/>
        </p:nvPicPr>
        <p:blipFill rotWithShape="1">
          <a:blip r:embed="rId4">
            <a:alphaModFix/>
          </a:blip>
          <a:srcRect b="0" l="0" r="0" t="0"/>
          <a:stretch/>
        </p:blipFill>
        <p:spPr>
          <a:xfrm>
            <a:off x="6228237" y="1826165"/>
            <a:ext cx="1811878" cy="77558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500"/>
                                        <p:tgtEl>
                                          <p:spTgt spid="29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5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5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5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27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5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500"/>
                                        <p:tgtEl>
                                          <p:spTgt spid="294"/>
                                        </p:tgtEl>
                                      </p:cBhvr>
                                    </p:animEffect>
                                  </p:childTnLst>
                                </p:cTn>
                              </p:par>
                              <p:par>
                                <p:cTn fill="hold" nodeType="withEffect" presetClass="entr" presetID="10" presetSubtype="0">
                                  <p:stCondLst>
                                    <p:cond delay="650"/>
                                  </p:stCondLst>
                                  <p:childTnLst>
                                    <p:set>
                                      <p:cBhvr>
                                        <p:cTn dur="1" fill="hold">
                                          <p:stCondLst>
                                            <p:cond delay="0"/>
                                          </p:stCondLst>
                                        </p:cTn>
                                        <p:tgtEl>
                                          <p:spTgt spid="318"/>
                                        </p:tgtEl>
                                        <p:attrNameLst>
                                          <p:attrName>style.visibility</p:attrName>
                                        </p:attrNameLst>
                                      </p:cBhvr>
                                      <p:to>
                                        <p:strVal val="visible"/>
                                      </p:to>
                                    </p:set>
                                    <p:animEffect filter="fade" transition="in">
                                      <p:cBhvr>
                                        <p:cTn dur="1300"/>
                                        <p:tgtEl>
                                          <p:spTgt spid="318"/>
                                        </p:tgtEl>
                                      </p:cBhvr>
                                    </p:animEffect>
                                  </p:childTnLst>
                                </p:cTn>
                              </p:par>
                              <p:par>
                                <p:cTn fill="hold" nodeType="withEffect" presetClass="entr" presetID="10" presetSubtype="0">
                                  <p:stCondLst>
                                    <p:cond delay="50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par>
                                <p:cTn fill="hold" nodeType="withEffect" presetClass="entr" presetID="10" presetSubtype="0">
                                  <p:stCondLst>
                                    <p:cond delay="500"/>
                                  </p:stCondLst>
                                  <p:childTnLst>
                                    <p:set>
                                      <p:cBhvr>
                                        <p:cTn dur="1" fill="hold">
                                          <p:stCondLst>
                                            <p:cond delay="0"/>
                                          </p:stCondLst>
                                        </p:cTn>
                                        <p:tgtEl>
                                          <p:spTgt spid="302"/>
                                        </p:tgtEl>
                                        <p:attrNameLst>
                                          <p:attrName>style.visibility</p:attrName>
                                        </p:attrNameLst>
                                      </p:cBhvr>
                                      <p:to>
                                        <p:strVal val="visible"/>
                                      </p:to>
                                    </p:set>
                                    <p:animEffect filter="fade" transition="in">
                                      <p:cBhvr>
                                        <p:cTn dur="500"/>
                                        <p:tgtEl>
                                          <p:spTgt spid="302"/>
                                        </p:tgtEl>
                                      </p:cBhvr>
                                    </p:animEffect>
                                  </p:childTnLst>
                                </p:cTn>
                              </p:par>
                              <p:par>
                                <p:cTn fill="hold" nodeType="withEffect" presetClass="entr" presetID="10" presetSubtype="0">
                                  <p:stCondLst>
                                    <p:cond delay="100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par>
                                <p:cTn fill="hold" nodeType="withEffect" presetClass="entr" presetID="10" presetSubtype="0">
                                  <p:stCondLst>
                                    <p:cond delay="100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par>
                                <p:cTn fill="hold" nodeType="withEffect" presetClass="entr" presetID="10" presetSubtype="0">
                                  <p:stCondLst>
                                    <p:cond delay="150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par>
                                <p:cTn fill="hold" nodeType="withEffect" presetClass="entr" presetID="10" presetSubtype="0">
                                  <p:stCondLst>
                                    <p:cond delay="200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
                                        <p:tgtEl>
                                          <p:spTgt spid="31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1"/>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GRADING EXAMPLE SUMMARY</a:t>
            </a:r>
            <a:endParaRPr/>
          </a:p>
        </p:txBody>
      </p:sp>
      <p:sp>
        <p:nvSpPr>
          <p:cNvPr id="325" name="Google Shape;325;p21"/>
          <p:cNvSpPr txBox="1"/>
          <p:nvPr>
            <p:ph idx="1" type="body"/>
          </p:nvPr>
        </p:nvSpPr>
        <p:spPr>
          <a:xfrm>
            <a:off x="436740" y="1422401"/>
            <a:ext cx="9948672" cy="439956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000"/>
              <a:buFont typeface="Noto Sans Symbols"/>
              <a:buNone/>
            </a:pPr>
            <a:r>
              <a:rPr b="0" i="0" lang="en-US" sz="2000" u="none" cap="none" strike="noStrike">
                <a:solidFill>
                  <a:schemeClr val="dk2"/>
                </a:solidFill>
                <a:latin typeface="Arial"/>
                <a:ea typeface="Arial"/>
                <a:cs typeface="Arial"/>
                <a:sym typeface="Arial"/>
              </a:rPr>
              <a:t>It’s critical to understand the problem before trying to parallelize it</a:t>
            </a:r>
            <a:endParaRPr/>
          </a:p>
          <a:p>
            <a:pPr indent="-228600" lvl="2"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Can the work be done in an arbitrary order, or must it be done in sequential order?</a:t>
            </a:r>
            <a:endParaRPr/>
          </a:p>
          <a:p>
            <a:pPr indent="-228600" lvl="2"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Does each task take the same amount of time to complete? If not, it may be necessary to </a:t>
            </a:r>
            <a:r>
              <a:rPr b="0" i="1" lang="en-US" sz="2000" u="none" cap="none" strike="noStrike">
                <a:solidFill>
                  <a:schemeClr val="dk2"/>
                </a:solidFill>
                <a:latin typeface="Arial"/>
                <a:ea typeface="Arial"/>
                <a:cs typeface="Arial"/>
                <a:sym typeface="Arial"/>
              </a:rPr>
              <a:t>“load balance.”</a:t>
            </a:r>
            <a:endParaRPr/>
          </a:p>
          <a:p>
            <a:pPr indent="0" lvl="2" marL="0" marR="0" rtl="0" algn="l">
              <a:lnSpc>
                <a:spcPct val="90000"/>
              </a:lnSpc>
              <a:spcBef>
                <a:spcPts val="1800"/>
              </a:spcBef>
              <a:spcAft>
                <a:spcPts val="0"/>
              </a:spcAft>
              <a:buClr>
                <a:srgbClr val="868686"/>
              </a:buClr>
              <a:buSzPts val="2000"/>
              <a:buFont typeface="Noto Sans Symbols"/>
              <a:buNone/>
            </a:pPr>
            <a:r>
              <a:rPr b="0" i="0" lang="en-US" sz="2000" u="none" cap="none" strike="noStrike">
                <a:solidFill>
                  <a:schemeClr val="dk2"/>
                </a:solidFill>
                <a:latin typeface="Arial"/>
                <a:ea typeface="Arial"/>
                <a:cs typeface="Arial"/>
                <a:sym typeface="Arial"/>
              </a:rPr>
              <a:t>In our example, the only restriction is that a single question be graded by a single grader, so we could divide the work easily, but had to communicate periodically.</a:t>
            </a:r>
            <a:endParaRPr/>
          </a:p>
          <a:p>
            <a:pPr indent="-228600" lvl="2"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case study is an example of task-based parallelism. Each grader is assigned a task like “Grade questions 1 &amp; 2 on the first 500 tests”</a:t>
            </a:r>
            <a:endParaRPr/>
          </a:p>
          <a:p>
            <a:pPr indent="-228600" lvl="2"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If instead each question could be graded by different graders, then we could have data parallelism: all graders work on Q1 of the following tests, then Q2, etc.</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2"/>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lt1"/>
                </a:solidFill>
                <a:latin typeface="Arial"/>
                <a:ea typeface="Arial"/>
                <a:cs typeface="Arial"/>
                <a:sym typeface="Arial"/>
              </a:rPr>
              <a:t>AMDAHL’S LAW</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3"/>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AMDAHL’S LAW</a:t>
            </a:r>
            <a:endParaRPr/>
          </a:p>
        </p:txBody>
      </p:sp>
      <p:sp>
        <p:nvSpPr>
          <p:cNvPr id="336" name="Google Shape;336;p23"/>
          <p:cNvSpPr txBox="1"/>
          <p:nvPr>
            <p:ph idx="1" type="body"/>
          </p:nvPr>
        </p:nvSpPr>
        <p:spPr>
          <a:xfrm>
            <a:off x="436740" y="2103035"/>
            <a:ext cx="5722760"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Amdahl’s law is an observation that how much speed-up you get from parallelizing the code is limited by the remaining serial part.</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Any remaining serial code will reduce the possible speed-up</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is why it’s important to focus on parallelizing the most time consuming parts, not just the easiest.</a:t>
            </a:r>
            <a:endParaRPr/>
          </a:p>
        </p:txBody>
      </p:sp>
      <p:sp>
        <p:nvSpPr>
          <p:cNvPr id="337" name="Google Shape;337;p23"/>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Serialization Limits Performance</a:t>
            </a:r>
            <a:endParaRPr/>
          </a:p>
        </p:txBody>
      </p:sp>
      <p:pic>
        <p:nvPicPr>
          <p:cNvPr id="338" name="Google Shape;338;p23"/>
          <p:cNvPicPr preferRelativeResize="0"/>
          <p:nvPr/>
        </p:nvPicPr>
        <p:blipFill rotWithShape="1">
          <a:blip r:embed="rId3">
            <a:alphaModFix/>
          </a:blip>
          <a:srcRect b="0" l="0" r="0" t="0"/>
          <a:stretch/>
        </p:blipFill>
        <p:spPr>
          <a:xfrm>
            <a:off x="6159500" y="2103035"/>
            <a:ext cx="4572000" cy="2743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4"/>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APPLYING AMDAHL’S LAW</a:t>
            </a:r>
            <a:endParaRPr/>
          </a:p>
        </p:txBody>
      </p:sp>
      <p:sp>
        <p:nvSpPr>
          <p:cNvPr id="345" name="Google Shape;345;p24"/>
          <p:cNvSpPr txBox="1"/>
          <p:nvPr>
            <p:ph idx="1" type="body"/>
          </p:nvPr>
        </p:nvSpPr>
        <p:spPr>
          <a:xfrm>
            <a:off x="436740" y="2103035"/>
            <a:ext cx="5722760"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What’s the maximum speed-up that can be obtained by parallelizing 50% of the code?</a:t>
            </a:r>
            <a:endParaRPr/>
          </a:p>
          <a:p>
            <a:pPr indent="0" lvl="0" marL="0" marR="0" rtl="0" algn="l">
              <a:lnSpc>
                <a:spcPct val="90000"/>
              </a:lnSpc>
              <a:spcBef>
                <a:spcPts val="1800"/>
              </a:spcBef>
              <a:spcAft>
                <a:spcPts val="0"/>
              </a:spcAft>
              <a:buClr>
                <a:srgbClr val="868686"/>
              </a:buClr>
              <a:buSzPts val="2000"/>
              <a:buFont typeface="Noto Sans Symbols"/>
              <a:buNone/>
            </a:pPr>
            <a:r>
              <a:rPr b="0" i="0" lang="en-US" sz="2000" u="none" cap="none" strike="noStrike">
                <a:solidFill>
                  <a:schemeClr val="dk2"/>
                </a:solidFill>
                <a:latin typeface="Arial"/>
                <a:ea typeface="Arial"/>
                <a:cs typeface="Arial"/>
                <a:sym typeface="Arial"/>
              </a:rPr>
              <a:t> ( 1 / 100% - 50% ) = (1 / 1.0 - 0.50 ) = 2.0X</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What’s the maximum speed-up that can be obtained by parallelizing 25% of the code?</a:t>
            </a:r>
            <a:endParaRPr/>
          </a:p>
          <a:p>
            <a:pPr indent="0" lvl="0" marL="0" marR="0" rtl="0" algn="l">
              <a:lnSpc>
                <a:spcPct val="90000"/>
              </a:lnSpc>
              <a:spcBef>
                <a:spcPts val="1800"/>
              </a:spcBef>
              <a:spcAft>
                <a:spcPts val="0"/>
              </a:spcAft>
              <a:buClr>
                <a:srgbClr val="868686"/>
              </a:buClr>
              <a:buSzPts val="2000"/>
              <a:buFont typeface="Noto Sans Symbols"/>
              <a:buNone/>
            </a:pPr>
            <a:r>
              <a:rPr b="0" i="0" lang="en-US" sz="2000" u="none" cap="none" strike="noStrike">
                <a:solidFill>
                  <a:schemeClr val="dk2"/>
                </a:solidFill>
                <a:latin typeface="Arial"/>
                <a:ea typeface="Arial"/>
                <a:cs typeface="Arial"/>
                <a:sym typeface="Arial"/>
              </a:rPr>
              <a:t> ( 1 / 100% - 25% ) = (1 / 1.0 - 0.25 ) = 1.3X</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What’s the maximum speed-up that can be obtained by parallelizing 90% of the code?</a:t>
            </a:r>
            <a:endParaRPr/>
          </a:p>
          <a:p>
            <a:pPr indent="0" lvl="0" marL="0" marR="0" rtl="0" algn="l">
              <a:lnSpc>
                <a:spcPct val="90000"/>
              </a:lnSpc>
              <a:spcBef>
                <a:spcPts val="1800"/>
              </a:spcBef>
              <a:spcAft>
                <a:spcPts val="0"/>
              </a:spcAft>
              <a:buClr>
                <a:srgbClr val="868686"/>
              </a:buClr>
              <a:buSzPts val="2000"/>
              <a:buFont typeface="Noto Sans Symbols"/>
              <a:buNone/>
            </a:pPr>
            <a:r>
              <a:rPr b="0" i="0" lang="en-US" sz="2000" u="none" cap="none" strike="noStrike">
                <a:solidFill>
                  <a:schemeClr val="dk2"/>
                </a:solidFill>
                <a:latin typeface="Arial"/>
                <a:ea typeface="Arial"/>
                <a:cs typeface="Arial"/>
                <a:sym typeface="Arial"/>
              </a:rPr>
              <a:t> ( 1 / 100% - 90% ) = (1 / 1.0 - 0.90 ) = 10.0X</a:t>
            </a:r>
            <a:endParaRPr/>
          </a:p>
          <a:p>
            <a:pPr indent="0" lvl="0" marL="0"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p:txBody>
      </p:sp>
      <p:sp>
        <p:nvSpPr>
          <p:cNvPr id="346" name="Google Shape;346;p24"/>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Estimating Potential Speed-up</a:t>
            </a:r>
            <a:endParaRPr/>
          </a:p>
        </p:txBody>
      </p:sp>
      <p:pic>
        <p:nvPicPr>
          <p:cNvPr id="347" name="Google Shape;347;p24"/>
          <p:cNvPicPr preferRelativeResize="0"/>
          <p:nvPr/>
        </p:nvPicPr>
        <p:blipFill rotWithShape="1">
          <a:blip r:embed="rId3">
            <a:alphaModFix/>
          </a:blip>
          <a:srcRect b="0" l="0" r="0" t="0"/>
          <a:stretch/>
        </p:blipFill>
        <p:spPr>
          <a:xfrm>
            <a:off x="6159500" y="1615044"/>
            <a:ext cx="4572000" cy="4206916"/>
          </a:xfrm>
          <a:prstGeom prst="rect">
            <a:avLst/>
          </a:prstGeom>
          <a:noFill/>
          <a:ln>
            <a:noFill/>
          </a:ln>
        </p:spPr>
      </p:pic>
      <p:cxnSp>
        <p:nvCxnSpPr>
          <p:cNvPr id="348" name="Google Shape;348;p24"/>
          <p:cNvCxnSpPr/>
          <p:nvPr/>
        </p:nvCxnSpPr>
        <p:spPr>
          <a:xfrm>
            <a:off x="10592790" y="2208810"/>
            <a:ext cx="0" cy="3491346"/>
          </a:xfrm>
          <a:prstGeom prst="straightConnector1">
            <a:avLst/>
          </a:prstGeom>
          <a:noFill/>
          <a:ln cap="flat" cmpd="sng" w="28575">
            <a:solidFill>
              <a:schemeClr val="dk2"/>
            </a:solidFill>
            <a:prstDash val="solid"/>
            <a:round/>
            <a:headEnd len="sm" w="sm" type="none"/>
            <a:tailEnd len="sm" w="sm" type="none"/>
          </a:ln>
        </p:spPr>
      </p:cxnSp>
      <p:sp>
        <p:nvSpPr>
          <p:cNvPr id="349" name="Google Shape;349;p24"/>
          <p:cNvSpPr txBox="1"/>
          <p:nvPr/>
        </p:nvSpPr>
        <p:spPr>
          <a:xfrm>
            <a:off x="9120248" y="5462937"/>
            <a:ext cx="1468747" cy="244682"/>
          </a:xfrm>
          <a:prstGeom prst="rect">
            <a:avLst/>
          </a:pr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100" u="none" cap="none" strike="noStrike">
                <a:solidFill>
                  <a:schemeClr val="dk2"/>
                </a:solidFill>
                <a:latin typeface="Arial"/>
                <a:ea typeface="Arial"/>
                <a:cs typeface="Arial"/>
                <a:sym typeface="Arial"/>
              </a:rPr>
              <a:t>Total Serial Runtime</a:t>
            </a:r>
            <a:endParaRPr/>
          </a:p>
        </p:txBody>
      </p:sp>
      <p:cxnSp>
        <p:nvCxnSpPr>
          <p:cNvPr id="350" name="Google Shape;350;p24"/>
          <p:cNvCxnSpPr/>
          <p:nvPr/>
        </p:nvCxnSpPr>
        <p:spPr>
          <a:xfrm flipH="1">
            <a:off x="8431481" y="2422566"/>
            <a:ext cx="3299" cy="1092530"/>
          </a:xfrm>
          <a:prstGeom prst="straightConnector1">
            <a:avLst/>
          </a:prstGeom>
          <a:noFill/>
          <a:ln cap="flat" cmpd="sng" w="28575">
            <a:solidFill>
              <a:schemeClr val="dk2"/>
            </a:solidFill>
            <a:prstDash val="solid"/>
            <a:round/>
            <a:headEnd len="sm" w="sm" type="none"/>
            <a:tailEnd len="sm" w="sm" type="none"/>
          </a:ln>
        </p:spPr>
      </p:cxnSp>
      <p:sp>
        <p:nvSpPr>
          <p:cNvPr id="351" name="Google Shape;351;p24"/>
          <p:cNvSpPr txBox="1"/>
          <p:nvPr/>
        </p:nvSpPr>
        <p:spPr>
          <a:xfrm>
            <a:off x="6962237" y="3177952"/>
            <a:ext cx="1468747" cy="397032"/>
          </a:xfrm>
          <a:prstGeom prst="rect">
            <a:avLst/>
          </a:pr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100" u="none" cap="none" strike="noStrike">
                <a:solidFill>
                  <a:schemeClr val="dk2"/>
                </a:solidFill>
                <a:latin typeface="Arial"/>
                <a:ea typeface="Arial"/>
                <a:cs typeface="Arial"/>
                <a:sym typeface="Arial"/>
              </a:rPr>
              <a:t>Total Parallel Runtime (50%)</a:t>
            </a:r>
            <a:endParaRPr/>
          </a:p>
        </p:txBody>
      </p:sp>
      <p:cxnSp>
        <p:nvCxnSpPr>
          <p:cNvPr id="352" name="Google Shape;352;p24"/>
          <p:cNvCxnSpPr/>
          <p:nvPr/>
        </p:nvCxnSpPr>
        <p:spPr>
          <a:xfrm flipH="1">
            <a:off x="9539185" y="3637148"/>
            <a:ext cx="3299" cy="1092530"/>
          </a:xfrm>
          <a:prstGeom prst="straightConnector1">
            <a:avLst/>
          </a:prstGeom>
          <a:noFill/>
          <a:ln cap="flat" cmpd="sng" w="28575">
            <a:solidFill>
              <a:schemeClr val="dk2"/>
            </a:solidFill>
            <a:prstDash val="solid"/>
            <a:round/>
            <a:headEnd len="sm" w="sm" type="none"/>
            <a:tailEnd len="sm" w="sm" type="none"/>
          </a:ln>
        </p:spPr>
      </p:cxnSp>
      <p:sp>
        <p:nvSpPr>
          <p:cNvPr id="353" name="Google Shape;353;p24"/>
          <p:cNvSpPr txBox="1"/>
          <p:nvPr/>
        </p:nvSpPr>
        <p:spPr>
          <a:xfrm>
            <a:off x="8069941" y="4392534"/>
            <a:ext cx="1468747" cy="397032"/>
          </a:xfrm>
          <a:prstGeom prst="rect">
            <a:avLst/>
          </a:pr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100" u="none" cap="none" strike="noStrike">
                <a:solidFill>
                  <a:schemeClr val="dk2"/>
                </a:solidFill>
                <a:latin typeface="Arial"/>
                <a:ea typeface="Arial"/>
                <a:cs typeface="Arial"/>
                <a:sym typeface="Arial"/>
              </a:rPr>
              <a:t>Total Parallel Runtime (25%)</a:t>
            </a:r>
            <a:endParaRPr/>
          </a:p>
        </p:txBody>
      </p:sp>
      <p:cxnSp>
        <p:nvCxnSpPr>
          <p:cNvPr id="354" name="Google Shape;354;p24"/>
          <p:cNvCxnSpPr/>
          <p:nvPr/>
        </p:nvCxnSpPr>
        <p:spPr>
          <a:xfrm>
            <a:off x="6721434" y="4845132"/>
            <a:ext cx="3300" cy="976828"/>
          </a:xfrm>
          <a:prstGeom prst="straightConnector1">
            <a:avLst/>
          </a:prstGeom>
          <a:noFill/>
          <a:ln cap="flat" cmpd="sng" w="28575">
            <a:solidFill>
              <a:schemeClr val="dk2"/>
            </a:solidFill>
            <a:prstDash val="solid"/>
            <a:round/>
            <a:headEnd len="sm" w="sm" type="none"/>
            <a:tailEnd len="sm" w="sm" type="none"/>
          </a:ln>
        </p:spPr>
      </p:cxnSp>
      <p:sp>
        <p:nvSpPr>
          <p:cNvPr id="355" name="Google Shape;355;p24"/>
          <p:cNvSpPr txBox="1"/>
          <p:nvPr/>
        </p:nvSpPr>
        <p:spPr>
          <a:xfrm>
            <a:off x="6716154" y="5424928"/>
            <a:ext cx="1468747" cy="397032"/>
          </a:xfrm>
          <a:prstGeom prst="rect">
            <a:avLst/>
          </a:pr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100" u="none" cap="none" strike="noStrike">
                <a:solidFill>
                  <a:schemeClr val="dk2"/>
                </a:solidFill>
                <a:latin typeface="Arial"/>
                <a:ea typeface="Arial"/>
                <a:cs typeface="Arial"/>
                <a:sym typeface="Arial"/>
              </a:rPr>
              <a:t>Total Parallel Runtime (90%)</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5"/>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lt1"/>
                </a:solidFill>
                <a:latin typeface="Arial"/>
                <a:ea typeface="Arial"/>
                <a:cs typeface="Arial"/>
                <a:sym typeface="Arial"/>
              </a:rPr>
              <a:t>INTRODUCTION TO OPENACC</a:t>
            </a:r>
            <a:endParaRPr b="0" i="0" sz="36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6"/>
          <p:cNvSpPr txBox="1"/>
          <p:nvPr>
            <p:ph idx="2" type="body"/>
          </p:nvPr>
        </p:nvSpPr>
        <p:spPr>
          <a:xfrm>
            <a:off x="651357" y="1287340"/>
            <a:ext cx="5538513" cy="326785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868686"/>
              </a:buClr>
              <a:buSzPts val="4000"/>
              <a:buFont typeface="Noto Sans Symbols"/>
              <a:buNone/>
            </a:pPr>
            <a:r>
              <a:rPr b="1" i="0" lang="en-US" sz="4000" u="none" cap="none" strike="noStrike">
                <a:solidFill>
                  <a:schemeClr val="lt2"/>
                </a:solidFill>
                <a:latin typeface="Arial"/>
                <a:ea typeface="Arial"/>
                <a:cs typeface="Arial"/>
                <a:sym typeface="Arial"/>
              </a:rPr>
              <a:t>OpenACC</a:t>
            </a:r>
            <a:r>
              <a:rPr b="0" i="0" lang="en-US" sz="3000" u="none" cap="none" strike="noStrike">
                <a:solidFill>
                  <a:schemeClr val="lt2"/>
                </a:solidFill>
                <a:latin typeface="Arial"/>
                <a:ea typeface="Arial"/>
                <a:cs typeface="Arial"/>
                <a:sym typeface="Arial"/>
              </a:rPr>
              <a:t> is a directives-based programming approach to </a:t>
            </a:r>
            <a:r>
              <a:rPr b="1" i="0" lang="en-US" sz="4000" u="none" cap="none" strike="noStrike">
                <a:solidFill>
                  <a:schemeClr val="lt2"/>
                </a:solidFill>
                <a:latin typeface="Arial"/>
                <a:ea typeface="Arial"/>
                <a:cs typeface="Arial"/>
                <a:sym typeface="Arial"/>
              </a:rPr>
              <a:t>parallel computing </a:t>
            </a:r>
            <a:r>
              <a:rPr b="0" i="0" lang="en-US" sz="3000" u="none" cap="none" strike="noStrike">
                <a:solidFill>
                  <a:schemeClr val="lt2"/>
                </a:solidFill>
                <a:latin typeface="Arial"/>
                <a:ea typeface="Arial"/>
                <a:cs typeface="Arial"/>
                <a:sym typeface="Arial"/>
              </a:rPr>
              <a:t>designed for </a:t>
            </a:r>
            <a:r>
              <a:rPr b="1" i="0" lang="en-US" sz="4000" u="none" cap="none" strike="noStrike">
                <a:solidFill>
                  <a:schemeClr val="lt2"/>
                </a:solidFill>
                <a:latin typeface="Arial"/>
                <a:ea typeface="Arial"/>
                <a:cs typeface="Arial"/>
                <a:sym typeface="Arial"/>
              </a:rPr>
              <a:t>performance</a:t>
            </a:r>
            <a:r>
              <a:rPr b="0" i="0" lang="en-US" sz="3600" u="none" cap="none" strike="noStrike">
                <a:solidFill>
                  <a:schemeClr val="lt2"/>
                </a:solidFill>
                <a:latin typeface="Arial"/>
                <a:ea typeface="Arial"/>
                <a:cs typeface="Arial"/>
                <a:sym typeface="Arial"/>
              </a:rPr>
              <a:t> </a:t>
            </a:r>
            <a:r>
              <a:rPr b="0" i="0" lang="en-US" sz="3000" u="none" cap="none" strike="noStrike">
                <a:solidFill>
                  <a:schemeClr val="lt2"/>
                </a:solidFill>
                <a:latin typeface="Arial"/>
                <a:ea typeface="Arial"/>
                <a:cs typeface="Arial"/>
                <a:sym typeface="Arial"/>
              </a:rPr>
              <a:t>and </a:t>
            </a:r>
            <a:r>
              <a:rPr b="1" i="0" lang="en-US" sz="4000" u="none" cap="none" strike="noStrike">
                <a:solidFill>
                  <a:schemeClr val="lt2"/>
                </a:solidFill>
                <a:latin typeface="Arial"/>
                <a:ea typeface="Arial"/>
                <a:cs typeface="Arial"/>
                <a:sym typeface="Arial"/>
              </a:rPr>
              <a:t>portability</a:t>
            </a:r>
            <a:r>
              <a:rPr b="0" i="0" lang="en-US" sz="3200" u="none" cap="none" strike="noStrike">
                <a:solidFill>
                  <a:schemeClr val="lt2"/>
                </a:solidFill>
                <a:latin typeface="Arial"/>
                <a:ea typeface="Arial"/>
                <a:cs typeface="Arial"/>
                <a:sym typeface="Arial"/>
              </a:rPr>
              <a:t> </a:t>
            </a:r>
            <a:r>
              <a:rPr b="0" i="0" lang="en-US" sz="3000" u="none" cap="none" strike="noStrike">
                <a:solidFill>
                  <a:schemeClr val="lt2"/>
                </a:solidFill>
                <a:latin typeface="Arial"/>
                <a:ea typeface="Arial"/>
                <a:cs typeface="Arial"/>
                <a:sym typeface="Arial"/>
              </a:rPr>
              <a:t>on CPUs and GPUs for HPC.  </a:t>
            </a:r>
            <a:endParaRPr/>
          </a:p>
          <a:p>
            <a:pPr indent="0" lvl="0" marL="0" marR="0" rtl="0" algn="l">
              <a:lnSpc>
                <a:spcPct val="90000"/>
              </a:lnSpc>
              <a:spcBef>
                <a:spcPts val="1800"/>
              </a:spcBef>
              <a:spcAft>
                <a:spcPts val="0"/>
              </a:spcAft>
              <a:buClr>
                <a:srgbClr val="868686"/>
              </a:buClr>
              <a:buSzPts val="3000"/>
              <a:buFont typeface="Noto Sans Symbols"/>
              <a:buNone/>
            </a:pPr>
            <a:r>
              <a:t/>
            </a:r>
            <a:endParaRPr b="0" i="0" sz="3000" u="none" cap="none" strike="noStrike">
              <a:solidFill>
                <a:schemeClr val="lt2"/>
              </a:solidFill>
              <a:latin typeface="Arial"/>
              <a:ea typeface="Arial"/>
              <a:cs typeface="Arial"/>
              <a:sym typeface="Arial"/>
            </a:endParaRPr>
          </a:p>
        </p:txBody>
      </p:sp>
      <p:sp>
        <p:nvSpPr>
          <p:cNvPr id="368" name="Google Shape;368;p26"/>
          <p:cNvSpPr/>
          <p:nvPr/>
        </p:nvSpPr>
        <p:spPr>
          <a:xfrm>
            <a:off x="6629400" y="1270297"/>
            <a:ext cx="3344097" cy="3454104"/>
          </a:xfrm>
          <a:prstGeom prst="rect">
            <a:avLst/>
          </a:pr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FFFF"/>
              </a:solidFill>
              <a:latin typeface="Arial"/>
              <a:ea typeface="Arial"/>
              <a:cs typeface="Arial"/>
              <a:sym typeface="Arial"/>
            </a:endParaRPr>
          </a:p>
        </p:txBody>
      </p:sp>
      <p:sp>
        <p:nvSpPr>
          <p:cNvPr id="369" name="Google Shape;369;p26"/>
          <p:cNvSpPr/>
          <p:nvPr/>
        </p:nvSpPr>
        <p:spPr>
          <a:xfrm>
            <a:off x="6886599" y="1524107"/>
            <a:ext cx="2808707" cy="29149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FFFF"/>
              </a:solidFill>
              <a:latin typeface="Arial"/>
              <a:ea typeface="Arial"/>
              <a:cs typeface="Arial"/>
              <a:sym typeface="Arial"/>
            </a:endParaRPr>
          </a:p>
        </p:txBody>
      </p:sp>
      <p:sp>
        <p:nvSpPr>
          <p:cNvPr id="370" name="Google Shape;370;p26"/>
          <p:cNvSpPr/>
          <p:nvPr/>
        </p:nvSpPr>
        <p:spPr>
          <a:xfrm>
            <a:off x="6979157" y="2341304"/>
            <a:ext cx="2601849" cy="18158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2"/>
                </a:solidFill>
                <a:latin typeface="Droid Sans Mono"/>
                <a:ea typeface="Droid Sans Mono"/>
                <a:cs typeface="Droid Sans Mono"/>
                <a:sym typeface="Droid Sans Mono"/>
              </a:rPr>
              <a:t>main()</a:t>
            </a:r>
            <a:endParaRPr/>
          </a:p>
          <a:p>
            <a:pPr indent="0" lvl="0" marL="0" marR="0" rtl="0" algn="l">
              <a:spcBef>
                <a:spcPts val="0"/>
              </a:spcBef>
              <a:spcAft>
                <a:spcPts val="0"/>
              </a:spcAft>
              <a:buNone/>
            </a:pPr>
            <a:r>
              <a:rPr lang="en-US" sz="1400">
                <a:solidFill>
                  <a:schemeClr val="dk2"/>
                </a:solidFill>
                <a:latin typeface="Droid Sans Mono"/>
                <a:ea typeface="Droid Sans Mono"/>
                <a:cs typeface="Droid Sans Mono"/>
                <a:sym typeface="Droid Sans Mono"/>
              </a:rPr>
              <a:t> {</a:t>
            </a:r>
            <a:endParaRPr/>
          </a:p>
          <a:p>
            <a:pPr indent="0" lvl="0" marL="0" marR="0" rtl="0" algn="l">
              <a:spcBef>
                <a:spcPts val="0"/>
              </a:spcBef>
              <a:spcAft>
                <a:spcPts val="0"/>
              </a:spcAft>
              <a:buNone/>
            </a:pPr>
            <a:r>
              <a:rPr lang="en-US" sz="1400">
                <a:solidFill>
                  <a:schemeClr val="dk2"/>
                </a:solidFill>
                <a:latin typeface="Droid Sans Mono"/>
                <a:ea typeface="Droid Sans Mono"/>
                <a:cs typeface="Droid Sans Mono"/>
                <a:sym typeface="Droid Sans Mono"/>
              </a:rPr>
              <a:t>  &lt;serial code&gt;</a:t>
            </a:r>
            <a:endParaRPr/>
          </a:p>
          <a:p>
            <a:pPr indent="0" lvl="0" marL="0" marR="0" rtl="0" algn="l">
              <a:spcBef>
                <a:spcPts val="0"/>
              </a:spcBef>
              <a:spcAft>
                <a:spcPts val="0"/>
              </a:spcAft>
              <a:buNone/>
            </a:pPr>
            <a:r>
              <a:rPr b="1" lang="en-US" sz="1400">
                <a:solidFill>
                  <a:schemeClr val="lt1"/>
                </a:solidFill>
                <a:latin typeface="Droid Sans Mono"/>
                <a:ea typeface="Droid Sans Mono"/>
                <a:cs typeface="Droid Sans Mono"/>
                <a:sym typeface="Droid Sans Mono"/>
              </a:rPr>
              <a:t>  </a:t>
            </a:r>
            <a:r>
              <a:rPr b="1" lang="en-US" sz="1400">
                <a:solidFill>
                  <a:schemeClr val="lt2"/>
                </a:solidFill>
                <a:latin typeface="Droid Sans Mono"/>
                <a:ea typeface="Droid Sans Mono"/>
                <a:cs typeface="Droid Sans Mono"/>
                <a:sym typeface="Droid Sans Mono"/>
              </a:rPr>
              <a:t>#pragma acc kernels</a:t>
            </a:r>
            <a:endParaRPr sz="1400">
              <a:solidFill>
                <a:schemeClr val="lt2"/>
              </a:solidFill>
              <a:latin typeface="Droid Sans Mono"/>
              <a:ea typeface="Droid Sans Mono"/>
              <a:cs typeface="Droid Sans Mono"/>
              <a:sym typeface="Droid Sans Mono"/>
            </a:endParaRPr>
          </a:p>
          <a:p>
            <a:pPr indent="0" lvl="0" marL="0" marR="0" rtl="0" algn="l">
              <a:spcBef>
                <a:spcPts val="0"/>
              </a:spcBef>
              <a:spcAft>
                <a:spcPts val="0"/>
              </a:spcAft>
              <a:buNone/>
            </a:pPr>
            <a:r>
              <a:rPr lang="en-US" sz="1400">
                <a:solidFill>
                  <a:schemeClr val="lt1"/>
                </a:solidFill>
                <a:latin typeface="Droid Sans Mono"/>
                <a:ea typeface="Droid Sans Mono"/>
                <a:cs typeface="Droid Sans Mono"/>
                <a:sym typeface="Droid Sans Mono"/>
              </a:rPr>
              <a:t>  </a:t>
            </a:r>
            <a:r>
              <a:rPr lang="en-US" sz="1400">
                <a:solidFill>
                  <a:schemeClr val="dk2"/>
                </a:solidFill>
                <a:latin typeface="Droid Sans Mono"/>
                <a:ea typeface="Droid Sans Mono"/>
                <a:cs typeface="Droid Sans Mono"/>
                <a:sym typeface="Droid Sans Mono"/>
              </a:rPr>
              <a:t>{  </a:t>
            </a:r>
            <a:endParaRPr/>
          </a:p>
          <a:p>
            <a:pPr indent="0" lvl="0" marL="0" marR="0" rtl="0" algn="l">
              <a:spcBef>
                <a:spcPts val="0"/>
              </a:spcBef>
              <a:spcAft>
                <a:spcPts val="0"/>
              </a:spcAft>
              <a:buNone/>
            </a:pPr>
            <a:r>
              <a:rPr lang="en-US" sz="1400">
                <a:solidFill>
                  <a:schemeClr val="dk2"/>
                </a:solidFill>
                <a:latin typeface="Droid Sans Mono"/>
                <a:ea typeface="Droid Sans Mono"/>
                <a:cs typeface="Droid Sans Mono"/>
                <a:sym typeface="Droid Sans Mono"/>
              </a:rPr>
              <a:t>    &lt;parallel code&gt;</a:t>
            </a:r>
            <a:endParaRPr/>
          </a:p>
          <a:p>
            <a:pPr indent="0" lvl="0" marL="0" marR="0" rtl="0" algn="l">
              <a:spcBef>
                <a:spcPts val="0"/>
              </a:spcBef>
              <a:spcAft>
                <a:spcPts val="0"/>
              </a:spcAft>
              <a:buNone/>
            </a:pPr>
            <a:r>
              <a:rPr lang="en-US" sz="1400">
                <a:solidFill>
                  <a:schemeClr val="dk2"/>
                </a:solidFill>
                <a:latin typeface="Droid Sans Mono"/>
                <a:ea typeface="Droid Sans Mono"/>
                <a:cs typeface="Droid Sans Mono"/>
                <a:sym typeface="Droid Sans Mono"/>
              </a:rPr>
              <a:t>  }</a:t>
            </a:r>
            <a:endParaRPr/>
          </a:p>
          <a:p>
            <a:pPr indent="0" lvl="0" marL="0" marR="0" rtl="0" algn="l">
              <a:spcBef>
                <a:spcPts val="0"/>
              </a:spcBef>
              <a:spcAft>
                <a:spcPts val="0"/>
              </a:spcAft>
              <a:buNone/>
            </a:pPr>
            <a:r>
              <a:rPr lang="en-US" sz="1400">
                <a:solidFill>
                  <a:schemeClr val="dk2"/>
                </a:solidFill>
                <a:latin typeface="Droid Sans Mono"/>
                <a:ea typeface="Droid Sans Mono"/>
                <a:cs typeface="Droid Sans Mono"/>
                <a:sym typeface="Droid Sans Mono"/>
              </a:rPr>
              <a:t>}</a:t>
            </a:r>
            <a:endParaRPr/>
          </a:p>
        </p:txBody>
      </p:sp>
      <p:sp>
        <p:nvSpPr>
          <p:cNvPr id="371" name="Google Shape;371;p26"/>
          <p:cNvSpPr txBox="1"/>
          <p:nvPr/>
        </p:nvSpPr>
        <p:spPr>
          <a:xfrm>
            <a:off x="6886600" y="1800550"/>
            <a:ext cx="2808706" cy="43642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400"/>
              <a:buFont typeface="Trebuchet MS"/>
              <a:buNone/>
            </a:pPr>
            <a:r>
              <a:rPr b="0" lang="en-US" sz="1400">
                <a:solidFill>
                  <a:srgbClr val="FF5400"/>
                </a:solidFill>
                <a:latin typeface="Trebuchet MS"/>
                <a:ea typeface="Trebuchet MS"/>
                <a:cs typeface="Trebuchet MS"/>
                <a:sym typeface="Trebuchet MS"/>
              </a:rPr>
              <a:t>Add Simple Compiler Directive</a:t>
            </a:r>
            <a:endParaRPr/>
          </a:p>
        </p:txBody>
      </p:sp>
      <p:pic>
        <p:nvPicPr>
          <p:cNvPr id="372" name="Google Shape;372;p26"/>
          <p:cNvPicPr preferRelativeResize="0"/>
          <p:nvPr/>
        </p:nvPicPr>
        <p:blipFill rotWithShape="1">
          <a:blip r:embed="rId3">
            <a:alphaModFix/>
          </a:blip>
          <a:srcRect b="0" l="0" r="0" t="0"/>
          <a:stretch/>
        </p:blipFill>
        <p:spPr>
          <a:xfrm>
            <a:off x="8900630" y="3635672"/>
            <a:ext cx="1931044" cy="1853022"/>
          </a:xfrm>
          <a:prstGeom prst="rect">
            <a:avLst/>
          </a:prstGeom>
          <a:noFill/>
          <a:ln>
            <a:noFill/>
          </a:ln>
        </p:spPr>
      </p:pic>
      <p:pic>
        <p:nvPicPr>
          <p:cNvPr id="373" name="Google Shape;373;p26"/>
          <p:cNvPicPr preferRelativeResize="0"/>
          <p:nvPr/>
        </p:nvPicPr>
        <p:blipFill rotWithShape="1">
          <a:blip r:embed="rId4">
            <a:alphaModFix/>
          </a:blip>
          <a:srcRect b="0" l="0" r="0" t="0"/>
          <a:stretch/>
        </p:blipFill>
        <p:spPr>
          <a:xfrm>
            <a:off x="9509935" y="4929310"/>
            <a:ext cx="749499" cy="19747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7"/>
          <p:cNvSpPr/>
          <p:nvPr/>
        </p:nvSpPr>
        <p:spPr>
          <a:xfrm>
            <a:off x="3739246" y="2743203"/>
            <a:ext cx="2834640" cy="3215145"/>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Arial"/>
              <a:ea typeface="Arial"/>
              <a:cs typeface="Arial"/>
              <a:sym typeface="Arial"/>
            </a:endParaRPr>
          </a:p>
        </p:txBody>
      </p:sp>
      <p:sp>
        <p:nvSpPr>
          <p:cNvPr id="380" name="Google Shape;380;p27"/>
          <p:cNvSpPr txBox="1"/>
          <p:nvPr>
            <p:ph type="title"/>
          </p:nvPr>
        </p:nvSpPr>
        <p:spPr>
          <a:xfrm>
            <a:off x="790893" y="748310"/>
            <a:ext cx="9204325" cy="590931"/>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0" i="0" lang="en-US" sz="4000" u="none" cap="none" strike="noStrike">
                <a:solidFill>
                  <a:schemeClr val="dk2"/>
                </a:solidFill>
                <a:latin typeface="Arial"/>
                <a:ea typeface="Arial"/>
                <a:cs typeface="Arial"/>
                <a:sym typeface="Arial"/>
              </a:rPr>
              <a:t>3 WAYS TO ACCELERATE APPLICATIONS</a:t>
            </a:r>
            <a:endParaRPr/>
          </a:p>
        </p:txBody>
      </p:sp>
      <p:sp>
        <p:nvSpPr>
          <p:cNvPr id="381" name="Google Shape;381;p27"/>
          <p:cNvSpPr/>
          <p:nvPr/>
        </p:nvSpPr>
        <p:spPr>
          <a:xfrm>
            <a:off x="699136" y="1653067"/>
            <a:ext cx="9387840" cy="832961"/>
          </a:xfrm>
          <a:prstGeom prst="roundRect">
            <a:avLst>
              <a:gd fmla="val 16667" name="adj"/>
            </a:avLst>
          </a:prstGeom>
          <a:gradFill>
            <a:gsLst>
              <a:gs pos="0">
                <a:schemeClr val="dk2"/>
              </a:gs>
              <a:gs pos="26000">
                <a:srgbClr val="0C4E9B"/>
              </a:gs>
              <a:gs pos="100000">
                <a:srgbClr val="0C4E9B"/>
              </a:gs>
            </a:gsLst>
            <a:lin ang="18900000" scaled="0"/>
          </a:gra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rgbClr val="FFFFFF"/>
                </a:solidFill>
                <a:latin typeface="Arial"/>
                <a:ea typeface="Arial"/>
                <a:cs typeface="Arial"/>
                <a:sym typeface="Arial"/>
              </a:rPr>
              <a:t>Applications</a:t>
            </a:r>
            <a:endParaRPr/>
          </a:p>
        </p:txBody>
      </p:sp>
      <p:sp>
        <p:nvSpPr>
          <p:cNvPr id="382" name="Google Shape;382;p27"/>
          <p:cNvSpPr/>
          <p:nvPr/>
        </p:nvSpPr>
        <p:spPr>
          <a:xfrm>
            <a:off x="699136" y="2743205"/>
            <a:ext cx="2775584" cy="1665923"/>
          </a:xfrm>
          <a:prstGeom prst="roundRect">
            <a:avLst>
              <a:gd fmla="val 16667" name="adj"/>
            </a:avLst>
          </a:prstGeom>
          <a:solidFill>
            <a:srgbClr val="0C4E9B"/>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FF"/>
                </a:solidFill>
                <a:latin typeface="Arial"/>
                <a:ea typeface="Arial"/>
                <a:cs typeface="Arial"/>
                <a:sym typeface="Arial"/>
              </a:rPr>
              <a:t>Libraries</a:t>
            </a:r>
            <a:endParaRPr/>
          </a:p>
        </p:txBody>
      </p:sp>
      <p:sp>
        <p:nvSpPr>
          <p:cNvPr id="383" name="Google Shape;383;p27"/>
          <p:cNvSpPr/>
          <p:nvPr/>
        </p:nvSpPr>
        <p:spPr>
          <a:xfrm>
            <a:off x="790893" y="4688664"/>
            <a:ext cx="2652402" cy="70787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2"/>
                </a:solidFill>
                <a:latin typeface="Arial"/>
                <a:ea typeface="Arial"/>
                <a:cs typeface="Arial"/>
                <a:sym typeface="Arial"/>
              </a:rPr>
              <a:t>Easy to use</a:t>
            </a:r>
            <a:endParaRPr/>
          </a:p>
          <a:p>
            <a:pPr indent="0" lvl="0" marL="0" marR="0" rtl="0" algn="ctr">
              <a:spcBef>
                <a:spcPts val="0"/>
              </a:spcBef>
              <a:spcAft>
                <a:spcPts val="0"/>
              </a:spcAft>
              <a:buNone/>
            </a:pPr>
            <a:r>
              <a:rPr b="1" lang="en-US" sz="2000">
                <a:solidFill>
                  <a:schemeClr val="dk2"/>
                </a:solidFill>
                <a:latin typeface="Arial"/>
                <a:ea typeface="Arial"/>
                <a:cs typeface="Arial"/>
                <a:sym typeface="Arial"/>
              </a:rPr>
              <a:t>Most Performance</a:t>
            </a:r>
            <a:endParaRPr/>
          </a:p>
        </p:txBody>
      </p:sp>
      <p:sp>
        <p:nvSpPr>
          <p:cNvPr id="384" name="Google Shape;384;p27"/>
          <p:cNvSpPr/>
          <p:nvPr/>
        </p:nvSpPr>
        <p:spPr>
          <a:xfrm>
            <a:off x="6869837" y="2708915"/>
            <a:ext cx="3228976" cy="1665923"/>
          </a:xfrm>
          <a:prstGeom prst="roundRect">
            <a:avLst>
              <a:gd fmla="val 16667" name="adj"/>
            </a:avLst>
          </a:prstGeom>
          <a:solidFill>
            <a:srgbClr val="0C4E9B"/>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FF"/>
                </a:solidFill>
                <a:latin typeface="Arial"/>
                <a:ea typeface="Arial"/>
                <a:cs typeface="Arial"/>
                <a:sym typeface="Arial"/>
              </a:rPr>
              <a:t>Programming Languages</a:t>
            </a:r>
            <a:endParaRPr/>
          </a:p>
        </p:txBody>
      </p:sp>
      <p:sp>
        <p:nvSpPr>
          <p:cNvPr id="385" name="Google Shape;385;p27"/>
          <p:cNvSpPr/>
          <p:nvPr/>
        </p:nvSpPr>
        <p:spPr>
          <a:xfrm>
            <a:off x="6869837" y="4688664"/>
            <a:ext cx="3228976" cy="70787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2"/>
                </a:solidFill>
                <a:latin typeface="Arial"/>
                <a:ea typeface="Arial"/>
                <a:cs typeface="Arial"/>
                <a:sym typeface="Arial"/>
              </a:rPr>
              <a:t>Most Performance</a:t>
            </a:r>
            <a:endParaRPr/>
          </a:p>
          <a:p>
            <a:pPr indent="0" lvl="0" marL="0" marR="0" rtl="0" algn="ctr">
              <a:spcBef>
                <a:spcPts val="0"/>
              </a:spcBef>
              <a:spcAft>
                <a:spcPts val="0"/>
              </a:spcAft>
              <a:buNone/>
            </a:pPr>
            <a:r>
              <a:rPr b="1" lang="en-US" sz="2000">
                <a:solidFill>
                  <a:schemeClr val="dk2"/>
                </a:solidFill>
                <a:latin typeface="Arial"/>
                <a:ea typeface="Arial"/>
                <a:cs typeface="Arial"/>
                <a:sym typeface="Arial"/>
              </a:rPr>
              <a:t>Most Flexibility</a:t>
            </a:r>
            <a:endParaRPr/>
          </a:p>
        </p:txBody>
      </p:sp>
      <p:sp>
        <p:nvSpPr>
          <p:cNvPr id="386" name="Google Shape;386;p27"/>
          <p:cNvSpPr/>
          <p:nvPr/>
        </p:nvSpPr>
        <p:spPr>
          <a:xfrm>
            <a:off x="3739246" y="4688660"/>
            <a:ext cx="2834640" cy="70787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2"/>
                </a:solidFill>
                <a:latin typeface="Arial"/>
                <a:ea typeface="Arial"/>
                <a:cs typeface="Arial"/>
                <a:sym typeface="Arial"/>
              </a:rPr>
              <a:t>Easy to use</a:t>
            </a:r>
            <a:endParaRPr/>
          </a:p>
          <a:p>
            <a:pPr indent="0" lvl="0" marL="0" marR="0" rtl="0" algn="ctr">
              <a:spcBef>
                <a:spcPts val="0"/>
              </a:spcBef>
              <a:spcAft>
                <a:spcPts val="0"/>
              </a:spcAft>
              <a:buNone/>
            </a:pPr>
            <a:r>
              <a:rPr b="1" lang="en-US" sz="2000">
                <a:solidFill>
                  <a:schemeClr val="dk2"/>
                </a:solidFill>
                <a:latin typeface="Arial"/>
                <a:ea typeface="Arial"/>
                <a:cs typeface="Arial"/>
                <a:sym typeface="Arial"/>
              </a:rPr>
              <a:t>Portable code</a:t>
            </a:r>
            <a:endParaRPr b="1" sz="1800">
              <a:solidFill>
                <a:schemeClr val="dk2"/>
              </a:solidFill>
              <a:latin typeface="Arial"/>
              <a:ea typeface="Arial"/>
              <a:cs typeface="Arial"/>
              <a:sym typeface="Arial"/>
            </a:endParaRPr>
          </a:p>
        </p:txBody>
      </p:sp>
      <p:sp>
        <p:nvSpPr>
          <p:cNvPr id="387" name="Google Shape;387;p27"/>
          <p:cNvSpPr/>
          <p:nvPr/>
        </p:nvSpPr>
        <p:spPr>
          <a:xfrm>
            <a:off x="3739246" y="2743204"/>
            <a:ext cx="2834640" cy="1665923"/>
          </a:xfrm>
          <a:prstGeom prst="roundRect">
            <a:avLst>
              <a:gd fmla="val 16667" name="adj"/>
            </a:avLst>
          </a:prstGeom>
          <a:solidFill>
            <a:srgbClr val="0C4E9B"/>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FF"/>
                </a:solidFill>
                <a:latin typeface="Arial"/>
                <a:ea typeface="Arial"/>
                <a:cs typeface="Arial"/>
                <a:sym typeface="Arial"/>
              </a:rPr>
              <a:t>Compiler</a:t>
            </a:r>
            <a:br>
              <a:rPr lang="en-US" sz="3200">
                <a:solidFill>
                  <a:srgbClr val="FFFFFF"/>
                </a:solidFill>
                <a:latin typeface="Arial"/>
                <a:ea typeface="Arial"/>
                <a:cs typeface="Arial"/>
                <a:sym typeface="Arial"/>
              </a:rPr>
            </a:br>
            <a:r>
              <a:rPr lang="en-US" sz="3200">
                <a:solidFill>
                  <a:srgbClr val="FFFFFF"/>
                </a:solidFill>
                <a:latin typeface="Arial"/>
                <a:ea typeface="Arial"/>
                <a:cs typeface="Arial"/>
                <a:sym typeface="Arial"/>
              </a:rPr>
              <a:t>Directives</a:t>
            </a:r>
            <a:endParaRPr/>
          </a:p>
        </p:txBody>
      </p:sp>
      <p:sp>
        <p:nvSpPr>
          <p:cNvPr id="388" name="Google Shape;388;p27"/>
          <p:cNvSpPr txBox="1"/>
          <p:nvPr/>
        </p:nvSpPr>
        <p:spPr>
          <a:xfrm>
            <a:off x="4337271" y="5463701"/>
            <a:ext cx="1638590" cy="4247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lang="en-US" sz="2400">
                <a:solidFill>
                  <a:srgbClr val="FF0000"/>
                </a:solidFill>
                <a:latin typeface="Arial"/>
                <a:ea typeface="Arial"/>
                <a:cs typeface="Arial"/>
                <a:sym typeface="Arial"/>
              </a:rPr>
              <a:t>OpenACC</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900"/>
                                        <p:tgtEl>
                                          <p:spTgt spid="379"/>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0"/>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MODULE OVERVIEW</a:t>
            </a:r>
            <a:endParaRPr/>
          </a:p>
        </p:txBody>
      </p:sp>
      <p:sp>
        <p:nvSpPr>
          <p:cNvPr id="64" name="Google Shape;64;p10"/>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Topics to be covered</a:t>
            </a:r>
            <a:endParaRPr/>
          </a:p>
        </p:txBody>
      </p:sp>
      <p:sp>
        <p:nvSpPr>
          <p:cNvPr id="65" name="Google Shape;65;p10"/>
          <p:cNvSpPr txBox="1"/>
          <p:nvPr>
            <p:ph idx="1" type="body"/>
          </p:nvPr>
        </p:nvSpPr>
        <p:spPr>
          <a:xfrm>
            <a:off x="436740" y="2103035"/>
            <a:ext cx="9948672"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Introduction to parallel programming</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Common difficulties in parallel programming</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Introduction to OpenACC</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Parallel programming in OpenACC</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8"/>
          <p:cNvSpPr txBox="1"/>
          <p:nvPr>
            <p:ph idx="1" type="body"/>
          </p:nvPr>
        </p:nvSpPr>
        <p:spPr>
          <a:xfrm>
            <a:off x="455619" y="1832099"/>
            <a:ext cx="5707761" cy="3693758"/>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000"/>
              <a:buFont typeface="Noto Sans Symbols"/>
              <a:buChar char="▪"/>
            </a:pPr>
            <a:r>
              <a:rPr b="0" i="0" lang="en-US" sz="2000" u="none" cap="none" strike="noStrike">
                <a:solidFill>
                  <a:schemeClr val="dk2"/>
                </a:solidFill>
                <a:latin typeface="Arial"/>
                <a:ea typeface="Arial"/>
                <a:cs typeface="Arial"/>
                <a:sym typeface="Arial"/>
              </a:rPr>
              <a:t>OpenACC is designed to be portable to many existing and future parallel platforms</a:t>
            </a:r>
            <a:endParaRPr/>
          </a:p>
          <a:p>
            <a:pPr indent="-342900" lvl="0" marL="342900" marR="0" rtl="0" algn="l">
              <a:lnSpc>
                <a:spcPct val="90000"/>
              </a:lnSpc>
              <a:spcBef>
                <a:spcPts val="1800"/>
              </a:spcBef>
              <a:spcAft>
                <a:spcPts val="0"/>
              </a:spcAft>
              <a:buClr>
                <a:schemeClr val="dk1"/>
              </a:buClr>
              <a:buSzPts val="2000"/>
              <a:buFont typeface="Noto Sans Symbols"/>
              <a:buChar char="▪"/>
            </a:pPr>
            <a:r>
              <a:rPr b="0" i="0" lang="en-US" sz="2000" u="none" cap="none" strike="noStrike">
                <a:solidFill>
                  <a:schemeClr val="dk2"/>
                </a:solidFill>
                <a:latin typeface="Arial"/>
                <a:ea typeface="Arial"/>
                <a:cs typeface="Arial"/>
                <a:sym typeface="Arial"/>
              </a:rPr>
              <a:t>The programmer need not think about specific hardware details, but rather express the parallelism in generic terms</a:t>
            </a:r>
            <a:endParaRPr/>
          </a:p>
          <a:p>
            <a:pPr indent="-342900" lvl="0" marL="342900" marR="0" rtl="0" algn="l">
              <a:lnSpc>
                <a:spcPct val="90000"/>
              </a:lnSpc>
              <a:spcBef>
                <a:spcPts val="1800"/>
              </a:spcBef>
              <a:spcAft>
                <a:spcPts val="0"/>
              </a:spcAft>
              <a:buClr>
                <a:schemeClr val="dk1"/>
              </a:buClr>
              <a:buSzPts val="2000"/>
              <a:buFont typeface="Noto Sans Symbols"/>
              <a:buChar char="▪"/>
            </a:pPr>
            <a:r>
              <a:rPr b="0" i="0" lang="en-US" sz="2000" u="none" cap="none" strike="noStrike">
                <a:solidFill>
                  <a:schemeClr val="dk2"/>
                </a:solidFill>
                <a:latin typeface="Arial"/>
                <a:ea typeface="Arial"/>
                <a:cs typeface="Arial"/>
                <a:sym typeface="Arial"/>
              </a:rPr>
              <a:t>An OpenACC program runs on a </a:t>
            </a:r>
            <a:r>
              <a:rPr b="0" i="1" lang="en-US" sz="2000" u="none" cap="none" strike="noStrike">
                <a:solidFill>
                  <a:schemeClr val="dk2"/>
                </a:solidFill>
                <a:latin typeface="Arial"/>
                <a:ea typeface="Arial"/>
                <a:cs typeface="Arial"/>
                <a:sym typeface="Arial"/>
              </a:rPr>
              <a:t>host</a:t>
            </a:r>
            <a:r>
              <a:rPr b="0" i="0" lang="en-US" sz="2000" u="none" cap="none" strike="noStrike">
                <a:solidFill>
                  <a:schemeClr val="dk2"/>
                </a:solidFill>
                <a:latin typeface="Arial"/>
                <a:ea typeface="Arial"/>
                <a:cs typeface="Arial"/>
                <a:sym typeface="Arial"/>
              </a:rPr>
              <a:t> (typically a CPU) that manages one or more parallel </a:t>
            </a:r>
            <a:r>
              <a:rPr b="0" i="1" lang="en-US" sz="2000" u="none" cap="none" strike="noStrike">
                <a:solidFill>
                  <a:schemeClr val="dk2"/>
                </a:solidFill>
                <a:latin typeface="Arial"/>
                <a:ea typeface="Arial"/>
                <a:cs typeface="Arial"/>
                <a:sym typeface="Arial"/>
              </a:rPr>
              <a:t>devices </a:t>
            </a:r>
            <a:r>
              <a:rPr b="0" i="0" lang="en-US" sz="2000" u="none" cap="none" strike="noStrike">
                <a:solidFill>
                  <a:schemeClr val="dk2"/>
                </a:solidFill>
                <a:latin typeface="Arial"/>
                <a:ea typeface="Arial"/>
                <a:cs typeface="Arial"/>
                <a:sym typeface="Arial"/>
              </a:rPr>
              <a:t>(GPUs, etc.). The host and device(s) are logically thought of as having separate memories.</a:t>
            </a:r>
            <a:endParaRPr/>
          </a:p>
        </p:txBody>
      </p:sp>
      <p:sp>
        <p:nvSpPr>
          <p:cNvPr id="395" name="Google Shape;395;p28"/>
          <p:cNvSpPr/>
          <p:nvPr/>
        </p:nvSpPr>
        <p:spPr>
          <a:xfrm>
            <a:off x="6360747" y="1337882"/>
            <a:ext cx="1638300" cy="1038225"/>
          </a:xfrm>
          <a:prstGeom prst="roundRect">
            <a:avLst>
              <a:gd fmla="val 16667" name="adj"/>
            </a:avLst>
          </a:prstGeom>
          <a:solidFill>
            <a:schemeClr val="accent4"/>
          </a:solidFill>
          <a:ln cap="flat" cmpd="sng" w="25400">
            <a:solidFill>
              <a:srgbClr val="BA3D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Host</a:t>
            </a:r>
            <a:endParaRPr/>
          </a:p>
        </p:txBody>
      </p:sp>
      <p:sp>
        <p:nvSpPr>
          <p:cNvPr id="396" name="Google Shape;396;p28"/>
          <p:cNvSpPr/>
          <p:nvPr/>
        </p:nvSpPr>
        <p:spPr>
          <a:xfrm>
            <a:off x="8658224" y="1337881"/>
            <a:ext cx="2219325" cy="1995869"/>
          </a:xfrm>
          <a:prstGeom prst="roundRect">
            <a:avLst>
              <a:gd fmla="val 16667" name="adj"/>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Device</a:t>
            </a:r>
            <a:endParaRPr/>
          </a:p>
        </p:txBody>
      </p:sp>
      <p:sp>
        <p:nvSpPr>
          <p:cNvPr id="397" name="Google Shape;397;p28"/>
          <p:cNvSpPr/>
          <p:nvPr/>
        </p:nvSpPr>
        <p:spPr>
          <a:xfrm>
            <a:off x="6360747" y="3162298"/>
            <a:ext cx="1638300" cy="2259415"/>
          </a:xfrm>
          <a:prstGeom prst="roundRect">
            <a:avLst>
              <a:gd fmla="val 16667" name="adj"/>
            </a:avLst>
          </a:prstGeom>
          <a:solidFill>
            <a:schemeClr val="accent4"/>
          </a:solidFill>
          <a:ln cap="flat" cmpd="sng" w="25400">
            <a:solidFill>
              <a:srgbClr val="BA3D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Host Memory</a:t>
            </a:r>
            <a:endParaRPr/>
          </a:p>
        </p:txBody>
      </p:sp>
      <p:sp>
        <p:nvSpPr>
          <p:cNvPr id="398" name="Google Shape;398;p28"/>
          <p:cNvSpPr/>
          <p:nvPr/>
        </p:nvSpPr>
        <p:spPr>
          <a:xfrm>
            <a:off x="8658223" y="4292005"/>
            <a:ext cx="2219325" cy="1126746"/>
          </a:xfrm>
          <a:prstGeom prst="roundRect">
            <a:avLst>
              <a:gd fmla="val 16667" name="adj"/>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Device Memory</a:t>
            </a:r>
            <a:endParaRPr/>
          </a:p>
        </p:txBody>
      </p:sp>
      <p:sp>
        <p:nvSpPr>
          <p:cNvPr id="399" name="Google Shape;399;p28"/>
          <p:cNvSpPr/>
          <p:nvPr/>
        </p:nvSpPr>
        <p:spPr>
          <a:xfrm>
            <a:off x="6910342" y="2435406"/>
            <a:ext cx="539109" cy="681259"/>
          </a:xfrm>
          <a:prstGeom prst="upDownArrow">
            <a:avLst>
              <a:gd fmla="val 50000" name="adj1"/>
              <a:gd fmla="val 32332" name="adj2"/>
            </a:avLst>
          </a:prstGeom>
          <a:solidFill>
            <a:schemeClr val="accent4"/>
          </a:solidFill>
          <a:ln cap="flat" cmpd="sng" w="25400">
            <a:solidFill>
              <a:srgbClr val="BA3D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0" name="Google Shape;400;p28"/>
          <p:cNvSpPr/>
          <p:nvPr/>
        </p:nvSpPr>
        <p:spPr>
          <a:xfrm>
            <a:off x="9498330" y="3466983"/>
            <a:ext cx="539109" cy="681259"/>
          </a:xfrm>
          <a:prstGeom prst="upDownArrow">
            <a:avLst>
              <a:gd fmla="val 50000" name="adj1"/>
              <a:gd fmla="val 32332" name="adj2"/>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1" name="Google Shape;401;p28"/>
          <p:cNvSpPr/>
          <p:nvPr/>
        </p:nvSpPr>
        <p:spPr>
          <a:xfrm>
            <a:off x="8042883" y="4695376"/>
            <a:ext cx="571504" cy="320004"/>
          </a:xfrm>
          <a:prstGeom prst="leftRightArrow">
            <a:avLst>
              <a:gd fmla="val 50000" name="adj1"/>
              <a:gd fmla="val 48117" name="adj2"/>
            </a:avLst>
          </a:prstGeom>
          <a:gradFill>
            <a:gsLst>
              <a:gs pos="0">
                <a:schemeClr val="accent4"/>
              </a:gs>
              <a:gs pos="100000">
                <a:srgbClr val="0080A7"/>
              </a:gs>
            </a:gsLst>
            <a:lin ang="0" scaled="0"/>
          </a:gra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2" name="Google Shape;402;p28"/>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PORTABILITY</a:t>
            </a:r>
            <a:endParaRPr/>
          </a:p>
        </p:txBody>
      </p:sp>
      <p:sp>
        <p:nvSpPr>
          <p:cNvPr id="403" name="Google Shape;403;p28"/>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Trebuchet MS"/>
                <a:ea typeface="Trebuchet MS"/>
                <a:cs typeface="Trebuchet MS"/>
                <a:sym typeface="Trebuchet MS"/>
              </a:rPr>
              <a:t>Describing a generic parallel machine</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0" st="0"/>
                                            </p:txEl>
                                          </p:spTgt>
                                        </p:tgtEl>
                                        <p:attrNameLst>
                                          <p:attrName>style.visibility</p:attrName>
                                        </p:attrNameLst>
                                      </p:cBhvr>
                                      <p:to>
                                        <p:strVal val="visible"/>
                                      </p:to>
                                    </p:set>
                                    <p:animEffect filter="fade" transition="in">
                                      <p:cBhvr>
                                        <p:cTn dur="500"/>
                                        <p:tgtEl>
                                          <p:spTgt spid="3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1" st="1"/>
                                            </p:txEl>
                                          </p:spTgt>
                                        </p:tgtEl>
                                        <p:attrNameLst>
                                          <p:attrName>style.visibility</p:attrName>
                                        </p:attrNameLst>
                                      </p:cBhvr>
                                      <p:to>
                                        <p:strVal val="visible"/>
                                      </p:to>
                                    </p:set>
                                    <p:animEffect filter="fade" transition="in">
                                      <p:cBhvr>
                                        <p:cTn dur="500"/>
                                        <p:tgtEl>
                                          <p:spTgt spid="3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2" st="2"/>
                                            </p:txEl>
                                          </p:spTgt>
                                        </p:tgtEl>
                                        <p:attrNameLst>
                                          <p:attrName>style.visibility</p:attrName>
                                        </p:attrNameLst>
                                      </p:cBhvr>
                                      <p:to>
                                        <p:strVal val="visible"/>
                                      </p:to>
                                    </p:set>
                                    <p:animEffect filter="fade" transition="in">
                                      <p:cBhvr>
                                        <p:cTn dur="500"/>
                                        <p:tgtEl>
                                          <p:spTgt spid="39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9"/>
          <p:cNvSpPr/>
          <p:nvPr/>
        </p:nvSpPr>
        <p:spPr>
          <a:xfrm>
            <a:off x="3995542" y="2006110"/>
            <a:ext cx="2824302" cy="419100"/>
          </a:xfrm>
          <a:prstGeom prst="snip2SameRect">
            <a:avLst>
              <a:gd fmla="val 22349"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Single Source</a:t>
            </a:r>
            <a:endParaRPr/>
          </a:p>
        </p:txBody>
      </p:sp>
      <p:sp>
        <p:nvSpPr>
          <p:cNvPr id="410" name="Google Shape;410;p29"/>
          <p:cNvSpPr/>
          <p:nvPr/>
        </p:nvSpPr>
        <p:spPr>
          <a:xfrm>
            <a:off x="7571443" y="1989334"/>
            <a:ext cx="2824302" cy="419100"/>
          </a:xfrm>
          <a:prstGeom prst="snip2SameRect">
            <a:avLst>
              <a:gd fmla="val 22349"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Low Learning Curve</a:t>
            </a:r>
            <a:endParaRPr/>
          </a:p>
        </p:txBody>
      </p:sp>
      <p:sp>
        <p:nvSpPr>
          <p:cNvPr id="411" name="Google Shape;411;p29"/>
          <p:cNvSpPr/>
          <p:nvPr/>
        </p:nvSpPr>
        <p:spPr>
          <a:xfrm>
            <a:off x="419641" y="1992086"/>
            <a:ext cx="2824302" cy="419100"/>
          </a:xfrm>
          <a:prstGeom prst="snip2SameRect">
            <a:avLst>
              <a:gd fmla="val 22349"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Incremental</a:t>
            </a:r>
            <a:endParaRPr/>
          </a:p>
        </p:txBody>
      </p:sp>
      <p:sp>
        <p:nvSpPr>
          <p:cNvPr id="412" name="Google Shape;412;p29"/>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a:t>
            </a:r>
            <a:endParaRPr b="0" i="0" sz="3600" u="none" cap="none" strike="noStrike">
              <a:solidFill>
                <a:schemeClr val="dk2"/>
              </a:solidFill>
              <a:latin typeface="Arial"/>
              <a:ea typeface="Arial"/>
              <a:cs typeface="Arial"/>
              <a:sym typeface="Arial"/>
            </a:endParaRPr>
          </a:p>
        </p:txBody>
      </p:sp>
      <p:sp>
        <p:nvSpPr>
          <p:cNvPr id="413" name="Google Shape;413;p29"/>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Three major strengths</a:t>
            </a:r>
            <a:endParaRPr/>
          </a:p>
        </p:txBody>
      </p:sp>
      <p:sp>
        <p:nvSpPr>
          <p:cNvPr id="414" name="Google Shape;414;p29"/>
          <p:cNvSpPr/>
          <p:nvPr/>
        </p:nvSpPr>
        <p:spPr>
          <a:xfrm>
            <a:off x="419641" y="1992086"/>
            <a:ext cx="2824302" cy="3614057"/>
          </a:xfrm>
          <a:prstGeom prst="roundRect">
            <a:avLst>
              <a:gd fmla="val 4719" name="adj"/>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5" name="Google Shape;415;p29"/>
          <p:cNvSpPr/>
          <p:nvPr/>
        </p:nvSpPr>
        <p:spPr>
          <a:xfrm>
            <a:off x="7571443" y="1992086"/>
            <a:ext cx="2824302" cy="3614057"/>
          </a:xfrm>
          <a:prstGeom prst="roundRect">
            <a:avLst>
              <a:gd fmla="val 4719" name="adj"/>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6" name="Google Shape;416;p29"/>
          <p:cNvSpPr/>
          <p:nvPr/>
        </p:nvSpPr>
        <p:spPr>
          <a:xfrm>
            <a:off x="3995542" y="1992086"/>
            <a:ext cx="2824302" cy="3614057"/>
          </a:xfrm>
          <a:prstGeom prst="roundRect">
            <a:avLst>
              <a:gd fmla="val 4719" name="adj"/>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5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500"/>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5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0"/>
          <p:cNvSpPr/>
          <p:nvPr/>
        </p:nvSpPr>
        <p:spPr>
          <a:xfrm>
            <a:off x="419641" y="1992086"/>
            <a:ext cx="2824302" cy="419100"/>
          </a:xfrm>
          <a:prstGeom prst="snip2SameRect">
            <a:avLst>
              <a:gd fmla="val 22349"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Incremental</a:t>
            </a:r>
            <a:endParaRPr/>
          </a:p>
        </p:txBody>
      </p:sp>
      <p:sp>
        <p:nvSpPr>
          <p:cNvPr id="423" name="Google Shape;423;p30"/>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a:t>
            </a:r>
            <a:endParaRPr b="0" i="0" sz="3600" u="none" cap="none" strike="noStrike">
              <a:solidFill>
                <a:schemeClr val="dk2"/>
              </a:solidFill>
              <a:latin typeface="Arial"/>
              <a:ea typeface="Arial"/>
              <a:cs typeface="Arial"/>
              <a:sym typeface="Arial"/>
            </a:endParaRPr>
          </a:p>
        </p:txBody>
      </p:sp>
      <p:sp>
        <p:nvSpPr>
          <p:cNvPr id="424" name="Google Shape;424;p30"/>
          <p:cNvSpPr/>
          <p:nvPr/>
        </p:nvSpPr>
        <p:spPr>
          <a:xfrm>
            <a:off x="419641" y="1992086"/>
            <a:ext cx="2824302" cy="3614057"/>
          </a:xfrm>
          <a:prstGeom prst="roundRect">
            <a:avLst>
              <a:gd fmla="val 4719" name="adj"/>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5" name="Google Shape;425;p30"/>
          <p:cNvSpPr txBox="1"/>
          <p:nvPr/>
        </p:nvSpPr>
        <p:spPr>
          <a:xfrm>
            <a:off x="451913" y="2962656"/>
            <a:ext cx="2824302" cy="1991314"/>
          </a:xfrm>
          <a:prstGeom prst="rect">
            <a:avLst/>
          </a:prstGeom>
          <a:noFill/>
          <a:ln>
            <a:noFill/>
          </a:ln>
        </p:spPr>
        <p:txBody>
          <a:bodyPr anchorCtr="0" anchor="ctr" bIns="45700" lIns="91425" spcFirstLastPara="1" rIns="91425" wrap="square" tIns="45700">
            <a:noAutofit/>
          </a:bodyPr>
          <a:lstStyle/>
          <a:p>
            <a:pPr indent="-285750" lvl="0" marL="285750" marR="0" rtl="0" algn="l">
              <a:lnSpc>
                <a:spcPct val="90000"/>
              </a:lnSpc>
              <a:spcBef>
                <a:spcPts val="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Maintain existing sequential code</a:t>
            </a:r>
            <a:endParaRPr/>
          </a:p>
          <a:p>
            <a:pPr indent="-285750" lvl="0" marL="285750" marR="0" rtl="0" algn="l">
              <a:lnSpc>
                <a:spcPct val="90000"/>
              </a:lnSpc>
              <a:spcBef>
                <a:spcPts val="60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Add annotations to expose parallelism</a:t>
            </a:r>
            <a:endParaRPr/>
          </a:p>
          <a:p>
            <a:pPr indent="-285750" lvl="0" marL="285750" marR="0" rtl="0" algn="l">
              <a:lnSpc>
                <a:spcPct val="90000"/>
              </a:lnSpc>
              <a:spcBef>
                <a:spcPts val="60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After verifying correctness, annotate more of the code</a:t>
            </a:r>
            <a:endParaRPr/>
          </a:p>
        </p:txBody>
      </p:sp>
      <p:sp>
        <p:nvSpPr>
          <p:cNvPr id="426" name="Google Shape;426;p30"/>
          <p:cNvSpPr/>
          <p:nvPr/>
        </p:nvSpPr>
        <p:spPr>
          <a:xfrm>
            <a:off x="4022353" y="1992086"/>
            <a:ext cx="3508022" cy="3454104"/>
          </a:xfrm>
          <a:prstGeom prst="rect">
            <a:avLst/>
          </a:pr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FFFF"/>
              </a:solidFill>
              <a:latin typeface="Arial"/>
              <a:ea typeface="Arial"/>
              <a:cs typeface="Arial"/>
              <a:sym typeface="Arial"/>
            </a:endParaRPr>
          </a:p>
        </p:txBody>
      </p:sp>
      <p:sp>
        <p:nvSpPr>
          <p:cNvPr id="427" name="Google Shape;427;p30"/>
          <p:cNvSpPr/>
          <p:nvPr/>
        </p:nvSpPr>
        <p:spPr>
          <a:xfrm>
            <a:off x="4279552" y="2245896"/>
            <a:ext cx="2968601" cy="29149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FFFF"/>
              </a:solidFill>
              <a:latin typeface="Arial"/>
              <a:ea typeface="Arial"/>
              <a:cs typeface="Arial"/>
              <a:sym typeface="Arial"/>
            </a:endParaRPr>
          </a:p>
        </p:txBody>
      </p:sp>
      <p:sp>
        <p:nvSpPr>
          <p:cNvPr id="428" name="Google Shape;428;p30"/>
          <p:cNvSpPr/>
          <p:nvPr/>
        </p:nvSpPr>
        <p:spPr>
          <a:xfrm>
            <a:off x="4279552" y="2740549"/>
            <a:ext cx="2968601" cy="24622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400">
              <a:solidFill>
                <a:schemeClr val="lt2"/>
              </a:solidFill>
              <a:latin typeface="Droid Sans Mono"/>
              <a:ea typeface="Droid Sans Mono"/>
              <a:cs typeface="Droid Sans Mono"/>
              <a:sym typeface="Droid Sans Mono"/>
            </a:endParaRPr>
          </a:p>
          <a:p>
            <a:pPr indent="0" lvl="0" marL="0" marR="0" rtl="0" algn="l">
              <a:spcBef>
                <a:spcPts val="0"/>
              </a:spcBef>
              <a:spcAft>
                <a:spcPts val="0"/>
              </a:spcAft>
              <a:buNone/>
            </a:pPr>
            <a:r>
              <a:rPr lang="en-US" sz="1400">
                <a:solidFill>
                  <a:schemeClr val="dk2"/>
                </a:solidFill>
                <a:latin typeface="Droid Sans Mono"/>
                <a:ea typeface="Droid Sans Mono"/>
                <a:cs typeface="Droid Sans Mono"/>
                <a:sym typeface="Droid Sans Mono"/>
              </a:rPr>
              <a:t>for( i = 0; i &lt; N; i++ )</a:t>
            </a:r>
            <a:endParaRPr/>
          </a:p>
          <a:p>
            <a:pPr indent="0" lvl="0" marL="0" marR="0" rtl="0" algn="l">
              <a:spcBef>
                <a:spcPts val="0"/>
              </a:spcBef>
              <a:spcAft>
                <a:spcPts val="0"/>
              </a:spcAft>
              <a:buNone/>
            </a:pPr>
            <a:r>
              <a:rPr lang="en-US" sz="1400">
                <a:solidFill>
                  <a:schemeClr val="dk2"/>
                </a:solidFill>
                <a:latin typeface="Droid Sans Mono"/>
                <a:ea typeface="Droid Sans Mono"/>
                <a:cs typeface="Droid Sans Mono"/>
                <a:sym typeface="Droid Sans Mono"/>
              </a:rPr>
              <a:t>{  </a:t>
            </a:r>
            <a:endParaRPr/>
          </a:p>
          <a:p>
            <a:pPr indent="0" lvl="0" marL="0" marR="0" rtl="0" algn="l">
              <a:spcBef>
                <a:spcPts val="0"/>
              </a:spcBef>
              <a:spcAft>
                <a:spcPts val="0"/>
              </a:spcAft>
              <a:buNone/>
            </a:pPr>
            <a:r>
              <a:rPr lang="en-US" sz="1400">
                <a:solidFill>
                  <a:schemeClr val="dk2"/>
                </a:solidFill>
                <a:latin typeface="Droid Sans Mono"/>
                <a:ea typeface="Droid Sans Mono"/>
                <a:cs typeface="Droid Sans Mono"/>
                <a:sym typeface="Droid Sans Mono"/>
              </a:rPr>
              <a:t>    &lt; loop code &gt;</a:t>
            </a:r>
            <a:endParaRPr/>
          </a:p>
          <a:p>
            <a:pPr indent="0" lvl="0" marL="0" marR="0" rtl="0" algn="l">
              <a:spcBef>
                <a:spcPts val="0"/>
              </a:spcBef>
              <a:spcAft>
                <a:spcPts val="0"/>
              </a:spcAft>
              <a:buNone/>
            </a:pPr>
            <a:r>
              <a:rPr lang="en-US" sz="1400">
                <a:solidFill>
                  <a:schemeClr val="dk2"/>
                </a:solidFill>
                <a:latin typeface="Droid Sans Mono"/>
                <a:ea typeface="Droid Sans Mono"/>
                <a:cs typeface="Droid Sans Mono"/>
                <a:sym typeface="Droid Sans Mono"/>
              </a:rPr>
              <a:t>}</a:t>
            </a:r>
            <a:endParaRPr/>
          </a:p>
          <a:p>
            <a:pPr indent="0" lvl="0" marL="0" marR="0" rtl="0" algn="l">
              <a:spcBef>
                <a:spcPts val="0"/>
              </a:spcBef>
              <a:spcAft>
                <a:spcPts val="0"/>
              </a:spcAft>
              <a:buNone/>
            </a:pPr>
            <a:r>
              <a:t/>
            </a:r>
            <a:endParaRPr sz="1400">
              <a:solidFill>
                <a:schemeClr val="dk2"/>
              </a:solidFill>
              <a:latin typeface="Droid Sans Mono"/>
              <a:ea typeface="Droid Sans Mono"/>
              <a:cs typeface="Droid Sans Mono"/>
              <a:sym typeface="Droid Sans Mono"/>
            </a:endParaRPr>
          </a:p>
          <a:p>
            <a:pPr indent="0" lvl="0" marL="0" marR="0" rtl="0" algn="l">
              <a:spcBef>
                <a:spcPts val="0"/>
              </a:spcBef>
              <a:spcAft>
                <a:spcPts val="0"/>
              </a:spcAft>
              <a:buNone/>
            </a:pPr>
            <a:r>
              <a:t/>
            </a:r>
            <a:endParaRPr b="1" sz="1400">
              <a:solidFill>
                <a:schemeClr val="lt2"/>
              </a:solidFill>
              <a:latin typeface="Droid Sans Mono"/>
              <a:ea typeface="Droid Sans Mono"/>
              <a:cs typeface="Droid Sans Mono"/>
              <a:sym typeface="Droid Sans Mono"/>
            </a:endParaRPr>
          </a:p>
          <a:p>
            <a:pPr indent="0" lvl="0" marL="0" marR="0" rtl="0" algn="l">
              <a:spcBef>
                <a:spcPts val="0"/>
              </a:spcBef>
              <a:spcAft>
                <a:spcPts val="0"/>
              </a:spcAft>
              <a:buNone/>
            </a:pPr>
            <a:r>
              <a:rPr lang="en-US" sz="1400">
                <a:solidFill>
                  <a:schemeClr val="dk2"/>
                </a:solidFill>
                <a:latin typeface="Droid Sans Mono"/>
                <a:ea typeface="Droid Sans Mono"/>
                <a:cs typeface="Droid Sans Mono"/>
                <a:sym typeface="Droid Sans Mono"/>
              </a:rPr>
              <a:t>for( i = 0; i &lt; N; i++ )</a:t>
            </a:r>
            <a:endParaRPr/>
          </a:p>
          <a:p>
            <a:pPr indent="0" lvl="0" marL="0" marR="0" rtl="0" algn="l">
              <a:spcBef>
                <a:spcPts val="0"/>
              </a:spcBef>
              <a:spcAft>
                <a:spcPts val="0"/>
              </a:spcAft>
              <a:buNone/>
            </a:pPr>
            <a:r>
              <a:rPr lang="en-US" sz="1400">
                <a:solidFill>
                  <a:schemeClr val="dk2"/>
                </a:solidFill>
                <a:latin typeface="Droid Sans Mono"/>
                <a:ea typeface="Droid Sans Mono"/>
                <a:cs typeface="Droid Sans Mono"/>
                <a:sym typeface="Droid Sans Mono"/>
              </a:rPr>
              <a:t>{  </a:t>
            </a:r>
            <a:endParaRPr/>
          </a:p>
          <a:p>
            <a:pPr indent="0" lvl="0" marL="0" marR="0" rtl="0" algn="l">
              <a:spcBef>
                <a:spcPts val="0"/>
              </a:spcBef>
              <a:spcAft>
                <a:spcPts val="0"/>
              </a:spcAft>
              <a:buNone/>
            </a:pPr>
            <a:r>
              <a:rPr lang="en-US" sz="1400">
                <a:solidFill>
                  <a:schemeClr val="dk2"/>
                </a:solidFill>
                <a:latin typeface="Droid Sans Mono"/>
                <a:ea typeface="Droid Sans Mono"/>
                <a:cs typeface="Droid Sans Mono"/>
                <a:sym typeface="Droid Sans Mono"/>
              </a:rPr>
              <a:t>    &lt; loop code &gt;</a:t>
            </a:r>
            <a:endParaRPr/>
          </a:p>
          <a:p>
            <a:pPr indent="0" lvl="0" marL="0" marR="0" rtl="0" algn="l">
              <a:spcBef>
                <a:spcPts val="0"/>
              </a:spcBef>
              <a:spcAft>
                <a:spcPts val="0"/>
              </a:spcAft>
              <a:buNone/>
            </a:pPr>
            <a:r>
              <a:rPr lang="en-US" sz="1400">
                <a:solidFill>
                  <a:schemeClr val="dk2"/>
                </a:solidFill>
                <a:latin typeface="Droid Sans Mono"/>
                <a:ea typeface="Droid Sans Mono"/>
                <a:cs typeface="Droid Sans Mono"/>
                <a:sym typeface="Droid Sans Mono"/>
              </a:rPr>
              <a:t>}</a:t>
            </a:r>
            <a:endParaRPr/>
          </a:p>
        </p:txBody>
      </p:sp>
      <p:sp>
        <p:nvSpPr>
          <p:cNvPr id="429" name="Google Shape;429;p30"/>
          <p:cNvSpPr txBox="1"/>
          <p:nvPr/>
        </p:nvSpPr>
        <p:spPr>
          <a:xfrm>
            <a:off x="4279553" y="2316160"/>
            <a:ext cx="2968600" cy="43642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400"/>
              <a:buFont typeface="Trebuchet MS"/>
              <a:buNone/>
            </a:pPr>
            <a:r>
              <a:rPr b="0" lang="en-US" sz="1400">
                <a:solidFill>
                  <a:srgbClr val="FF5400"/>
                </a:solidFill>
                <a:latin typeface="Trebuchet MS"/>
                <a:ea typeface="Trebuchet MS"/>
                <a:cs typeface="Trebuchet MS"/>
                <a:sym typeface="Trebuchet MS"/>
              </a:rPr>
              <a:t>Enhance Sequential Code</a:t>
            </a:r>
            <a:endParaRPr/>
          </a:p>
        </p:txBody>
      </p:sp>
      <p:sp>
        <p:nvSpPr>
          <p:cNvPr id="430" name="Google Shape;430;p30"/>
          <p:cNvSpPr/>
          <p:nvPr/>
        </p:nvSpPr>
        <p:spPr>
          <a:xfrm>
            <a:off x="4279552" y="2740380"/>
            <a:ext cx="2968601" cy="24622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2"/>
                </a:solidFill>
                <a:latin typeface="Droid Sans Mono"/>
                <a:ea typeface="Droid Sans Mono"/>
                <a:cs typeface="Droid Sans Mono"/>
                <a:sym typeface="Droid Sans Mono"/>
              </a:rPr>
              <a:t>#pragma acc parallel loop</a:t>
            </a:r>
            <a:endParaRPr sz="1400">
              <a:solidFill>
                <a:schemeClr val="dk2"/>
              </a:solidFill>
              <a:latin typeface="Droid Sans Mono"/>
              <a:ea typeface="Droid Sans Mono"/>
              <a:cs typeface="Droid Sans Mono"/>
              <a:sym typeface="Droid Sans Mono"/>
            </a:endParaRPr>
          </a:p>
          <a:p>
            <a:pPr indent="0" lvl="0" marL="0" marR="0" rtl="0" algn="l">
              <a:spcBef>
                <a:spcPts val="0"/>
              </a:spcBef>
              <a:spcAft>
                <a:spcPts val="0"/>
              </a:spcAft>
              <a:buNone/>
            </a:pPr>
            <a:r>
              <a:rPr lang="en-US" sz="1400">
                <a:solidFill>
                  <a:schemeClr val="dk2"/>
                </a:solidFill>
                <a:latin typeface="Droid Sans Mono"/>
                <a:ea typeface="Droid Sans Mono"/>
                <a:cs typeface="Droid Sans Mono"/>
                <a:sym typeface="Droid Sans Mono"/>
              </a:rPr>
              <a:t>for( i = 0; i &lt; N; i++ )</a:t>
            </a:r>
            <a:endParaRPr/>
          </a:p>
          <a:p>
            <a:pPr indent="0" lvl="0" marL="0" marR="0" rtl="0" algn="l">
              <a:spcBef>
                <a:spcPts val="0"/>
              </a:spcBef>
              <a:spcAft>
                <a:spcPts val="0"/>
              </a:spcAft>
              <a:buNone/>
            </a:pPr>
            <a:r>
              <a:rPr lang="en-US" sz="1400">
                <a:solidFill>
                  <a:schemeClr val="dk2"/>
                </a:solidFill>
                <a:latin typeface="Droid Sans Mono"/>
                <a:ea typeface="Droid Sans Mono"/>
                <a:cs typeface="Droid Sans Mono"/>
                <a:sym typeface="Droid Sans Mono"/>
              </a:rPr>
              <a:t>{  </a:t>
            </a:r>
            <a:endParaRPr/>
          </a:p>
          <a:p>
            <a:pPr indent="0" lvl="0" marL="0" marR="0" rtl="0" algn="l">
              <a:spcBef>
                <a:spcPts val="0"/>
              </a:spcBef>
              <a:spcAft>
                <a:spcPts val="0"/>
              </a:spcAft>
              <a:buNone/>
            </a:pPr>
            <a:r>
              <a:rPr lang="en-US" sz="1400">
                <a:solidFill>
                  <a:schemeClr val="dk2"/>
                </a:solidFill>
                <a:latin typeface="Droid Sans Mono"/>
                <a:ea typeface="Droid Sans Mono"/>
                <a:cs typeface="Droid Sans Mono"/>
                <a:sym typeface="Droid Sans Mono"/>
              </a:rPr>
              <a:t>    &lt; loop code &gt;</a:t>
            </a:r>
            <a:endParaRPr/>
          </a:p>
          <a:p>
            <a:pPr indent="0" lvl="0" marL="0" marR="0" rtl="0" algn="l">
              <a:spcBef>
                <a:spcPts val="0"/>
              </a:spcBef>
              <a:spcAft>
                <a:spcPts val="0"/>
              </a:spcAft>
              <a:buNone/>
            </a:pPr>
            <a:r>
              <a:rPr lang="en-US" sz="1400">
                <a:solidFill>
                  <a:schemeClr val="dk2"/>
                </a:solidFill>
                <a:latin typeface="Droid Sans Mono"/>
                <a:ea typeface="Droid Sans Mono"/>
                <a:cs typeface="Droid Sans Mono"/>
                <a:sym typeface="Droid Sans Mono"/>
              </a:rPr>
              <a:t>}</a:t>
            </a:r>
            <a:endParaRPr/>
          </a:p>
          <a:p>
            <a:pPr indent="0" lvl="0" marL="0" marR="0" rtl="0" algn="l">
              <a:spcBef>
                <a:spcPts val="0"/>
              </a:spcBef>
              <a:spcAft>
                <a:spcPts val="0"/>
              </a:spcAft>
              <a:buNone/>
            </a:pPr>
            <a:r>
              <a:t/>
            </a:r>
            <a:endParaRPr sz="1400">
              <a:solidFill>
                <a:schemeClr val="dk2"/>
              </a:solidFill>
              <a:latin typeface="Droid Sans Mono"/>
              <a:ea typeface="Droid Sans Mono"/>
              <a:cs typeface="Droid Sans Mono"/>
              <a:sym typeface="Droid Sans Mono"/>
            </a:endParaRPr>
          </a:p>
          <a:p>
            <a:pPr indent="0" lvl="0" marL="0" marR="0" rtl="0" algn="l">
              <a:spcBef>
                <a:spcPts val="0"/>
              </a:spcBef>
              <a:spcAft>
                <a:spcPts val="0"/>
              </a:spcAft>
              <a:buNone/>
            </a:pPr>
            <a:r>
              <a:rPr b="1" lang="en-US" sz="1400">
                <a:solidFill>
                  <a:schemeClr val="lt2"/>
                </a:solidFill>
                <a:latin typeface="Droid Sans Mono"/>
                <a:ea typeface="Droid Sans Mono"/>
                <a:cs typeface="Droid Sans Mono"/>
                <a:sym typeface="Droid Sans Mono"/>
              </a:rPr>
              <a:t>#pragma acc parallel loop</a:t>
            </a:r>
            <a:endParaRPr sz="1400">
              <a:solidFill>
                <a:schemeClr val="dk2"/>
              </a:solidFill>
              <a:latin typeface="Droid Sans Mono"/>
              <a:ea typeface="Droid Sans Mono"/>
              <a:cs typeface="Droid Sans Mono"/>
              <a:sym typeface="Droid Sans Mono"/>
            </a:endParaRPr>
          </a:p>
          <a:p>
            <a:pPr indent="0" lvl="0" marL="0" marR="0" rtl="0" algn="l">
              <a:spcBef>
                <a:spcPts val="0"/>
              </a:spcBef>
              <a:spcAft>
                <a:spcPts val="0"/>
              </a:spcAft>
              <a:buNone/>
            </a:pPr>
            <a:r>
              <a:rPr lang="en-US" sz="1400">
                <a:solidFill>
                  <a:schemeClr val="dk2"/>
                </a:solidFill>
                <a:latin typeface="Droid Sans Mono"/>
                <a:ea typeface="Droid Sans Mono"/>
                <a:cs typeface="Droid Sans Mono"/>
                <a:sym typeface="Droid Sans Mono"/>
              </a:rPr>
              <a:t>for( i = 0; i &lt; N; i++ )</a:t>
            </a:r>
            <a:endParaRPr/>
          </a:p>
          <a:p>
            <a:pPr indent="0" lvl="0" marL="0" marR="0" rtl="0" algn="l">
              <a:spcBef>
                <a:spcPts val="0"/>
              </a:spcBef>
              <a:spcAft>
                <a:spcPts val="0"/>
              </a:spcAft>
              <a:buNone/>
            </a:pPr>
            <a:r>
              <a:rPr lang="en-US" sz="1400">
                <a:solidFill>
                  <a:schemeClr val="dk2"/>
                </a:solidFill>
                <a:latin typeface="Droid Sans Mono"/>
                <a:ea typeface="Droid Sans Mono"/>
                <a:cs typeface="Droid Sans Mono"/>
                <a:sym typeface="Droid Sans Mono"/>
              </a:rPr>
              <a:t>{  </a:t>
            </a:r>
            <a:endParaRPr/>
          </a:p>
          <a:p>
            <a:pPr indent="0" lvl="0" marL="0" marR="0" rtl="0" algn="l">
              <a:spcBef>
                <a:spcPts val="0"/>
              </a:spcBef>
              <a:spcAft>
                <a:spcPts val="0"/>
              </a:spcAft>
              <a:buNone/>
            </a:pPr>
            <a:r>
              <a:rPr lang="en-US" sz="1400">
                <a:solidFill>
                  <a:schemeClr val="dk2"/>
                </a:solidFill>
                <a:latin typeface="Droid Sans Mono"/>
                <a:ea typeface="Droid Sans Mono"/>
                <a:cs typeface="Droid Sans Mono"/>
                <a:sym typeface="Droid Sans Mono"/>
              </a:rPr>
              <a:t>    &lt; loop code &gt;</a:t>
            </a:r>
            <a:endParaRPr/>
          </a:p>
          <a:p>
            <a:pPr indent="0" lvl="0" marL="0" marR="0" rtl="0" algn="l">
              <a:spcBef>
                <a:spcPts val="0"/>
              </a:spcBef>
              <a:spcAft>
                <a:spcPts val="0"/>
              </a:spcAft>
              <a:buNone/>
            </a:pPr>
            <a:r>
              <a:rPr lang="en-US" sz="1400">
                <a:solidFill>
                  <a:schemeClr val="dk2"/>
                </a:solidFill>
                <a:latin typeface="Droid Sans Mono"/>
                <a:ea typeface="Droid Sans Mono"/>
                <a:cs typeface="Droid Sans Mono"/>
                <a:sym typeface="Droid Sans Mono"/>
              </a:rPr>
              <a:t>}</a:t>
            </a:r>
            <a:endParaRPr/>
          </a:p>
        </p:txBody>
      </p:sp>
      <p:sp>
        <p:nvSpPr>
          <p:cNvPr id="431" name="Google Shape;431;p30"/>
          <p:cNvSpPr txBox="1"/>
          <p:nvPr/>
        </p:nvSpPr>
        <p:spPr>
          <a:xfrm>
            <a:off x="8113536" y="1974621"/>
            <a:ext cx="2435402"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Begin with a working sequential code.</a:t>
            </a:r>
            <a:endParaRPr/>
          </a:p>
        </p:txBody>
      </p:sp>
      <p:sp>
        <p:nvSpPr>
          <p:cNvPr id="432" name="Google Shape;432;p30"/>
          <p:cNvSpPr/>
          <p:nvPr/>
        </p:nvSpPr>
        <p:spPr>
          <a:xfrm>
            <a:off x="7167213" y="2752285"/>
            <a:ext cx="676275" cy="295275"/>
          </a:xfrm>
          <a:prstGeom prst="lef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3" name="Google Shape;433;p30"/>
          <p:cNvSpPr/>
          <p:nvPr/>
        </p:nvSpPr>
        <p:spPr>
          <a:xfrm>
            <a:off x="7167213" y="4037966"/>
            <a:ext cx="676275" cy="295275"/>
          </a:xfrm>
          <a:prstGeom prst="lef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4" name="Google Shape;434;p30"/>
          <p:cNvSpPr txBox="1"/>
          <p:nvPr/>
        </p:nvSpPr>
        <p:spPr>
          <a:xfrm>
            <a:off x="7789789" y="3442524"/>
            <a:ext cx="3082896"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Parallelize it with OpenACC.</a:t>
            </a:r>
            <a:endParaRPr/>
          </a:p>
        </p:txBody>
      </p:sp>
      <p:sp>
        <p:nvSpPr>
          <p:cNvPr id="435" name="Google Shape;435;p30"/>
          <p:cNvSpPr txBox="1"/>
          <p:nvPr/>
        </p:nvSpPr>
        <p:spPr>
          <a:xfrm>
            <a:off x="7773959" y="4516614"/>
            <a:ext cx="309872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Rerun the code to verify correct behavior, remove/alter OpenACC code as needed.</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par>
                                <p:cTn fill="hold" nodeType="withEffect" presetClass="entr" presetID="10" presetSubtype="0">
                                  <p:stCondLst>
                                    <p:cond delay="500"/>
                                  </p:stCondLst>
                                  <p:childTnLst>
                                    <p:set>
                                      <p:cBhvr>
                                        <p:cTn dur="1" fill="hold">
                                          <p:stCondLst>
                                            <p:cond delay="0"/>
                                          </p:stCondLst>
                                        </p:cTn>
                                        <p:tgtEl>
                                          <p:spTgt spid="427"/>
                                        </p:tgtEl>
                                        <p:attrNameLst>
                                          <p:attrName>style.visibility</p:attrName>
                                        </p:attrNameLst>
                                      </p:cBhvr>
                                      <p:to>
                                        <p:strVal val="visible"/>
                                      </p:to>
                                    </p:set>
                                    <p:animEffect filter="fade" transition="in">
                                      <p:cBhvr>
                                        <p:cTn dur="500"/>
                                        <p:tgtEl>
                                          <p:spTgt spid="427"/>
                                        </p:tgtEl>
                                      </p:cBhvr>
                                    </p:animEffect>
                                  </p:childTnLst>
                                </p:cTn>
                              </p:par>
                              <p:par>
                                <p:cTn fill="hold" nodeType="withEffect" presetClass="entr" presetID="10" presetSubtype="0">
                                  <p:stCondLst>
                                    <p:cond delay="500"/>
                                  </p:stCondLst>
                                  <p:childTnLst>
                                    <p:set>
                                      <p:cBhvr>
                                        <p:cTn dur="1" fill="hold">
                                          <p:stCondLst>
                                            <p:cond delay="0"/>
                                          </p:stCondLst>
                                        </p:cTn>
                                        <p:tgtEl>
                                          <p:spTgt spid="428"/>
                                        </p:tgtEl>
                                        <p:attrNameLst>
                                          <p:attrName>style.visibility</p:attrName>
                                        </p:attrNameLst>
                                      </p:cBhvr>
                                      <p:to>
                                        <p:strVal val="visible"/>
                                      </p:to>
                                    </p:set>
                                    <p:animEffect filter="fade" transition="in">
                                      <p:cBhvr>
                                        <p:cTn dur="500"/>
                                        <p:tgtEl>
                                          <p:spTgt spid="428"/>
                                        </p:tgtEl>
                                      </p:cBhvr>
                                    </p:animEffect>
                                  </p:childTnLst>
                                </p:cTn>
                              </p:par>
                              <p:par>
                                <p:cTn fill="hold" nodeType="withEffect" presetClass="entr" presetID="10" presetSubtype="0">
                                  <p:stCondLst>
                                    <p:cond delay="500"/>
                                  </p:stCondLst>
                                  <p:childTnLst>
                                    <p:set>
                                      <p:cBhvr>
                                        <p:cTn dur="1" fill="hold">
                                          <p:stCondLst>
                                            <p:cond delay="0"/>
                                          </p:stCondLst>
                                        </p:cTn>
                                        <p:tgtEl>
                                          <p:spTgt spid="429"/>
                                        </p:tgtEl>
                                        <p:attrNameLst>
                                          <p:attrName>style.visibility</p:attrName>
                                        </p:attrNameLst>
                                      </p:cBhvr>
                                      <p:to>
                                        <p:strVal val="visible"/>
                                      </p:to>
                                    </p:set>
                                    <p:animEffect filter="fade" transition="in">
                                      <p:cBhvr>
                                        <p:cTn dur="5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childTnLst>
                          </p:cTn>
                        </p:par>
                        <p:par>
                          <p:cTn fill="hold">
                            <p:stCondLst>
                              <p:cond delay="500"/>
                            </p:stCondLst>
                            <p:childTnLst>
                              <p:par>
                                <p:cTn fill="hold" nodeType="afterEffect" presetClass="entr" presetID="10" presetSubtype="0">
                                  <p:stCondLst>
                                    <p:cond delay="1000"/>
                                  </p:stCondLst>
                                  <p:childTnLst>
                                    <p:set>
                                      <p:cBhvr>
                                        <p:cTn dur="1" fill="hold">
                                          <p:stCondLst>
                                            <p:cond delay="0"/>
                                          </p:stCondLst>
                                        </p:cTn>
                                        <p:tgtEl>
                                          <p:spTgt spid="430"/>
                                        </p:tgtEl>
                                        <p:attrNameLst>
                                          <p:attrName>style.visibility</p:attrName>
                                        </p:attrNameLst>
                                      </p:cBhvr>
                                      <p:to>
                                        <p:strVal val="visible"/>
                                      </p:to>
                                    </p:set>
                                    <p:animEffect filter="fade" transition="in">
                                      <p:cBhvr>
                                        <p:cTn dur="500"/>
                                        <p:tgtEl>
                                          <p:spTgt spid="4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5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33"/>
                                        </p:tgtEl>
                                      </p:cBhvr>
                                    </p:animEffect>
                                    <p:set>
                                      <p:cBhvr>
                                        <p:cTn dur="1" fill="hold">
                                          <p:stCondLst>
                                            <p:cond delay="500"/>
                                          </p:stCondLst>
                                        </p:cTn>
                                        <p:tgtEl>
                                          <p:spTgt spid="43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32"/>
                                        </p:tgtEl>
                                      </p:cBhvr>
                                    </p:animEffect>
                                    <p:set>
                                      <p:cBhvr>
                                        <p:cTn dur="1" fill="hold">
                                          <p:stCondLst>
                                            <p:cond delay="500"/>
                                          </p:stCondLst>
                                        </p:cTn>
                                        <p:tgtEl>
                                          <p:spTgt spid="432"/>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435"/>
                                        </p:tgtEl>
                                        <p:attrNameLst>
                                          <p:attrName>style.visibility</p:attrName>
                                        </p:attrNameLst>
                                      </p:cBhvr>
                                      <p:to>
                                        <p:strVal val="visible"/>
                                      </p:to>
                                    </p:set>
                                    <p:animEffect filter="fade" transition="in">
                                      <p:cBhvr>
                                        <p:cTn dur="500"/>
                                        <p:tgtEl>
                                          <p:spTgt spid="435"/>
                                        </p:tgtEl>
                                      </p:cBhvr>
                                    </p:animEffect>
                                  </p:childTnLst>
                                </p:cTn>
                              </p:par>
                            </p:childTnLst>
                          </p:cTn>
                        </p:par>
                        <p:par>
                          <p:cTn fill="hold">
                            <p:stCondLst>
                              <p:cond delay="1000"/>
                            </p:stCondLst>
                            <p:childTnLst>
                              <p:par>
                                <p:cTn fill="hold" nodeType="afterEffect" presetClass="exit" presetID="10" presetSubtype="0">
                                  <p:stCondLst>
                                    <p:cond delay="1000"/>
                                  </p:stCondLst>
                                  <p:childTnLst>
                                    <p:animEffect filter="fade" transition="out">
                                      <p:cBhvr>
                                        <p:cTn dur="500"/>
                                        <p:tgtEl>
                                          <p:spTgt spid="430"/>
                                        </p:tgtEl>
                                      </p:cBhvr>
                                    </p:animEffect>
                                    <p:set>
                                      <p:cBhvr>
                                        <p:cTn dur="1" fill="hold">
                                          <p:stCondLst>
                                            <p:cond delay="500"/>
                                          </p:stCondLst>
                                        </p:cTn>
                                        <p:tgtEl>
                                          <p:spTgt spid="43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1"/>
          <p:cNvSpPr/>
          <p:nvPr/>
        </p:nvSpPr>
        <p:spPr>
          <a:xfrm>
            <a:off x="3995542" y="2006110"/>
            <a:ext cx="2824302" cy="419100"/>
          </a:xfrm>
          <a:prstGeom prst="snip2SameRect">
            <a:avLst>
              <a:gd fmla="val 22349"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Single Source</a:t>
            </a:r>
            <a:endParaRPr/>
          </a:p>
        </p:txBody>
      </p:sp>
      <p:sp>
        <p:nvSpPr>
          <p:cNvPr id="441" name="Google Shape;441;p31"/>
          <p:cNvSpPr/>
          <p:nvPr/>
        </p:nvSpPr>
        <p:spPr>
          <a:xfrm>
            <a:off x="7571443" y="1989334"/>
            <a:ext cx="2824302" cy="419100"/>
          </a:xfrm>
          <a:prstGeom prst="snip2SameRect">
            <a:avLst>
              <a:gd fmla="val 22349"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Low Learning Curve</a:t>
            </a:r>
            <a:endParaRPr/>
          </a:p>
        </p:txBody>
      </p:sp>
      <p:sp>
        <p:nvSpPr>
          <p:cNvPr id="442" name="Google Shape;442;p31"/>
          <p:cNvSpPr/>
          <p:nvPr/>
        </p:nvSpPr>
        <p:spPr>
          <a:xfrm>
            <a:off x="419641" y="1992086"/>
            <a:ext cx="2824302" cy="419100"/>
          </a:xfrm>
          <a:prstGeom prst="snip2SameRect">
            <a:avLst>
              <a:gd fmla="val 22349"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Incremental</a:t>
            </a:r>
            <a:endParaRPr/>
          </a:p>
        </p:txBody>
      </p:sp>
      <p:sp>
        <p:nvSpPr>
          <p:cNvPr id="443" name="Google Shape;443;p31"/>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a:t>
            </a:r>
            <a:endParaRPr b="0" i="0" sz="3600" u="none" cap="none" strike="noStrike">
              <a:solidFill>
                <a:schemeClr val="dk2"/>
              </a:solidFill>
              <a:latin typeface="Arial"/>
              <a:ea typeface="Arial"/>
              <a:cs typeface="Arial"/>
              <a:sym typeface="Arial"/>
            </a:endParaRPr>
          </a:p>
        </p:txBody>
      </p:sp>
      <p:sp>
        <p:nvSpPr>
          <p:cNvPr id="444" name="Google Shape;444;p31"/>
          <p:cNvSpPr/>
          <p:nvPr/>
        </p:nvSpPr>
        <p:spPr>
          <a:xfrm>
            <a:off x="419641" y="1992086"/>
            <a:ext cx="2824302" cy="3614057"/>
          </a:xfrm>
          <a:prstGeom prst="roundRect">
            <a:avLst>
              <a:gd fmla="val 4719" name="adj"/>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5" name="Google Shape;445;p31"/>
          <p:cNvSpPr/>
          <p:nvPr/>
        </p:nvSpPr>
        <p:spPr>
          <a:xfrm>
            <a:off x="7571443" y="1992086"/>
            <a:ext cx="2824302" cy="3614057"/>
          </a:xfrm>
          <a:prstGeom prst="roundRect">
            <a:avLst>
              <a:gd fmla="val 4719" name="adj"/>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6" name="Google Shape;446;p31"/>
          <p:cNvSpPr/>
          <p:nvPr/>
        </p:nvSpPr>
        <p:spPr>
          <a:xfrm>
            <a:off x="3995542" y="1992086"/>
            <a:ext cx="2824302" cy="3614057"/>
          </a:xfrm>
          <a:prstGeom prst="roundRect">
            <a:avLst>
              <a:gd fmla="val 4719" name="adj"/>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7" name="Google Shape;447;p31"/>
          <p:cNvSpPr txBox="1"/>
          <p:nvPr/>
        </p:nvSpPr>
        <p:spPr>
          <a:xfrm>
            <a:off x="451913" y="2962654"/>
            <a:ext cx="2824302" cy="1991314"/>
          </a:xfrm>
          <a:prstGeom prst="rect">
            <a:avLst/>
          </a:prstGeom>
          <a:noFill/>
          <a:ln>
            <a:noFill/>
          </a:ln>
        </p:spPr>
        <p:txBody>
          <a:bodyPr anchorCtr="0" anchor="ctr" bIns="45700" lIns="91425" spcFirstLastPara="1" rIns="91425" wrap="square" tIns="45700">
            <a:noAutofit/>
          </a:bodyPr>
          <a:lstStyle/>
          <a:p>
            <a:pPr indent="-285750" lvl="0" marL="285750" marR="0" rtl="0" algn="l">
              <a:lnSpc>
                <a:spcPct val="90000"/>
              </a:lnSpc>
              <a:spcBef>
                <a:spcPts val="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Maintain existing sequential code</a:t>
            </a:r>
            <a:endParaRPr/>
          </a:p>
          <a:p>
            <a:pPr indent="-285750" lvl="0" marL="285750" marR="0" rtl="0" algn="l">
              <a:lnSpc>
                <a:spcPct val="90000"/>
              </a:lnSpc>
              <a:spcBef>
                <a:spcPts val="60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Add annotations to expose parallelism</a:t>
            </a:r>
            <a:endParaRPr/>
          </a:p>
          <a:p>
            <a:pPr indent="-285750" lvl="0" marL="285750" marR="0" rtl="0" algn="l">
              <a:lnSpc>
                <a:spcPct val="90000"/>
              </a:lnSpc>
              <a:spcBef>
                <a:spcPts val="60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After verifying correctness, annotate more of the code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grpSp>
        <p:nvGrpSpPr>
          <p:cNvPr id="453" name="Google Shape;453;p32"/>
          <p:cNvGrpSpPr/>
          <p:nvPr/>
        </p:nvGrpSpPr>
        <p:grpSpPr>
          <a:xfrm>
            <a:off x="595183" y="1813511"/>
            <a:ext cx="2777942" cy="3857624"/>
            <a:chOff x="518033" y="1746455"/>
            <a:chExt cx="2777942" cy="3857624"/>
          </a:xfrm>
        </p:grpSpPr>
        <p:sp>
          <p:nvSpPr>
            <p:cNvPr id="454" name="Google Shape;454;p32"/>
            <p:cNvSpPr/>
            <p:nvPr/>
          </p:nvSpPr>
          <p:spPr>
            <a:xfrm>
              <a:off x="518033" y="1746455"/>
              <a:ext cx="2777942" cy="3857624"/>
            </a:xfrm>
            <a:custGeom>
              <a:rect b="b" l="l" r="r" t="t"/>
              <a:pathLst>
                <a:path extrusionOk="0" h="3857624" w="2777942">
                  <a:moveTo>
                    <a:pt x="0" y="0"/>
                  </a:moveTo>
                  <a:lnTo>
                    <a:pt x="2777942" y="0"/>
                  </a:lnTo>
                  <a:lnTo>
                    <a:pt x="2777942" y="3857624"/>
                  </a:lnTo>
                  <a:lnTo>
                    <a:pt x="0" y="3857624"/>
                  </a:lnTo>
                  <a:lnTo>
                    <a:pt x="0" y="0"/>
                  </a:lnTo>
                  <a:close/>
                  <a:moveTo>
                    <a:pt x="243205" y="245631"/>
                  </a:moveTo>
                  <a:lnTo>
                    <a:pt x="243205" y="3611993"/>
                  </a:lnTo>
                  <a:lnTo>
                    <a:pt x="2523606" y="3611993"/>
                  </a:lnTo>
                  <a:lnTo>
                    <a:pt x="2523606" y="245631"/>
                  </a:lnTo>
                  <a:lnTo>
                    <a:pt x="243205" y="245631"/>
                  </a:lnTo>
                  <a:close/>
                </a:path>
              </a:pathLst>
            </a:cu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FFFF"/>
                </a:solidFill>
                <a:latin typeface="Arial"/>
                <a:ea typeface="Arial"/>
                <a:cs typeface="Arial"/>
                <a:sym typeface="Arial"/>
              </a:endParaRPr>
            </a:p>
          </p:txBody>
        </p:sp>
        <p:sp>
          <p:nvSpPr>
            <p:cNvPr id="455" name="Google Shape;455;p32"/>
            <p:cNvSpPr/>
            <p:nvPr/>
          </p:nvSpPr>
          <p:spPr>
            <a:xfrm>
              <a:off x="767006" y="1992086"/>
              <a:ext cx="2280401" cy="336636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FFFF"/>
                </a:solidFill>
                <a:latin typeface="Arial"/>
                <a:ea typeface="Arial"/>
                <a:cs typeface="Arial"/>
                <a:sym typeface="Arial"/>
              </a:endParaRPr>
            </a:p>
          </p:txBody>
        </p:sp>
      </p:grpSp>
      <p:sp>
        <p:nvSpPr>
          <p:cNvPr id="456" name="Google Shape;456;p32"/>
          <p:cNvSpPr/>
          <p:nvPr/>
        </p:nvSpPr>
        <p:spPr>
          <a:xfrm>
            <a:off x="3995542" y="2006110"/>
            <a:ext cx="2824302" cy="419100"/>
          </a:xfrm>
          <a:prstGeom prst="snip2SameRect">
            <a:avLst>
              <a:gd fmla="val 22349"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Single Source</a:t>
            </a:r>
            <a:endParaRPr/>
          </a:p>
        </p:txBody>
      </p:sp>
      <p:sp>
        <p:nvSpPr>
          <p:cNvPr id="457" name="Google Shape;457;p32"/>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a:t>
            </a:r>
            <a:endParaRPr b="0" i="0" sz="3600" u="none" cap="none" strike="noStrike">
              <a:solidFill>
                <a:schemeClr val="dk2"/>
              </a:solidFill>
              <a:latin typeface="Arial"/>
              <a:ea typeface="Arial"/>
              <a:cs typeface="Arial"/>
              <a:sym typeface="Arial"/>
            </a:endParaRPr>
          </a:p>
        </p:txBody>
      </p:sp>
      <p:sp>
        <p:nvSpPr>
          <p:cNvPr id="458" name="Google Shape;458;p32"/>
          <p:cNvSpPr/>
          <p:nvPr/>
        </p:nvSpPr>
        <p:spPr>
          <a:xfrm>
            <a:off x="3995542" y="1992086"/>
            <a:ext cx="2824302" cy="3614057"/>
          </a:xfrm>
          <a:prstGeom prst="roundRect">
            <a:avLst>
              <a:gd fmla="val 4719" name="adj"/>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9" name="Google Shape;459;p32"/>
          <p:cNvSpPr txBox="1"/>
          <p:nvPr/>
        </p:nvSpPr>
        <p:spPr>
          <a:xfrm>
            <a:off x="3995542" y="2838007"/>
            <a:ext cx="2824302" cy="2240613"/>
          </a:xfrm>
          <a:prstGeom prst="rect">
            <a:avLst/>
          </a:prstGeom>
          <a:noFill/>
          <a:ln>
            <a:noFill/>
          </a:ln>
        </p:spPr>
        <p:txBody>
          <a:bodyPr anchorCtr="0" anchor="ctr" bIns="45700" lIns="91425" spcFirstLastPara="1" rIns="91425" wrap="square" tIns="45700">
            <a:noAutofit/>
          </a:bodyPr>
          <a:lstStyle/>
          <a:p>
            <a:pPr indent="-285750" lvl="0" marL="285750" marR="0" rtl="0" algn="l">
              <a:lnSpc>
                <a:spcPct val="90000"/>
              </a:lnSpc>
              <a:spcBef>
                <a:spcPts val="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Rebuild the same code on multiple architectures</a:t>
            </a:r>
            <a:endParaRPr/>
          </a:p>
          <a:p>
            <a:pPr indent="-285750" lvl="0" marL="285750" marR="0" rtl="0" algn="l">
              <a:lnSpc>
                <a:spcPct val="90000"/>
              </a:lnSpc>
              <a:spcBef>
                <a:spcPts val="60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Compiler determines how to parallelize for the desired machine</a:t>
            </a:r>
            <a:endParaRPr/>
          </a:p>
          <a:p>
            <a:pPr indent="-285750" lvl="0" marL="285750" marR="0" rtl="0" algn="l">
              <a:lnSpc>
                <a:spcPct val="90000"/>
              </a:lnSpc>
              <a:spcBef>
                <a:spcPts val="60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Sequential code is maintained</a:t>
            </a:r>
            <a:endParaRPr/>
          </a:p>
        </p:txBody>
      </p:sp>
      <p:sp>
        <p:nvSpPr>
          <p:cNvPr id="460" name="Google Shape;460;p32"/>
          <p:cNvSpPr/>
          <p:nvPr/>
        </p:nvSpPr>
        <p:spPr>
          <a:xfrm>
            <a:off x="774909" y="2417956"/>
            <a:ext cx="2265547" cy="332398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lang="en-US" sz="2000">
                <a:solidFill>
                  <a:schemeClr val="dk2"/>
                </a:solidFill>
                <a:latin typeface="Trebuchet MS"/>
                <a:ea typeface="Trebuchet MS"/>
                <a:cs typeface="Trebuchet MS"/>
                <a:sym typeface="Trebuchet MS"/>
              </a:rPr>
              <a:t>POWER</a:t>
            </a:r>
            <a:endParaRPr/>
          </a:p>
          <a:p>
            <a:pPr indent="0" lvl="0" marL="0" marR="0" rtl="0" algn="ctr">
              <a:lnSpc>
                <a:spcPct val="150000"/>
              </a:lnSpc>
              <a:spcBef>
                <a:spcPts val="0"/>
              </a:spcBef>
              <a:spcAft>
                <a:spcPts val="0"/>
              </a:spcAft>
              <a:buNone/>
            </a:pPr>
            <a:r>
              <a:rPr lang="en-US" sz="2000">
                <a:solidFill>
                  <a:schemeClr val="dk2"/>
                </a:solidFill>
                <a:latin typeface="Trebuchet MS"/>
                <a:ea typeface="Trebuchet MS"/>
                <a:cs typeface="Trebuchet MS"/>
                <a:sym typeface="Trebuchet MS"/>
              </a:rPr>
              <a:t>Sunway</a:t>
            </a:r>
            <a:endParaRPr/>
          </a:p>
          <a:p>
            <a:pPr indent="0" lvl="0" marL="0" marR="0" rtl="0" algn="ctr">
              <a:lnSpc>
                <a:spcPct val="150000"/>
              </a:lnSpc>
              <a:spcBef>
                <a:spcPts val="0"/>
              </a:spcBef>
              <a:spcAft>
                <a:spcPts val="0"/>
              </a:spcAft>
              <a:buNone/>
            </a:pPr>
            <a:r>
              <a:rPr lang="en-US" sz="2000">
                <a:solidFill>
                  <a:schemeClr val="dk2"/>
                </a:solidFill>
                <a:latin typeface="Trebuchet MS"/>
                <a:ea typeface="Trebuchet MS"/>
                <a:cs typeface="Trebuchet MS"/>
                <a:sym typeface="Trebuchet MS"/>
              </a:rPr>
              <a:t>x86 CPU</a:t>
            </a:r>
            <a:endParaRPr/>
          </a:p>
          <a:p>
            <a:pPr indent="0" lvl="0" marL="0" marR="0" rtl="0" algn="ctr">
              <a:lnSpc>
                <a:spcPct val="150000"/>
              </a:lnSpc>
              <a:spcBef>
                <a:spcPts val="0"/>
              </a:spcBef>
              <a:spcAft>
                <a:spcPts val="0"/>
              </a:spcAft>
              <a:buNone/>
            </a:pPr>
            <a:r>
              <a:rPr lang="en-US" sz="2000">
                <a:solidFill>
                  <a:schemeClr val="dk2"/>
                </a:solidFill>
                <a:latin typeface="Trebuchet MS"/>
                <a:ea typeface="Trebuchet MS"/>
                <a:cs typeface="Trebuchet MS"/>
                <a:sym typeface="Trebuchet MS"/>
              </a:rPr>
              <a:t>x86 Xeon Phi</a:t>
            </a:r>
            <a:endParaRPr/>
          </a:p>
          <a:p>
            <a:pPr indent="0" lvl="0" marL="0" marR="0" rtl="0" algn="ctr">
              <a:lnSpc>
                <a:spcPct val="150000"/>
              </a:lnSpc>
              <a:spcBef>
                <a:spcPts val="0"/>
              </a:spcBef>
              <a:spcAft>
                <a:spcPts val="0"/>
              </a:spcAft>
              <a:buNone/>
            </a:pPr>
            <a:r>
              <a:rPr lang="en-US" sz="2000">
                <a:solidFill>
                  <a:schemeClr val="dk2"/>
                </a:solidFill>
                <a:latin typeface="Trebuchet MS"/>
                <a:ea typeface="Trebuchet MS"/>
                <a:cs typeface="Trebuchet MS"/>
                <a:sym typeface="Trebuchet MS"/>
              </a:rPr>
              <a:t>NVIDIA GPU</a:t>
            </a:r>
            <a:endParaRPr/>
          </a:p>
          <a:p>
            <a:pPr indent="0" lvl="0" marL="0" marR="0" rtl="0" algn="ctr">
              <a:lnSpc>
                <a:spcPct val="150000"/>
              </a:lnSpc>
              <a:spcBef>
                <a:spcPts val="0"/>
              </a:spcBef>
              <a:spcAft>
                <a:spcPts val="0"/>
              </a:spcAft>
              <a:buNone/>
            </a:pPr>
            <a:r>
              <a:rPr lang="en-US" sz="2000">
                <a:solidFill>
                  <a:schemeClr val="dk2"/>
                </a:solidFill>
                <a:latin typeface="Trebuchet MS"/>
                <a:ea typeface="Trebuchet MS"/>
                <a:cs typeface="Trebuchet MS"/>
                <a:sym typeface="Trebuchet MS"/>
              </a:rPr>
              <a:t>PEZY-SC</a:t>
            </a:r>
            <a:endParaRPr/>
          </a:p>
          <a:p>
            <a:pPr indent="0" lvl="0" marL="0" marR="0" rtl="0" algn="ctr">
              <a:lnSpc>
                <a:spcPct val="150000"/>
              </a:lnSpc>
              <a:spcBef>
                <a:spcPts val="0"/>
              </a:spcBef>
              <a:spcAft>
                <a:spcPts val="0"/>
              </a:spcAft>
              <a:buNone/>
            </a:pPr>
            <a:r>
              <a:t/>
            </a:r>
            <a:endParaRPr sz="2000">
              <a:solidFill>
                <a:schemeClr val="dk2"/>
              </a:solidFill>
              <a:latin typeface="Trebuchet MS"/>
              <a:ea typeface="Trebuchet MS"/>
              <a:cs typeface="Trebuchet MS"/>
              <a:sym typeface="Trebuchet MS"/>
            </a:endParaRPr>
          </a:p>
        </p:txBody>
      </p:sp>
      <p:sp>
        <p:nvSpPr>
          <p:cNvPr id="461" name="Google Shape;461;p32"/>
          <p:cNvSpPr txBox="1"/>
          <p:nvPr/>
        </p:nvSpPr>
        <p:spPr>
          <a:xfrm>
            <a:off x="744045" y="2054144"/>
            <a:ext cx="2467343"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lang="en-US" sz="1800">
                <a:solidFill>
                  <a:schemeClr val="dk2"/>
                </a:solidFill>
                <a:latin typeface="Arial"/>
                <a:ea typeface="Arial"/>
                <a:cs typeface="Arial"/>
                <a:sym typeface="Arial"/>
              </a:rPr>
              <a:t>Supported Platforms</a:t>
            </a:r>
            <a:endParaRPr/>
          </a:p>
        </p:txBody>
      </p:sp>
      <p:sp>
        <p:nvSpPr>
          <p:cNvPr id="462" name="Google Shape;462;p32"/>
          <p:cNvSpPr/>
          <p:nvPr/>
        </p:nvSpPr>
        <p:spPr>
          <a:xfrm>
            <a:off x="7397589" y="3345176"/>
            <a:ext cx="2968601" cy="203068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FFFF"/>
              </a:solidFill>
              <a:latin typeface="Arial"/>
              <a:ea typeface="Arial"/>
              <a:cs typeface="Arial"/>
              <a:sym typeface="Arial"/>
            </a:endParaRPr>
          </a:p>
        </p:txBody>
      </p:sp>
      <p:sp>
        <p:nvSpPr>
          <p:cNvPr id="463" name="Google Shape;463;p32"/>
          <p:cNvSpPr txBox="1"/>
          <p:nvPr/>
        </p:nvSpPr>
        <p:spPr>
          <a:xfrm>
            <a:off x="7382119" y="3345176"/>
            <a:ext cx="2999539" cy="183742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rgbClr val="AB69FF"/>
                </a:solidFill>
                <a:latin typeface="Consolas"/>
                <a:ea typeface="Consolas"/>
                <a:cs typeface="Consolas"/>
                <a:sym typeface="Consolas"/>
              </a:rPr>
              <a:t>int</a:t>
            </a:r>
            <a:r>
              <a:rPr lang="en-US" sz="1400">
                <a:solidFill>
                  <a:srgbClr val="40A459"/>
                </a:solidFill>
                <a:latin typeface="Consolas"/>
                <a:ea typeface="Consolas"/>
                <a:cs typeface="Consolas"/>
                <a:sym typeface="Consolas"/>
              </a:rPr>
              <a:t> </a:t>
            </a:r>
            <a:r>
              <a:rPr lang="en-US" sz="1400">
                <a:solidFill>
                  <a:schemeClr val="dk2"/>
                </a:solidFill>
                <a:latin typeface="Consolas"/>
                <a:ea typeface="Consolas"/>
                <a:cs typeface="Consolas"/>
                <a:sym typeface="Consolas"/>
              </a:rPr>
              <a:t>main(){</a:t>
            </a:r>
            <a:endParaRPr/>
          </a:p>
          <a:p>
            <a:pPr indent="0" lvl="0" marL="0" marR="0" rtl="0" algn="l">
              <a:lnSpc>
                <a:spcPct val="90000"/>
              </a:lnSpc>
              <a:spcBef>
                <a:spcPts val="0"/>
              </a:spcBef>
              <a:spcAft>
                <a:spcPts val="0"/>
              </a:spcAft>
              <a:buNone/>
            </a:pPr>
            <a:r>
              <a:t/>
            </a:r>
            <a:endParaRPr sz="14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4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sz="14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sz="14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400">
                <a:solidFill>
                  <a:srgbClr val="40A459"/>
                </a:solidFill>
                <a:latin typeface="Consolas"/>
                <a:ea typeface="Consolas"/>
                <a:cs typeface="Consolas"/>
                <a:sym typeface="Consolas"/>
              </a:rPr>
              <a:t>	</a:t>
            </a:r>
            <a:r>
              <a:rPr lang="en-US" sz="1400">
                <a:solidFill>
                  <a:srgbClr val="1B12FF"/>
                </a:solidFill>
                <a:latin typeface="Consolas"/>
                <a:ea typeface="Consolas"/>
                <a:cs typeface="Consolas"/>
                <a:sym typeface="Consolas"/>
              </a:rPr>
              <a:t>for</a:t>
            </a:r>
            <a:r>
              <a:rPr lang="en-US" sz="1400">
                <a:solidFill>
                  <a:schemeClr val="dk2"/>
                </a:solidFill>
                <a:latin typeface="Consolas"/>
                <a:ea typeface="Consolas"/>
                <a:cs typeface="Consolas"/>
                <a:sym typeface="Consolas"/>
              </a:rPr>
              <a:t>(</a:t>
            </a:r>
            <a:r>
              <a:rPr lang="en-US" sz="1400">
                <a:solidFill>
                  <a:srgbClr val="AB69FF"/>
                </a:solidFill>
                <a:latin typeface="Consolas"/>
                <a:ea typeface="Consolas"/>
                <a:cs typeface="Consolas"/>
                <a:sym typeface="Consolas"/>
              </a:rPr>
              <a:t>int</a:t>
            </a:r>
            <a:r>
              <a:rPr lang="en-US" sz="1400">
                <a:solidFill>
                  <a:srgbClr val="40A459"/>
                </a:solidFill>
                <a:latin typeface="Consolas"/>
                <a:ea typeface="Consolas"/>
                <a:cs typeface="Consolas"/>
                <a:sym typeface="Consolas"/>
              </a:rPr>
              <a:t> </a:t>
            </a:r>
            <a:r>
              <a:rPr lang="en-US" sz="1400">
                <a:solidFill>
                  <a:schemeClr val="dk2"/>
                </a:solidFill>
                <a:latin typeface="Consolas"/>
                <a:ea typeface="Consolas"/>
                <a:cs typeface="Consolas"/>
                <a:sym typeface="Consolas"/>
              </a:rPr>
              <a:t>i </a:t>
            </a:r>
            <a:r>
              <a:rPr lang="en-US" sz="1400">
                <a:solidFill>
                  <a:srgbClr val="4550AF"/>
                </a:solidFill>
                <a:latin typeface="Consolas"/>
                <a:ea typeface="Consolas"/>
                <a:cs typeface="Consolas"/>
                <a:sym typeface="Consolas"/>
              </a:rPr>
              <a:t>=</a:t>
            </a:r>
            <a:r>
              <a:rPr lang="en-US" sz="1400">
                <a:solidFill>
                  <a:srgbClr val="40A459"/>
                </a:solidFill>
                <a:latin typeface="Consolas"/>
                <a:ea typeface="Consolas"/>
                <a:cs typeface="Consolas"/>
                <a:sym typeface="Consolas"/>
              </a:rPr>
              <a:t> </a:t>
            </a:r>
            <a:r>
              <a:rPr lang="en-US" sz="1400">
                <a:solidFill>
                  <a:srgbClr val="FFA04F"/>
                </a:solidFill>
                <a:latin typeface="Consolas"/>
                <a:ea typeface="Consolas"/>
                <a:cs typeface="Consolas"/>
                <a:sym typeface="Consolas"/>
              </a:rPr>
              <a:t>0</a:t>
            </a:r>
            <a:r>
              <a:rPr lang="en-US" sz="1400">
                <a:solidFill>
                  <a:schemeClr val="dk2"/>
                </a:solidFill>
                <a:latin typeface="Consolas"/>
                <a:ea typeface="Consolas"/>
                <a:cs typeface="Consolas"/>
                <a:sym typeface="Consolas"/>
              </a:rPr>
              <a:t>; i &lt;</a:t>
            </a:r>
            <a:r>
              <a:rPr lang="en-US" sz="1400">
                <a:solidFill>
                  <a:srgbClr val="40A459"/>
                </a:solidFill>
                <a:latin typeface="Consolas"/>
                <a:ea typeface="Consolas"/>
                <a:cs typeface="Consolas"/>
                <a:sym typeface="Consolas"/>
              </a:rPr>
              <a:t> </a:t>
            </a:r>
            <a:r>
              <a:rPr lang="en-US" sz="1400">
                <a:solidFill>
                  <a:schemeClr val="dk2"/>
                </a:solidFill>
                <a:latin typeface="Consolas"/>
                <a:ea typeface="Consolas"/>
                <a:cs typeface="Consolas"/>
                <a:sym typeface="Consolas"/>
              </a:rPr>
              <a:t>N; i</a:t>
            </a:r>
            <a:r>
              <a:rPr lang="en-US" sz="1400">
                <a:solidFill>
                  <a:srgbClr val="4550AF"/>
                </a:solidFill>
                <a:latin typeface="Consolas"/>
                <a:ea typeface="Consolas"/>
                <a:cs typeface="Consolas"/>
                <a:sym typeface="Consolas"/>
              </a:rPr>
              <a:t>++</a:t>
            </a:r>
            <a:r>
              <a:rPr lang="en-US" sz="14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1400">
                <a:solidFill>
                  <a:srgbClr val="40A459"/>
                </a:solidFill>
                <a:latin typeface="Consolas"/>
                <a:ea typeface="Consolas"/>
                <a:cs typeface="Consolas"/>
                <a:sym typeface="Consolas"/>
              </a:rPr>
              <a:t>		</a:t>
            </a:r>
            <a:r>
              <a:rPr lang="en-US" sz="1400">
                <a:solidFill>
                  <a:schemeClr val="dk2"/>
                </a:solidFill>
                <a:latin typeface="Consolas"/>
                <a:ea typeface="Consolas"/>
                <a:cs typeface="Consolas"/>
                <a:sym typeface="Consolas"/>
              </a:rPr>
              <a:t>&lt; loop code &gt;</a:t>
            </a:r>
            <a:endParaRPr/>
          </a:p>
          <a:p>
            <a:pPr indent="0" lvl="0" marL="0" marR="0" rtl="0" algn="l">
              <a:lnSpc>
                <a:spcPct val="90000"/>
              </a:lnSpc>
              <a:spcBef>
                <a:spcPts val="0"/>
              </a:spcBef>
              <a:spcAft>
                <a:spcPts val="0"/>
              </a:spcAft>
              <a:buNone/>
            </a:pPr>
            <a:r>
              <a:t/>
            </a:r>
            <a:endParaRPr sz="14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400">
                <a:solidFill>
                  <a:schemeClr val="dk2"/>
                </a:solidFill>
                <a:latin typeface="Consolas"/>
                <a:ea typeface="Consolas"/>
                <a:cs typeface="Consolas"/>
                <a:sym typeface="Consolas"/>
              </a:rPr>
              <a:t>}</a:t>
            </a:r>
            <a:endParaRPr/>
          </a:p>
        </p:txBody>
      </p:sp>
      <p:sp>
        <p:nvSpPr>
          <p:cNvPr id="464" name="Google Shape;464;p32"/>
          <p:cNvSpPr txBox="1"/>
          <p:nvPr/>
        </p:nvSpPr>
        <p:spPr>
          <a:xfrm>
            <a:off x="7382118" y="3345176"/>
            <a:ext cx="2999539" cy="183742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rgbClr val="AB69FF"/>
                </a:solidFill>
                <a:latin typeface="Consolas"/>
                <a:ea typeface="Consolas"/>
                <a:cs typeface="Consolas"/>
                <a:sym typeface="Consolas"/>
              </a:rPr>
              <a:t>int</a:t>
            </a:r>
            <a:r>
              <a:rPr lang="en-US" sz="1400">
                <a:solidFill>
                  <a:srgbClr val="40A459"/>
                </a:solidFill>
                <a:latin typeface="Consolas"/>
                <a:ea typeface="Consolas"/>
                <a:cs typeface="Consolas"/>
                <a:sym typeface="Consolas"/>
              </a:rPr>
              <a:t> </a:t>
            </a:r>
            <a:r>
              <a:rPr lang="en-US" sz="1400">
                <a:solidFill>
                  <a:schemeClr val="dk2"/>
                </a:solidFill>
                <a:latin typeface="Consolas"/>
                <a:ea typeface="Consolas"/>
                <a:cs typeface="Consolas"/>
                <a:sym typeface="Consolas"/>
              </a:rPr>
              <a:t>main(){</a:t>
            </a:r>
            <a:endParaRPr/>
          </a:p>
          <a:p>
            <a:pPr indent="0" lvl="0" marL="0" marR="0" rtl="0" algn="l">
              <a:lnSpc>
                <a:spcPct val="90000"/>
              </a:lnSpc>
              <a:spcBef>
                <a:spcPts val="0"/>
              </a:spcBef>
              <a:spcAft>
                <a:spcPts val="0"/>
              </a:spcAft>
              <a:buNone/>
            </a:pPr>
            <a:r>
              <a:t/>
            </a:r>
            <a:endParaRPr sz="14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4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sz="14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1" lang="en-US" sz="1400">
                <a:solidFill>
                  <a:schemeClr val="lt2"/>
                </a:solidFill>
                <a:latin typeface="Consolas"/>
                <a:ea typeface="Consolas"/>
                <a:cs typeface="Consolas"/>
                <a:sym typeface="Consolas"/>
              </a:rPr>
              <a:t>	#pragma acc parallel loop</a:t>
            </a:r>
            <a:endParaRPr b="1" sz="1400">
              <a:solidFill>
                <a:schemeClr val="lt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1">
              <a:solidFill>
                <a:schemeClr val="lt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rPr lang="en-US" sz="1400">
                <a:solidFill>
                  <a:srgbClr val="40A459"/>
                </a:solidFill>
                <a:latin typeface="Consolas"/>
                <a:ea typeface="Consolas"/>
                <a:cs typeface="Consolas"/>
                <a:sym typeface="Consolas"/>
              </a:rPr>
              <a:t>		</a:t>
            </a:r>
            <a:endParaRPr sz="14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400">
                <a:solidFill>
                  <a:schemeClr val="dk2"/>
                </a:solidFill>
                <a:latin typeface="Consolas"/>
                <a:ea typeface="Consolas"/>
                <a:cs typeface="Consolas"/>
                <a:sym typeface="Consolas"/>
              </a:rPr>
              <a:t>}</a:t>
            </a:r>
            <a:endParaRPr/>
          </a:p>
        </p:txBody>
      </p:sp>
      <p:sp>
        <p:nvSpPr>
          <p:cNvPr id="465" name="Google Shape;465;p32"/>
          <p:cNvSpPr/>
          <p:nvPr/>
        </p:nvSpPr>
        <p:spPr>
          <a:xfrm>
            <a:off x="7140389" y="3091366"/>
            <a:ext cx="3508022" cy="2579769"/>
          </a:xfrm>
          <a:custGeom>
            <a:rect b="b" l="l" r="r" t="t"/>
            <a:pathLst>
              <a:path extrusionOk="0" h="2579769" w="3508022">
                <a:moveTo>
                  <a:pt x="0" y="0"/>
                </a:moveTo>
                <a:lnTo>
                  <a:pt x="3508022" y="0"/>
                </a:lnTo>
                <a:lnTo>
                  <a:pt x="3508022" y="2579769"/>
                </a:lnTo>
                <a:lnTo>
                  <a:pt x="0" y="2579769"/>
                </a:lnTo>
                <a:lnTo>
                  <a:pt x="0" y="0"/>
                </a:lnTo>
                <a:close/>
                <a:moveTo>
                  <a:pt x="272667" y="253810"/>
                </a:moveTo>
                <a:lnTo>
                  <a:pt x="272667" y="2284494"/>
                </a:lnTo>
                <a:lnTo>
                  <a:pt x="3241268" y="2284494"/>
                </a:lnTo>
                <a:lnTo>
                  <a:pt x="3241268" y="253810"/>
                </a:lnTo>
                <a:lnTo>
                  <a:pt x="272667" y="253810"/>
                </a:lnTo>
                <a:close/>
              </a:path>
            </a:pathLst>
          </a:cu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FFFF"/>
              </a:solidFill>
              <a:latin typeface="Arial"/>
              <a:ea typeface="Arial"/>
              <a:cs typeface="Arial"/>
              <a:sym typeface="Arial"/>
            </a:endParaRPr>
          </a:p>
        </p:txBody>
      </p:sp>
      <p:sp>
        <p:nvSpPr>
          <p:cNvPr id="466" name="Google Shape;466;p32"/>
          <p:cNvSpPr txBox="1"/>
          <p:nvPr/>
        </p:nvSpPr>
        <p:spPr>
          <a:xfrm>
            <a:off x="6824903" y="1872983"/>
            <a:ext cx="4147897"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The compiler can </a:t>
            </a:r>
            <a:r>
              <a:rPr b="1" lang="en-US" sz="1800">
                <a:solidFill>
                  <a:srgbClr val="0C4E9B"/>
                </a:solidFill>
                <a:latin typeface="Arial"/>
                <a:ea typeface="Arial"/>
                <a:cs typeface="Arial"/>
                <a:sym typeface="Arial"/>
              </a:rPr>
              <a:t>ignore</a:t>
            </a:r>
            <a:r>
              <a:rPr b="1" lang="en-US" sz="1800">
                <a:solidFill>
                  <a:schemeClr val="dk2"/>
                </a:solidFill>
                <a:latin typeface="Arial"/>
                <a:ea typeface="Arial"/>
                <a:cs typeface="Arial"/>
                <a:sym typeface="Arial"/>
              </a:rPr>
              <a:t> </a:t>
            </a:r>
            <a:r>
              <a:rPr lang="en-US" sz="1800">
                <a:solidFill>
                  <a:schemeClr val="dk2"/>
                </a:solidFill>
                <a:latin typeface="Arial"/>
                <a:ea typeface="Arial"/>
                <a:cs typeface="Arial"/>
                <a:sym typeface="Arial"/>
              </a:rPr>
              <a:t>your OpenACC code additions, so the same code can be used for </a:t>
            </a:r>
            <a:r>
              <a:rPr b="1" lang="en-US" sz="1800">
                <a:solidFill>
                  <a:schemeClr val="lt2"/>
                </a:solidFill>
                <a:latin typeface="Arial"/>
                <a:ea typeface="Arial"/>
                <a:cs typeface="Arial"/>
                <a:sym typeface="Arial"/>
              </a:rPr>
              <a:t>parallel</a:t>
            </a:r>
            <a:r>
              <a:rPr lang="en-US" sz="1800">
                <a:solidFill>
                  <a:schemeClr val="dk2"/>
                </a:solidFill>
                <a:latin typeface="Arial"/>
                <a:ea typeface="Arial"/>
                <a:cs typeface="Arial"/>
                <a:sym typeface="Arial"/>
              </a:rPr>
              <a:t> or </a:t>
            </a:r>
            <a:r>
              <a:rPr b="1" lang="en-US" sz="1800">
                <a:solidFill>
                  <a:schemeClr val="lt2"/>
                </a:solidFill>
                <a:latin typeface="Arial"/>
                <a:ea typeface="Arial"/>
                <a:cs typeface="Arial"/>
                <a:sym typeface="Arial"/>
              </a:rPr>
              <a:t>sequential</a:t>
            </a:r>
            <a:r>
              <a:rPr lang="en-US" sz="1800">
                <a:solidFill>
                  <a:schemeClr val="dk2"/>
                </a:solidFill>
                <a:latin typeface="Arial"/>
                <a:ea typeface="Arial"/>
                <a:cs typeface="Arial"/>
                <a:sym typeface="Arial"/>
              </a:rPr>
              <a:t> execution.</a:t>
            </a:r>
            <a:endParaRPr b="1" sz="1800">
              <a:solidFill>
                <a:srgbClr val="0C4E9B"/>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5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5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0" st="0"/>
                                            </p:txEl>
                                          </p:spTgt>
                                        </p:tgtEl>
                                        <p:attrNameLst>
                                          <p:attrName>style.visibility</p:attrName>
                                        </p:attrNameLst>
                                      </p:cBhvr>
                                      <p:to>
                                        <p:strVal val="visible"/>
                                      </p:to>
                                    </p:set>
                                    <p:animEffect filter="fade" transition="in">
                                      <p:cBhvr>
                                        <p:cTn dur="500"/>
                                        <p:tgtEl>
                                          <p:spTgt spid="4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1" st="1"/>
                                            </p:txEl>
                                          </p:spTgt>
                                        </p:tgtEl>
                                        <p:attrNameLst>
                                          <p:attrName>style.visibility</p:attrName>
                                        </p:attrNameLst>
                                      </p:cBhvr>
                                      <p:to>
                                        <p:strVal val="visible"/>
                                      </p:to>
                                    </p:set>
                                    <p:animEffect filter="fade" transition="in">
                                      <p:cBhvr>
                                        <p:cTn dur="500"/>
                                        <p:tgtEl>
                                          <p:spTgt spid="4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2" st="2"/>
                                            </p:txEl>
                                          </p:spTgt>
                                        </p:tgtEl>
                                        <p:attrNameLst>
                                          <p:attrName>style.visibility</p:attrName>
                                        </p:attrNameLst>
                                      </p:cBhvr>
                                      <p:to>
                                        <p:strVal val="visible"/>
                                      </p:to>
                                    </p:set>
                                    <p:animEffect filter="fade" transition="in">
                                      <p:cBhvr>
                                        <p:cTn dur="500"/>
                                        <p:tgtEl>
                                          <p:spTgt spid="4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3" st="3"/>
                                            </p:txEl>
                                          </p:spTgt>
                                        </p:tgtEl>
                                        <p:attrNameLst>
                                          <p:attrName>style.visibility</p:attrName>
                                        </p:attrNameLst>
                                      </p:cBhvr>
                                      <p:to>
                                        <p:strVal val="visible"/>
                                      </p:to>
                                    </p:set>
                                    <p:animEffect filter="fade" transition="in">
                                      <p:cBhvr>
                                        <p:cTn dur="500"/>
                                        <p:tgtEl>
                                          <p:spTgt spid="4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4" st="4"/>
                                            </p:txEl>
                                          </p:spTgt>
                                        </p:tgtEl>
                                        <p:attrNameLst>
                                          <p:attrName>style.visibility</p:attrName>
                                        </p:attrNameLst>
                                      </p:cBhvr>
                                      <p:to>
                                        <p:strVal val="visible"/>
                                      </p:to>
                                    </p:set>
                                    <p:animEffect filter="fade" transition="in">
                                      <p:cBhvr>
                                        <p:cTn dur="500"/>
                                        <p:tgtEl>
                                          <p:spTgt spid="46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5" st="5"/>
                                            </p:txEl>
                                          </p:spTgt>
                                        </p:tgtEl>
                                        <p:attrNameLst>
                                          <p:attrName>style.visibility</p:attrName>
                                        </p:attrNameLst>
                                      </p:cBhvr>
                                      <p:to>
                                        <p:strVal val="visible"/>
                                      </p:to>
                                    </p:set>
                                    <p:animEffect filter="fade" transition="in">
                                      <p:cBhvr>
                                        <p:cTn dur="500"/>
                                        <p:tgtEl>
                                          <p:spTgt spid="46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6" st="6"/>
                                            </p:txEl>
                                          </p:spTgt>
                                        </p:tgtEl>
                                        <p:attrNameLst>
                                          <p:attrName>style.visibility</p:attrName>
                                        </p:attrNameLst>
                                      </p:cBhvr>
                                      <p:to>
                                        <p:strVal val="visible"/>
                                      </p:to>
                                    </p:set>
                                    <p:animEffect filter="fade" transition="in">
                                      <p:cBhvr>
                                        <p:cTn dur="500"/>
                                        <p:tgtEl>
                                          <p:spTgt spid="46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5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5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5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500"/>
                                        <p:tgtEl>
                                          <p:spTgt spid="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3"/>
          <p:cNvSpPr/>
          <p:nvPr/>
        </p:nvSpPr>
        <p:spPr>
          <a:xfrm>
            <a:off x="3995542" y="2006110"/>
            <a:ext cx="2824302" cy="419100"/>
          </a:xfrm>
          <a:prstGeom prst="snip2SameRect">
            <a:avLst>
              <a:gd fmla="val 22349"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Single Source</a:t>
            </a:r>
            <a:endParaRPr/>
          </a:p>
        </p:txBody>
      </p:sp>
      <p:sp>
        <p:nvSpPr>
          <p:cNvPr id="472" name="Google Shape;472;p33"/>
          <p:cNvSpPr/>
          <p:nvPr/>
        </p:nvSpPr>
        <p:spPr>
          <a:xfrm>
            <a:off x="7571443" y="1989334"/>
            <a:ext cx="2824302" cy="419100"/>
          </a:xfrm>
          <a:prstGeom prst="snip2SameRect">
            <a:avLst>
              <a:gd fmla="val 22349"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Low Learning Curve</a:t>
            </a:r>
            <a:endParaRPr/>
          </a:p>
        </p:txBody>
      </p:sp>
      <p:sp>
        <p:nvSpPr>
          <p:cNvPr id="473" name="Google Shape;473;p33"/>
          <p:cNvSpPr/>
          <p:nvPr/>
        </p:nvSpPr>
        <p:spPr>
          <a:xfrm>
            <a:off x="419641" y="1992086"/>
            <a:ext cx="2824302" cy="419100"/>
          </a:xfrm>
          <a:prstGeom prst="snip2SameRect">
            <a:avLst>
              <a:gd fmla="val 22349"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Incremental</a:t>
            </a:r>
            <a:endParaRPr/>
          </a:p>
        </p:txBody>
      </p:sp>
      <p:sp>
        <p:nvSpPr>
          <p:cNvPr id="474" name="Google Shape;474;p33"/>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a:t>
            </a:r>
            <a:endParaRPr b="0" i="0" sz="3600" u="none" cap="none" strike="noStrike">
              <a:solidFill>
                <a:schemeClr val="dk2"/>
              </a:solidFill>
              <a:latin typeface="Arial"/>
              <a:ea typeface="Arial"/>
              <a:cs typeface="Arial"/>
              <a:sym typeface="Arial"/>
            </a:endParaRPr>
          </a:p>
        </p:txBody>
      </p:sp>
      <p:sp>
        <p:nvSpPr>
          <p:cNvPr id="475" name="Google Shape;475;p33"/>
          <p:cNvSpPr/>
          <p:nvPr/>
        </p:nvSpPr>
        <p:spPr>
          <a:xfrm>
            <a:off x="419641" y="1992086"/>
            <a:ext cx="2824302" cy="3614057"/>
          </a:xfrm>
          <a:prstGeom prst="roundRect">
            <a:avLst>
              <a:gd fmla="val 4719" name="adj"/>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6" name="Google Shape;476;p33"/>
          <p:cNvSpPr/>
          <p:nvPr/>
        </p:nvSpPr>
        <p:spPr>
          <a:xfrm>
            <a:off x="7571443" y="1992086"/>
            <a:ext cx="2824302" cy="3614057"/>
          </a:xfrm>
          <a:prstGeom prst="roundRect">
            <a:avLst>
              <a:gd fmla="val 4719" name="adj"/>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7" name="Google Shape;477;p33"/>
          <p:cNvSpPr/>
          <p:nvPr/>
        </p:nvSpPr>
        <p:spPr>
          <a:xfrm>
            <a:off x="3995542" y="1992086"/>
            <a:ext cx="2824302" cy="3614057"/>
          </a:xfrm>
          <a:prstGeom prst="roundRect">
            <a:avLst>
              <a:gd fmla="val 4719" name="adj"/>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8" name="Google Shape;478;p33"/>
          <p:cNvSpPr txBox="1"/>
          <p:nvPr/>
        </p:nvSpPr>
        <p:spPr>
          <a:xfrm>
            <a:off x="451913" y="2962654"/>
            <a:ext cx="2824302" cy="1991314"/>
          </a:xfrm>
          <a:prstGeom prst="rect">
            <a:avLst/>
          </a:prstGeom>
          <a:noFill/>
          <a:ln>
            <a:noFill/>
          </a:ln>
        </p:spPr>
        <p:txBody>
          <a:bodyPr anchorCtr="0" anchor="ctr" bIns="45700" lIns="91425" spcFirstLastPara="1" rIns="91425" wrap="square" tIns="45700">
            <a:noAutofit/>
          </a:bodyPr>
          <a:lstStyle/>
          <a:p>
            <a:pPr indent="-285750" lvl="0" marL="285750" marR="0" rtl="0" algn="l">
              <a:lnSpc>
                <a:spcPct val="90000"/>
              </a:lnSpc>
              <a:spcBef>
                <a:spcPts val="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Maintain existing sequential code</a:t>
            </a:r>
            <a:endParaRPr/>
          </a:p>
          <a:p>
            <a:pPr indent="-285750" lvl="0" marL="285750" marR="0" rtl="0" algn="l">
              <a:lnSpc>
                <a:spcPct val="90000"/>
              </a:lnSpc>
              <a:spcBef>
                <a:spcPts val="60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Add annotations to expose parallelism</a:t>
            </a:r>
            <a:endParaRPr/>
          </a:p>
          <a:p>
            <a:pPr indent="-285750" lvl="0" marL="285750" marR="0" rtl="0" algn="l">
              <a:lnSpc>
                <a:spcPct val="90000"/>
              </a:lnSpc>
              <a:spcBef>
                <a:spcPts val="60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After verifying correctness, annotate more of the code</a:t>
            </a:r>
            <a:endParaRPr/>
          </a:p>
        </p:txBody>
      </p:sp>
      <p:sp>
        <p:nvSpPr>
          <p:cNvPr id="479" name="Google Shape;479;p33"/>
          <p:cNvSpPr txBox="1"/>
          <p:nvPr/>
        </p:nvSpPr>
        <p:spPr>
          <a:xfrm>
            <a:off x="3995542" y="2838004"/>
            <a:ext cx="2824302" cy="2240613"/>
          </a:xfrm>
          <a:prstGeom prst="rect">
            <a:avLst/>
          </a:prstGeom>
          <a:noFill/>
          <a:ln>
            <a:noFill/>
          </a:ln>
        </p:spPr>
        <p:txBody>
          <a:bodyPr anchorCtr="0" anchor="ctr" bIns="45700" lIns="91425" spcFirstLastPara="1" rIns="91425" wrap="square" tIns="45700">
            <a:noAutofit/>
          </a:bodyPr>
          <a:lstStyle/>
          <a:p>
            <a:pPr indent="-285750" lvl="0" marL="285750" marR="0" rtl="0" algn="l">
              <a:lnSpc>
                <a:spcPct val="90000"/>
              </a:lnSpc>
              <a:spcBef>
                <a:spcPts val="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Rebuild the same code on multiple architectures</a:t>
            </a:r>
            <a:endParaRPr/>
          </a:p>
          <a:p>
            <a:pPr indent="-285750" lvl="0" marL="285750" marR="0" rtl="0" algn="l">
              <a:lnSpc>
                <a:spcPct val="90000"/>
              </a:lnSpc>
              <a:spcBef>
                <a:spcPts val="60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Compiler determines how to parallelize for the desired machine</a:t>
            </a:r>
            <a:endParaRPr/>
          </a:p>
          <a:p>
            <a:pPr indent="-285750" lvl="0" marL="285750" marR="0" rtl="0" algn="l">
              <a:lnSpc>
                <a:spcPct val="90000"/>
              </a:lnSpc>
              <a:spcBef>
                <a:spcPts val="60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Sequential code is maintained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4"/>
          <p:cNvSpPr/>
          <p:nvPr/>
        </p:nvSpPr>
        <p:spPr>
          <a:xfrm>
            <a:off x="7571443" y="1989334"/>
            <a:ext cx="2824302" cy="419100"/>
          </a:xfrm>
          <a:prstGeom prst="snip2SameRect">
            <a:avLst>
              <a:gd fmla="val 22349"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Low Learning Curve</a:t>
            </a:r>
            <a:endParaRPr/>
          </a:p>
        </p:txBody>
      </p:sp>
      <p:sp>
        <p:nvSpPr>
          <p:cNvPr id="486" name="Google Shape;486;p34"/>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a:t>
            </a:r>
            <a:endParaRPr b="0" i="0" sz="3600" u="none" cap="none" strike="noStrike">
              <a:solidFill>
                <a:schemeClr val="dk2"/>
              </a:solidFill>
              <a:latin typeface="Arial"/>
              <a:ea typeface="Arial"/>
              <a:cs typeface="Arial"/>
              <a:sym typeface="Arial"/>
            </a:endParaRPr>
          </a:p>
        </p:txBody>
      </p:sp>
      <p:sp>
        <p:nvSpPr>
          <p:cNvPr id="487" name="Google Shape;487;p34"/>
          <p:cNvSpPr/>
          <p:nvPr/>
        </p:nvSpPr>
        <p:spPr>
          <a:xfrm>
            <a:off x="7571443" y="1992086"/>
            <a:ext cx="2824302" cy="3614057"/>
          </a:xfrm>
          <a:prstGeom prst="roundRect">
            <a:avLst>
              <a:gd fmla="val 4719" name="adj"/>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8" name="Google Shape;488;p34"/>
          <p:cNvSpPr txBox="1"/>
          <p:nvPr/>
        </p:nvSpPr>
        <p:spPr>
          <a:xfrm>
            <a:off x="7571443" y="2656106"/>
            <a:ext cx="2824302" cy="2816156"/>
          </a:xfrm>
          <a:prstGeom prst="rect">
            <a:avLst/>
          </a:prstGeom>
          <a:noFill/>
          <a:ln>
            <a:noFill/>
          </a:ln>
        </p:spPr>
        <p:txBody>
          <a:bodyPr anchorCtr="0" anchor="ctr" bIns="45700" lIns="91425" spcFirstLastPara="1" rIns="91425" wrap="square" tIns="45700">
            <a:noAutofit/>
          </a:bodyPr>
          <a:lstStyle/>
          <a:p>
            <a:pPr indent="-285750" lvl="0" marL="285750" marR="0" rtl="0" algn="l">
              <a:lnSpc>
                <a:spcPct val="90000"/>
              </a:lnSpc>
              <a:spcBef>
                <a:spcPts val="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OpenACC is meant to be easy to use, and easy to learn</a:t>
            </a:r>
            <a:endParaRPr/>
          </a:p>
          <a:p>
            <a:pPr indent="-285750" lvl="0" marL="285750" marR="0" rtl="0" algn="l">
              <a:lnSpc>
                <a:spcPct val="90000"/>
              </a:lnSpc>
              <a:spcBef>
                <a:spcPts val="60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Programmer remains in familiar C, C++, or Fortran</a:t>
            </a:r>
            <a:endParaRPr/>
          </a:p>
          <a:p>
            <a:pPr indent="-285750" lvl="0" marL="285750" marR="0" rtl="0" algn="l">
              <a:lnSpc>
                <a:spcPct val="90000"/>
              </a:lnSpc>
              <a:spcBef>
                <a:spcPts val="60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No reason to learn low-level details of the hardware.</a:t>
            </a:r>
            <a:endParaRPr/>
          </a:p>
          <a:p>
            <a:pPr indent="-171450" lvl="0" marL="285750" marR="0" rtl="0" algn="l">
              <a:lnSpc>
                <a:spcPct val="90000"/>
              </a:lnSpc>
              <a:spcBef>
                <a:spcPts val="600"/>
              </a:spcBef>
              <a:spcAft>
                <a:spcPts val="0"/>
              </a:spcAft>
              <a:buClr>
                <a:schemeClr val="lt1"/>
              </a:buClr>
              <a:buSzPts val="1800"/>
              <a:buFont typeface="Noto Sans Symbols"/>
              <a:buNone/>
            </a:pPr>
            <a:r>
              <a:t/>
            </a:r>
            <a:endParaRPr sz="1800">
              <a:solidFill>
                <a:schemeClr val="dk2"/>
              </a:solidFill>
              <a:latin typeface="Arial"/>
              <a:ea typeface="Arial"/>
              <a:cs typeface="Arial"/>
              <a:sym typeface="Arial"/>
            </a:endParaRPr>
          </a:p>
        </p:txBody>
      </p:sp>
      <p:sp>
        <p:nvSpPr>
          <p:cNvPr id="489" name="Google Shape;489;p34"/>
          <p:cNvSpPr txBox="1"/>
          <p:nvPr/>
        </p:nvSpPr>
        <p:spPr>
          <a:xfrm>
            <a:off x="577804" y="3345661"/>
            <a:ext cx="2710193" cy="2308324"/>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int main(){</a:t>
            </a:r>
            <a:endParaRPr/>
          </a:p>
          <a:p>
            <a:pPr indent="0" lvl="0" marL="0" marR="0" rtl="0" algn="l">
              <a:lnSpc>
                <a:spcPct val="90000"/>
              </a:lnSpc>
              <a:spcBef>
                <a:spcPts val="0"/>
              </a:spcBef>
              <a:spcAft>
                <a:spcPts val="0"/>
              </a:spcAft>
              <a:buNone/>
            </a:pPr>
            <a:r>
              <a:t/>
            </a:r>
            <a:endParaRPr sz="16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&lt;sequential code&gt;</a:t>
            </a:r>
            <a:endParaRPr/>
          </a:p>
          <a:p>
            <a:pPr indent="0" lvl="0" marL="0" marR="0" rtl="0" algn="l">
              <a:lnSpc>
                <a:spcPct val="90000"/>
              </a:lnSpc>
              <a:spcBef>
                <a:spcPts val="0"/>
              </a:spcBef>
              <a:spcAft>
                <a:spcPts val="0"/>
              </a:spcAft>
              <a:buNone/>
            </a:pPr>
            <a:r>
              <a:t/>
            </a:r>
            <a:endParaRPr sz="1600">
              <a:solidFill>
                <a:srgbClr val="8E4000"/>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600">
                <a:solidFill>
                  <a:srgbClr val="8E4000"/>
                </a:solidFill>
                <a:latin typeface="Consolas"/>
                <a:ea typeface="Consolas"/>
                <a:cs typeface="Consolas"/>
                <a:sym typeface="Consolas"/>
              </a:rPr>
              <a:t>	#pragma acc kernels</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&lt;parallel code&gt;</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sz="1600">
              <a:solidFill>
                <a:srgbClr val="8E4000"/>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a:t>
            </a:r>
            <a:endParaRPr/>
          </a:p>
        </p:txBody>
      </p:sp>
      <p:grpSp>
        <p:nvGrpSpPr>
          <p:cNvPr id="490" name="Google Shape;490;p34"/>
          <p:cNvGrpSpPr/>
          <p:nvPr/>
        </p:nvGrpSpPr>
        <p:grpSpPr>
          <a:xfrm rot="5400000">
            <a:off x="944572" y="1718207"/>
            <a:ext cx="814388" cy="979896"/>
            <a:chOff x="6214891" y="3115992"/>
            <a:chExt cx="814388" cy="979896"/>
          </a:xfrm>
        </p:grpSpPr>
        <p:pic>
          <p:nvPicPr>
            <p:cNvPr descr="thinner_intel_chip.png" id="491" name="Google Shape;491;p34"/>
            <p:cNvPicPr preferRelativeResize="0"/>
            <p:nvPr/>
          </p:nvPicPr>
          <p:blipFill rotWithShape="1">
            <a:blip r:embed="rId3">
              <a:alphaModFix/>
            </a:blip>
            <a:srcRect b="0" l="0" r="0" t="0"/>
            <a:stretch/>
          </p:blipFill>
          <p:spPr>
            <a:xfrm>
              <a:off x="6214891" y="3115992"/>
              <a:ext cx="814388" cy="979896"/>
            </a:xfrm>
            <a:prstGeom prst="rect">
              <a:avLst/>
            </a:prstGeom>
            <a:noFill/>
            <a:ln>
              <a:noFill/>
            </a:ln>
          </p:spPr>
        </p:pic>
        <p:grpSp>
          <p:nvGrpSpPr>
            <p:cNvPr id="492" name="Google Shape;492;p34"/>
            <p:cNvGrpSpPr/>
            <p:nvPr/>
          </p:nvGrpSpPr>
          <p:grpSpPr>
            <a:xfrm>
              <a:off x="6336799" y="3234935"/>
              <a:ext cx="552730" cy="741364"/>
              <a:chOff x="588414" y="2693312"/>
              <a:chExt cx="552730" cy="741364"/>
            </a:xfrm>
          </p:grpSpPr>
          <p:sp>
            <p:nvSpPr>
              <p:cNvPr id="493" name="Google Shape;493;p34"/>
              <p:cNvSpPr/>
              <p:nvPr/>
            </p:nvSpPr>
            <p:spPr>
              <a:xfrm rot="5400000">
                <a:off x="915485" y="2676134"/>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FFFFFF"/>
                  </a:solidFill>
                  <a:latin typeface="Arial"/>
                  <a:ea typeface="Arial"/>
                  <a:cs typeface="Arial"/>
                  <a:sym typeface="Arial"/>
                </a:endParaRPr>
              </a:p>
            </p:txBody>
          </p:sp>
          <p:sp>
            <p:nvSpPr>
              <p:cNvPr id="494" name="Google Shape;494;p34"/>
              <p:cNvSpPr/>
              <p:nvPr/>
            </p:nvSpPr>
            <p:spPr>
              <a:xfrm rot="5400000">
                <a:off x="915485" y="3209017"/>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FFFFFF"/>
                  </a:solidFill>
                  <a:latin typeface="Arial"/>
                  <a:ea typeface="Arial"/>
                  <a:cs typeface="Arial"/>
                  <a:sym typeface="Arial"/>
                </a:endParaRPr>
              </a:p>
            </p:txBody>
          </p:sp>
          <p:sp>
            <p:nvSpPr>
              <p:cNvPr id="495" name="Google Shape;495;p34"/>
              <p:cNvSpPr/>
              <p:nvPr/>
            </p:nvSpPr>
            <p:spPr>
              <a:xfrm rot="5400000">
                <a:off x="605591" y="2676134"/>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FFFFFF"/>
                  </a:solidFill>
                  <a:latin typeface="Arial"/>
                  <a:ea typeface="Arial"/>
                  <a:cs typeface="Arial"/>
                  <a:sym typeface="Arial"/>
                </a:endParaRPr>
              </a:p>
            </p:txBody>
          </p:sp>
          <p:sp>
            <p:nvSpPr>
              <p:cNvPr id="496" name="Google Shape;496;p34"/>
              <p:cNvSpPr/>
              <p:nvPr/>
            </p:nvSpPr>
            <p:spPr>
              <a:xfrm rot="5400000">
                <a:off x="915485" y="2944711"/>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FFFFFF"/>
                  </a:solidFill>
                  <a:latin typeface="Arial"/>
                  <a:ea typeface="Arial"/>
                  <a:cs typeface="Arial"/>
                  <a:sym typeface="Arial"/>
                </a:endParaRPr>
              </a:p>
            </p:txBody>
          </p:sp>
          <p:sp>
            <p:nvSpPr>
              <p:cNvPr id="497" name="Google Shape;497;p34"/>
              <p:cNvSpPr/>
              <p:nvPr/>
            </p:nvSpPr>
            <p:spPr>
              <a:xfrm rot="5400000">
                <a:off x="605591" y="3209017"/>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FFFFFF"/>
                  </a:solidFill>
                  <a:latin typeface="Arial"/>
                  <a:ea typeface="Arial"/>
                  <a:cs typeface="Arial"/>
                  <a:sym typeface="Arial"/>
                </a:endParaRPr>
              </a:p>
            </p:txBody>
          </p:sp>
          <p:sp>
            <p:nvSpPr>
              <p:cNvPr id="498" name="Google Shape;498;p34"/>
              <p:cNvSpPr/>
              <p:nvPr/>
            </p:nvSpPr>
            <p:spPr>
              <a:xfrm rot="5400000">
                <a:off x="605591" y="2944711"/>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FFFFFF"/>
                  </a:solidFill>
                  <a:latin typeface="Arial"/>
                  <a:ea typeface="Arial"/>
                  <a:cs typeface="Arial"/>
                  <a:sym typeface="Arial"/>
                </a:endParaRPr>
              </a:p>
            </p:txBody>
          </p:sp>
        </p:grpSp>
      </p:grpSp>
      <p:grpSp>
        <p:nvGrpSpPr>
          <p:cNvPr id="499" name="Google Shape;499;p34"/>
          <p:cNvGrpSpPr/>
          <p:nvPr/>
        </p:nvGrpSpPr>
        <p:grpSpPr>
          <a:xfrm rot="5400000">
            <a:off x="2454704" y="1765063"/>
            <a:ext cx="1401572" cy="1425527"/>
            <a:chOff x="2806412" y="1956388"/>
            <a:chExt cx="1854562" cy="1886259"/>
          </a:xfrm>
        </p:grpSpPr>
        <p:sp>
          <p:nvSpPr>
            <p:cNvPr id="500" name="Google Shape;500;p34"/>
            <p:cNvSpPr/>
            <p:nvPr/>
          </p:nvSpPr>
          <p:spPr>
            <a:xfrm rot="5400000">
              <a:off x="2790563" y="1983853"/>
              <a:ext cx="1886259" cy="1831329"/>
            </a:xfrm>
            <a:prstGeom prst="roundRect">
              <a:avLst>
                <a:gd fmla="val 3546"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01" name="Google Shape;501;p34"/>
            <p:cNvSpPr/>
            <p:nvPr/>
          </p:nvSpPr>
          <p:spPr>
            <a:xfrm rot="5400000">
              <a:off x="2790563" y="1972237"/>
              <a:ext cx="1886259" cy="1854562"/>
            </a:xfrm>
            <a:prstGeom prst="roundRect">
              <a:avLst>
                <a:gd fmla="val 3546" name="adj"/>
              </a:avLst>
            </a:prstGeom>
            <a:noFill/>
            <a:ln cap="flat" cmpd="sng" w="730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nvGrpSpPr>
            <p:cNvPr id="502" name="Google Shape;502;p34"/>
            <p:cNvGrpSpPr/>
            <p:nvPr/>
          </p:nvGrpSpPr>
          <p:grpSpPr>
            <a:xfrm>
              <a:off x="2898865" y="2015217"/>
              <a:ext cx="1669655" cy="1768602"/>
              <a:chOff x="2878540" y="2015516"/>
              <a:chExt cx="1669655" cy="1768602"/>
            </a:xfrm>
          </p:grpSpPr>
          <p:sp>
            <p:nvSpPr>
              <p:cNvPr id="503" name="Google Shape;503;p34"/>
              <p:cNvSpPr/>
              <p:nvPr/>
            </p:nvSpPr>
            <p:spPr>
              <a:xfrm rot="10800000">
                <a:off x="4453255"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04" name="Google Shape;504;p34"/>
              <p:cNvSpPr/>
              <p:nvPr/>
            </p:nvSpPr>
            <p:spPr>
              <a:xfrm rot="10800000">
                <a:off x="4453254"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05" name="Google Shape;505;p34"/>
              <p:cNvSpPr/>
              <p:nvPr/>
            </p:nvSpPr>
            <p:spPr>
              <a:xfrm rot="10800000">
                <a:off x="4453254"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06" name="Google Shape;506;p34"/>
              <p:cNvSpPr/>
              <p:nvPr/>
            </p:nvSpPr>
            <p:spPr>
              <a:xfrm rot="10800000">
                <a:off x="4453254"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07" name="Google Shape;507;p34"/>
              <p:cNvSpPr/>
              <p:nvPr/>
            </p:nvSpPr>
            <p:spPr>
              <a:xfrm rot="10800000">
                <a:off x="4453254"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08" name="Google Shape;508;p34"/>
              <p:cNvSpPr/>
              <p:nvPr/>
            </p:nvSpPr>
            <p:spPr>
              <a:xfrm rot="10800000">
                <a:off x="4453254"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09" name="Google Shape;509;p34"/>
              <p:cNvSpPr/>
              <p:nvPr/>
            </p:nvSpPr>
            <p:spPr>
              <a:xfrm rot="10800000">
                <a:off x="4453253"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10" name="Google Shape;510;p34"/>
              <p:cNvSpPr/>
              <p:nvPr/>
            </p:nvSpPr>
            <p:spPr>
              <a:xfrm rot="10800000">
                <a:off x="4453253"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11" name="Google Shape;511;p34"/>
              <p:cNvSpPr/>
              <p:nvPr/>
            </p:nvSpPr>
            <p:spPr>
              <a:xfrm rot="10800000">
                <a:off x="4320458"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12" name="Google Shape;512;p34"/>
              <p:cNvSpPr/>
              <p:nvPr/>
            </p:nvSpPr>
            <p:spPr>
              <a:xfrm rot="10800000">
                <a:off x="4320457"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13" name="Google Shape;513;p34"/>
              <p:cNvSpPr/>
              <p:nvPr/>
            </p:nvSpPr>
            <p:spPr>
              <a:xfrm rot="10800000">
                <a:off x="4320457"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14" name="Google Shape;514;p34"/>
              <p:cNvSpPr/>
              <p:nvPr/>
            </p:nvSpPr>
            <p:spPr>
              <a:xfrm rot="10800000">
                <a:off x="4320456"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15" name="Google Shape;515;p34"/>
              <p:cNvSpPr/>
              <p:nvPr/>
            </p:nvSpPr>
            <p:spPr>
              <a:xfrm rot="10800000">
                <a:off x="4320456"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16" name="Google Shape;516;p34"/>
              <p:cNvSpPr/>
              <p:nvPr/>
            </p:nvSpPr>
            <p:spPr>
              <a:xfrm rot="10800000">
                <a:off x="4320456"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17" name="Google Shape;517;p34"/>
              <p:cNvSpPr/>
              <p:nvPr/>
            </p:nvSpPr>
            <p:spPr>
              <a:xfrm rot="10800000">
                <a:off x="4320455"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18" name="Google Shape;518;p34"/>
              <p:cNvSpPr/>
              <p:nvPr/>
            </p:nvSpPr>
            <p:spPr>
              <a:xfrm rot="10800000">
                <a:off x="4320455"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19" name="Google Shape;519;p34"/>
              <p:cNvSpPr/>
              <p:nvPr/>
            </p:nvSpPr>
            <p:spPr>
              <a:xfrm rot="10800000">
                <a:off x="4187660"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20" name="Google Shape;520;p34"/>
              <p:cNvSpPr/>
              <p:nvPr/>
            </p:nvSpPr>
            <p:spPr>
              <a:xfrm rot="10800000">
                <a:off x="4187659"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21" name="Google Shape;521;p34"/>
              <p:cNvSpPr/>
              <p:nvPr/>
            </p:nvSpPr>
            <p:spPr>
              <a:xfrm rot="10800000">
                <a:off x="4187659"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22" name="Google Shape;522;p34"/>
              <p:cNvSpPr/>
              <p:nvPr/>
            </p:nvSpPr>
            <p:spPr>
              <a:xfrm rot="10800000">
                <a:off x="4187658"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23" name="Google Shape;523;p34"/>
              <p:cNvSpPr/>
              <p:nvPr/>
            </p:nvSpPr>
            <p:spPr>
              <a:xfrm rot="10800000">
                <a:off x="4187658"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24" name="Google Shape;524;p34"/>
              <p:cNvSpPr/>
              <p:nvPr/>
            </p:nvSpPr>
            <p:spPr>
              <a:xfrm rot="10800000">
                <a:off x="4187658"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25" name="Google Shape;525;p34"/>
              <p:cNvSpPr/>
              <p:nvPr/>
            </p:nvSpPr>
            <p:spPr>
              <a:xfrm rot="10800000">
                <a:off x="4187658"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26" name="Google Shape;526;p34"/>
              <p:cNvSpPr/>
              <p:nvPr/>
            </p:nvSpPr>
            <p:spPr>
              <a:xfrm rot="10800000">
                <a:off x="4187658"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27" name="Google Shape;527;p34"/>
              <p:cNvSpPr/>
              <p:nvPr/>
            </p:nvSpPr>
            <p:spPr>
              <a:xfrm rot="10800000">
                <a:off x="4054863"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28" name="Google Shape;528;p34"/>
              <p:cNvSpPr/>
              <p:nvPr/>
            </p:nvSpPr>
            <p:spPr>
              <a:xfrm rot="10800000">
                <a:off x="4054862"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29" name="Google Shape;529;p34"/>
              <p:cNvSpPr/>
              <p:nvPr/>
            </p:nvSpPr>
            <p:spPr>
              <a:xfrm rot="10800000">
                <a:off x="4054862"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30" name="Google Shape;530;p34"/>
              <p:cNvSpPr/>
              <p:nvPr/>
            </p:nvSpPr>
            <p:spPr>
              <a:xfrm rot="10800000">
                <a:off x="4054861"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31" name="Google Shape;531;p34"/>
              <p:cNvSpPr/>
              <p:nvPr/>
            </p:nvSpPr>
            <p:spPr>
              <a:xfrm rot="10800000">
                <a:off x="4054861"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32" name="Google Shape;532;p34"/>
              <p:cNvSpPr/>
              <p:nvPr/>
            </p:nvSpPr>
            <p:spPr>
              <a:xfrm rot="10800000">
                <a:off x="4054861"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33" name="Google Shape;533;p34"/>
              <p:cNvSpPr/>
              <p:nvPr/>
            </p:nvSpPr>
            <p:spPr>
              <a:xfrm rot="10800000">
                <a:off x="4054860"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34" name="Google Shape;534;p34"/>
              <p:cNvSpPr/>
              <p:nvPr/>
            </p:nvSpPr>
            <p:spPr>
              <a:xfrm rot="10800000">
                <a:off x="4054860"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35" name="Google Shape;535;p34"/>
              <p:cNvSpPr/>
              <p:nvPr/>
            </p:nvSpPr>
            <p:spPr>
              <a:xfrm rot="10800000">
                <a:off x="3922065"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36" name="Google Shape;536;p34"/>
              <p:cNvSpPr/>
              <p:nvPr/>
            </p:nvSpPr>
            <p:spPr>
              <a:xfrm rot="10800000">
                <a:off x="3922064"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37" name="Google Shape;537;p34"/>
              <p:cNvSpPr/>
              <p:nvPr/>
            </p:nvSpPr>
            <p:spPr>
              <a:xfrm rot="10800000">
                <a:off x="3922064"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38" name="Google Shape;538;p34"/>
              <p:cNvSpPr/>
              <p:nvPr/>
            </p:nvSpPr>
            <p:spPr>
              <a:xfrm rot="10800000">
                <a:off x="3922063"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39" name="Google Shape;539;p34"/>
              <p:cNvSpPr/>
              <p:nvPr/>
            </p:nvSpPr>
            <p:spPr>
              <a:xfrm rot="10800000">
                <a:off x="3922063"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40" name="Google Shape;540;p34"/>
              <p:cNvSpPr/>
              <p:nvPr/>
            </p:nvSpPr>
            <p:spPr>
              <a:xfrm rot="10800000">
                <a:off x="3922063"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41" name="Google Shape;541;p34"/>
              <p:cNvSpPr/>
              <p:nvPr/>
            </p:nvSpPr>
            <p:spPr>
              <a:xfrm rot="10800000">
                <a:off x="3922062"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42" name="Google Shape;542;p34"/>
              <p:cNvSpPr/>
              <p:nvPr/>
            </p:nvSpPr>
            <p:spPr>
              <a:xfrm rot="10800000">
                <a:off x="3922062"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43" name="Google Shape;543;p34"/>
              <p:cNvSpPr/>
              <p:nvPr/>
            </p:nvSpPr>
            <p:spPr>
              <a:xfrm rot="10800000">
                <a:off x="3789267"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44" name="Google Shape;544;p34"/>
              <p:cNvSpPr/>
              <p:nvPr/>
            </p:nvSpPr>
            <p:spPr>
              <a:xfrm rot="10800000">
                <a:off x="3789266"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45" name="Google Shape;545;p34"/>
              <p:cNvSpPr/>
              <p:nvPr/>
            </p:nvSpPr>
            <p:spPr>
              <a:xfrm rot="10800000">
                <a:off x="3789266"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46" name="Google Shape;546;p34"/>
              <p:cNvSpPr/>
              <p:nvPr/>
            </p:nvSpPr>
            <p:spPr>
              <a:xfrm rot="10800000">
                <a:off x="3789266"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47" name="Google Shape;547;p34"/>
              <p:cNvSpPr/>
              <p:nvPr/>
            </p:nvSpPr>
            <p:spPr>
              <a:xfrm rot="10800000">
                <a:off x="3789266"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48" name="Google Shape;548;p34"/>
              <p:cNvSpPr/>
              <p:nvPr/>
            </p:nvSpPr>
            <p:spPr>
              <a:xfrm rot="10800000">
                <a:off x="3789266"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49" name="Google Shape;549;p34"/>
              <p:cNvSpPr/>
              <p:nvPr/>
            </p:nvSpPr>
            <p:spPr>
              <a:xfrm rot="10800000">
                <a:off x="3789265"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50" name="Google Shape;550;p34"/>
              <p:cNvSpPr/>
              <p:nvPr/>
            </p:nvSpPr>
            <p:spPr>
              <a:xfrm rot="10800000">
                <a:off x="3789265"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51" name="Google Shape;551;p34"/>
              <p:cNvSpPr/>
              <p:nvPr/>
            </p:nvSpPr>
            <p:spPr>
              <a:xfrm rot="10800000">
                <a:off x="3542531"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52" name="Google Shape;552;p34"/>
              <p:cNvSpPr/>
              <p:nvPr/>
            </p:nvSpPr>
            <p:spPr>
              <a:xfrm rot="10800000">
                <a:off x="3542530"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53" name="Google Shape;553;p34"/>
              <p:cNvSpPr/>
              <p:nvPr/>
            </p:nvSpPr>
            <p:spPr>
              <a:xfrm rot="10800000">
                <a:off x="3542530"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54" name="Google Shape;554;p34"/>
              <p:cNvSpPr/>
              <p:nvPr/>
            </p:nvSpPr>
            <p:spPr>
              <a:xfrm rot="10800000">
                <a:off x="3542529"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55" name="Google Shape;555;p34"/>
              <p:cNvSpPr/>
              <p:nvPr/>
            </p:nvSpPr>
            <p:spPr>
              <a:xfrm rot="10800000">
                <a:off x="3542529"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56" name="Google Shape;556;p34"/>
              <p:cNvSpPr/>
              <p:nvPr/>
            </p:nvSpPr>
            <p:spPr>
              <a:xfrm rot="10800000">
                <a:off x="3542529"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57" name="Google Shape;557;p34"/>
              <p:cNvSpPr/>
              <p:nvPr/>
            </p:nvSpPr>
            <p:spPr>
              <a:xfrm rot="10800000">
                <a:off x="3542528"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58" name="Google Shape;558;p34"/>
              <p:cNvSpPr/>
              <p:nvPr/>
            </p:nvSpPr>
            <p:spPr>
              <a:xfrm rot="10800000">
                <a:off x="3542528"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59" name="Google Shape;559;p34"/>
              <p:cNvSpPr/>
              <p:nvPr/>
            </p:nvSpPr>
            <p:spPr>
              <a:xfrm rot="10800000">
                <a:off x="3409733"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60" name="Google Shape;560;p34"/>
              <p:cNvSpPr/>
              <p:nvPr/>
            </p:nvSpPr>
            <p:spPr>
              <a:xfrm rot="10800000">
                <a:off x="3409732"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61" name="Google Shape;561;p34"/>
              <p:cNvSpPr/>
              <p:nvPr/>
            </p:nvSpPr>
            <p:spPr>
              <a:xfrm rot="10800000">
                <a:off x="3409732"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62" name="Google Shape;562;p34"/>
              <p:cNvSpPr/>
              <p:nvPr/>
            </p:nvSpPr>
            <p:spPr>
              <a:xfrm rot="10800000">
                <a:off x="3409732"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63" name="Google Shape;563;p34"/>
              <p:cNvSpPr/>
              <p:nvPr/>
            </p:nvSpPr>
            <p:spPr>
              <a:xfrm rot="10800000">
                <a:off x="3409732"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64" name="Google Shape;564;p34"/>
              <p:cNvSpPr/>
              <p:nvPr/>
            </p:nvSpPr>
            <p:spPr>
              <a:xfrm rot="10800000">
                <a:off x="3409732"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65" name="Google Shape;565;p34"/>
              <p:cNvSpPr/>
              <p:nvPr/>
            </p:nvSpPr>
            <p:spPr>
              <a:xfrm rot="10800000">
                <a:off x="3409731"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66" name="Google Shape;566;p34"/>
              <p:cNvSpPr/>
              <p:nvPr/>
            </p:nvSpPr>
            <p:spPr>
              <a:xfrm rot="10800000">
                <a:off x="3409731"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67" name="Google Shape;567;p34"/>
              <p:cNvSpPr/>
              <p:nvPr/>
            </p:nvSpPr>
            <p:spPr>
              <a:xfrm rot="10800000">
                <a:off x="3276935"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68" name="Google Shape;568;p34"/>
              <p:cNvSpPr/>
              <p:nvPr/>
            </p:nvSpPr>
            <p:spPr>
              <a:xfrm rot="10800000">
                <a:off x="3276934"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69" name="Google Shape;569;p34"/>
              <p:cNvSpPr/>
              <p:nvPr/>
            </p:nvSpPr>
            <p:spPr>
              <a:xfrm rot="10800000">
                <a:off x="3276934"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70" name="Google Shape;570;p34"/>
              <p:cNvSpPr/>
              <p:nvPr/>
            </p:nvSpPr>
            <p:spPr>
              <a:xfrm rot="10800000">
                <a:off x="3276934"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71" name="Google Shape;571;p34"/>
              <p:cNvSpPr/>
              <p:nvPr/>
            </p:nvSpPr>
            <p:spPr>
              <a:xfrm rot="10800000">
                <a:off x="3276934"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72" name="Google Shape;572;p34"/>
              <p:cNvSpPr/>
              <p:nvPr/>
            </p:nvSpPr>
            <p:spPr>
              <a:xfrm rot="10800000">
                <a:off x="3276934"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73" name="Google Shape;573;p34"/>
              <p:cNvSpPr/>
              <p:nvPr/>
            </p:nvSpPr>
            <p:spPr>
              <a:xfrm rot="10800000">
                <a:off x="3276933"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74" name="Google Shape;574;p34"/>
              <p:cNvSpPr/>
              <p:nvPr/>
            </p:nvSpPr>
            <p:spPr>
              <a:xfrm rot="10800000">
                <a:off x="3276933"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75" name="Google Shape;575;p34"/>
              <p:cNvSpPr/>
              <p:nvPr/>
            </p:nvSpPr>
            <p:spPr>
              <a:xfrm rot="10800000">
                <a:off x="3144138"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76" name="Google Shape;576;p34"/>
              <p:cNvSpPr/>
              <p:nvPr/>
            </p:nvSpPr>
            <p:spPr>
              <a:xfrm rot="10800000">
                <a:off x="3144137"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77" name="Google Shape;577;p34"/>
              <p:cNvSpPr/>
              <p:nvPr/>
            </p:nvSpPr>
            <p:spPr>
              <a:xfrm rot="10800000">
                <a:off x="3144137"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78" name="Google Shape;578;p34"/>
              <p:cNvSpPr/>
              <p:nvPr/>
            </p:nvSpPr>
            <p:spPr>
              <a:xfrm rot="10800000">
                <a:off x="3144136"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79" name="Google Shape;579;p34"/>
              <p:cNvSpPr/>
              <p:nvPr/>
            </p:nvSpPr>
            <p:spPr>
              <a:xfrm rot="10800000">
                <a:off x="3144136"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80" name="Google Shape;580;p34"/>
              <p:cNvSpPr/>
              <p:nvPr/>
            </p:nvSpPr>
            <p:spPr>
              <a:xfrm rot="10800000">
                <a:off x="3144136"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81" name="Google Shape;581;p34"/>
              <p:cNvSpPr/>
              <p:nvPr/>
            </p:nvSpPr>
            <p:spPr>
              <a:xfrm rot="10800000">
                <a:off x="3144135"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82" name="Google Shape;582;p34"/>
              <p:cNvSpPr/>
              <p:nvPr/>
            </p:nvSpPr>
            <p:spPr>
              <a:xfrm rot="10800000">
                <a:off x="3144135"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83" name="Google Shape;583;p34"/>
              <p:cNvSpPr/>
              <p:nvPr/>
            </p:nvSpPr>
            <p:spPr>
              <a:xfrm rot="10800000">
                <a:off x="3011340"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84" name="Google Shape;584;p34"/>
              <p:cNvSpPr/>
              <p:nvPr/>
            </p:nvSpPr>
            <p:spPr>
              <a:xfrm rot="10800000">
                <a:off x="3011339"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85" name="Google Shape;585;p34"/>
              <p:cNvSpPr/>
              <p:nvPr/>
            </p:nvSpPr>
            <p:spPr>
              <a:xfrm rot="10800000">
                <a:off x="3011339"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86" name="Google Shape;586;p34"/>
              <p:cNvSpPr/>
              <p:nvPr/>
            </p:nvSpPr>
            <p:spPr>
              <a:xfrm rot="10800000">
                <a:off x="3011339"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87" name="Google Shape;587;p34"/>
              <p:cNvSpPr/>
              <p:nvPr/>
            </p:nvSpPr>
            <p:spPr>
              <a:xfrm rot="10800000">
                <a:off x="3011339"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88" name="Google Shape;588;p34"/>
              <p:cNvSpPr/>
              <p:nvPr/>
            </p:nvSpPr>
            <p:spPr>
              <a:xfrm rot="10800000">
                <a:off x="3011339"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89" name="Google Shape;589;p34"/>
              <p:cNvSpPr/>
              <p:nvPr/>
            </p:nvSpPr>
            <p:spPr>
              <a:xfrm rot="10800000">
                <a:off x="3011338"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90" name="Google Shape;590;p34"/>
              <p:cNvSpPr/>
              <p:nvPr/>
            </p:nvSpPr>
            <p:spPr>
              <a:xfrm rot="10800000">
                <a:off x="3011338"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91" name="Google Shape;591;p34"/>
              <p:cNvSpPr/>
              <p:nvPr/>
            </p:nvSpPr>
            <p:spPr>
              <a:xfrm rot="10800000">
                <a:off x="2878543"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92" name="Google Shape;592;p34"/>
              <p:cNvSpPr/>
              <p:nvPr/>
            </p:nvSpPr>
            <p:spPr>
              <a:xfrm rot="10800000">
                <a:off x="2878542"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93" name="Google Shape;593;p34"/>
              <p:cNvSpPr/>
              <p:nvPr/>
            </p:nvSpPr>
            <p:spPr>
              <a:xfrm rot="10800000">
                <a:off x="2878542"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94" name="Google Shape;594;p34"/>
              <p:cNvSpPr/>
              <p:nvPr/>
            </p:nvSpPr>
            <p:spPr>
              <a:xfrm rot="10800000">
                <a:off x="2878541"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95" name="Google Shape;595;p34"/>
              <p:cNvSpPr/>
              <p:nvPr/>
            </p:nvSpPr>
            <p:spPr>
              <a:xfrm rot="10800000">
                <a:off x="2878541"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96" name="Google Shape;596;p34"/>
              <p:cNvSpPr/>
              <p:nvPr/>
            </p:nvSpPr>
            <p:spPr>
              <a:xfrm rot="10800000">
                <a:off x="2878541"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97" name="Google Shape;597;p34"/>
              <p:cNvSpPr/>
              <p:nvPr/>
            </p:nvSpPr>
            <p:spPr>
              <a:xfrm rot="10800000">
                <a:off x="2878540"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98" name="Google Shape;598;p34"/>
              <p:cNvSpPr/>
              <p:nvPr/>
            </p:nvSpPr>
            <p:spPr>
              <a:xfrm rot="10800000">
                <a:off x="2878540"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599" name="Google Shape;599;p34"/>
              <p:cNvSpPr/>
              <p:nvPr/>
            </p:nvSpPr>
            <p:spPr>
              <a:xfrm rot="10800000">
                <a:off x="4453255"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00" name="Google Shape;600;p34"/>
              <p:cNvSpPr/>
              <p:nvPr/>
            </p:nvSpPr>
            <p:spPr>
              <a:xfrm rot="10800000">
                <a:off x="4453254"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01" name="Google Shape;601;p34"/>
              <p:cNvSpPr/>
              <p:nvPr/>
            </p:nvSpPr>
            <p:spPr>
              <a:xfrm rot="10800000">
                <a:off x="4453254"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02" name="Google Shape;602;p34"/>
              <p:cNvSpPr/>
              <p:nvPr/>
            </p:nvSpPr>
            <p:spPr>
              <a:xfrm rot="10800000">
                <a:off x="4453254"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03" name="Google Shape;603;p34"/>
              <p:cNvSpPr/>
              <p:nvPr/>
            </p:nvSpPr>
            <p:spPr>
              <a:xfrm rot="10800000">
                <a:off x="4453254"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04" name="Google Shape;604;p34"/>
              <p:cNvSpPr/>
              <p:nvPr/>
            </p:nvSpPr>
            <p:spPr>
              <a:xfrm rot="10800000">
                <a:off x="4453254"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05" name="Google Shape;605;p34"/>
              <p:cNvSpPr/>
              <p:nvPr/>
            </p:nvSpPr>
            <p:spPr>
              <a:xfrm rot="10800000">
                <a:off x="4453253"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06" name="Google Shape;606;p34"/>
              <p:cNvSpPr/>
              <p:nvPr/>
            </p:nvSpPr>
            <p:spPr>
              <a:xfrm rot="10800000">
                <a:off x="4453253"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07" name="Google Shape;607;p34"/>
              <p:cNvSpPr/>
              <p:nvPr/>
            </p:nvSpPr>
            <p:spPr>
              <a:xfrm rot="10800000">
                <a:off x="4320458"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08" name="Google Shape;608;p34"/>
              <p:cNvSpPr/>
              <p:nvPr/>
            </p:nvSpPr>
            <p:spPr>
              <a:xfrm rot="10800000">
                <a:off x="4320457"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09" name="Google Shape;609;p34"/>
              <p:cNvSpPr/>
              <p:nvPr/>
            </p:nvSpPr>
            <p:spPr>
              <a:xfrm rot="10800000">
                <a:off x="4320457"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10" name="Google Shape;610;p34"/>
              <p:cNvSpPr/>
              <p:nvPr/>
            </p:nvSpPr>
            <p:spPr>
              <a:xfrm rot="10800000">
                <a:off x="4320456"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11" name="Google Shape;611;p34"/>
              <p:cNvSpPr/>
              <p:nvPr/>
            </p:nvSpPr>
            <p:spPr>
              <a:xfrm rot="10800000">
                <a:off x="4320456"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12" name="Google Shape;612;p34"/>
              <p:cNvSpPr/>
              <p:nvPr/>
            </p:nvSpPr>
            <p:spPr>
              <a:xfrm rot="10800000">
                <a:off x="4320456"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13" name="Google Shape;613;p34"/>
              <p:cNvSpPr/>
              <p:nvPr/>
            </p:nvSpPr>
            <p:spPr>
              <a:xfrm rot="10800000">
                <a:off x="4320455"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14" name="Google Shape;614;p34"/>
              <p:cNvSpPr/>
              <p:nvPr/>
            </p:nvSpPr>
            <p:spPr>
              <a:xfrm rot="10800000">
                <a:off x="4320455"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15" name="Google Shape;615;p34"/>
              <p:cNvSpPr/>
              <p:nvPr/>
            </p:nvSpPr>
            <p:spPr>
              <a:xfrm rot="10800000">
                <a:off x="4187660"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16" name="Google Shape;616;p34"/>
              <p:cNvSpPr/>
              <p:nvPr/>
            </p:nvSpPr>
            <p:spPr>
              <a:xfrm rot="10800000">
                <a:off x="4187659"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17" name="Google Shape;617;p34"/>
              <p:cNvSpPr/>
              <p:nvPr/>
            </p:nvSpPr>
            <p:spPr>
              <a:xfrm rot="10800000">
                <a:off x="4187659"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18" name="Google Shape;618;p34"/>
              <p:cNvSpPr/>
              <p:nvPr/>
            </p:nvSpPr>
            <p:spPr>
              <a:xfrm rot="10800000">
                <a:off x="4187658"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19" name="Google Shape;619;p34"/>
              <p:cNvSpPr/>
              <p:nvPr/>
            </p:nvSpPr>
            <p:spPr>
              <a:xfrm rot="10800000">
                <a:off x="4187658"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20" name="Google Shape;620;p34"/>
              <p:cNvSpPr/>
              <p:nvPr/>
            </p:nvSpPr>
            <p:spPr>
              <a:xfrm rot="10800000">
                <a:off x="4187658"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21" name="Google Shape;621;p34"/>
              <p:cNvSpPr/>
              <p:nvPr/>
            </p:nvSpPr>
            <p:spPr>
              <a:xfrm rot="10800000">
                <a:off x="4187658"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22" name="Google Shape;622;p34"/>
              <p:cNvSpPr/>
              <p:nvPr/>
            </p:nvSpPr>
            <p:spPr>
              <a:xfrm rot="10800000">
                <a:off x="4187658"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23" name="Google Shape;623;p34"/>
              <p:cNvSpPr/>
              <p:nvPr/>
            </p:nvSpPr>
            <p:spPr>
              <a:xfrm rot="10800000">
                <a:off x="4054863"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24" name="Google Shape;624;p34"/>
              <p:cNvSpPr/>
              <p:nvPr/>
            </p:nvSpPr>
            <p:spPr>
              <a:xfrm rot="10800000">
                <a:off x="4054862"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25" name="Google Shape;625;p34"/>
              <p:cNvSpPr/>
              <p:nvPr/>
            </p:nvSpPr>
            <p:spPr>
              <a:xfrm rot="10800000">
                <a:off x="4054862"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26" name="Google Shape;626;p34"/>
              <p:cNvSpPr/>
              <p:nvPr/>
            </p:nvSpPr>
            <p:spPr>
              <a:xfrm rot="10800000">
                <a:off x="4054861"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27" name="Google Shape;627;p34"/>
              <p:cNvSpPr/>
              <p:nvPr/>
            </p:nvSpPr>
            <p:spPr>
              <a:xfrm rot="10800000">
                <a:off x="4054861"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28" name="Google Shape;628;p34"/>
              <p:cNvSpPr/>
              <p:nvPr/>
            </p:nvSpPr>
            <p:spPr>
              <a:xfrm rot="10800000">
                <a:off x="4054861"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29" name="Google Shape;629;p34"/>
              <p:cNvSpPr/>
              <p:nvPr/>
            </p:nvSpPr>
            <p:spPr>
              <a:xfrm rot="10800000">
                <a:off x="4054860"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30" name="Google Shape;630;p34"/>
              <p:cNvSpPr/>
              <p:nvPr/>
            </p:nvSpPr>
            <p:spPr>
              <a:xfrm rot="10800000">
                <a:off x="4054860"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31" name="Google Shape;631;p34"/>
              <p:cNvSpPr/>
              <p:nvPr/>
            </p:nvSpPr>
            <p:spPr>
              <a:xfrm rot="10800000">
                <a:off x="3922065"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32" name="Google Shape;632;p34"/>
              <p:cNvSpPr/>
              <p:nvPr/>
            </p:nvSpPr>
            <p:spPr>
              <a:xfrm rot="10800000">
                <a:off x="3922064"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33" name="Google Shape;633;p34"/>
              <p:cNvSpPr/>
              <p:nvPr/>
            </p:nvSpPr>
            <p:spPr>
              <a:xfrm rot="10800000">
                <a:off x="3922064"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34" name="Google Shape;634;p34"/>
              <p:cNvSpPr/>
              <p:nvPr/>
            </p:nvSpPr>
            <p:spPr>
              <a:xfrm rot="10800000">
                <a:off x="3922063"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35" name="Google Shape;635;p34"/>
              <p:cNvSpPr/>
              <p:nvPr/>
            </p:nvSpPr>
            <p:spPr>
              <a:xfrm rot="10800000">
                <a:off x="3922063"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36" name="Google Shape;636;p34"/>
              <p:cNvSpPr/>
              <p:nvPr/>
            </p:nvSpPr>
            <p:spPr>
              <a:xfrm rot="10800000">
                <a:off x="3922063"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37" name="Google Shape;637;p34"/>
              <p:cNvSpPr/>
              <p:nvPr/>
            </p:nvSpPr>
            <p:spPr>
              <a:xfrm rot="10800000">
                <a:off x="3922062"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38" name="Google Shape;638;p34"/>
              <p:cNvSpPr/>
              <p:nvPr/>
            </p:nvSpPr>
            <p:spPr>
              <a:xfrm rot="10800000">
                <a:off x="3922062"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39" name="Google Shape;639;p34"/>
              <p:cNvSpPr/>
              <p:nvPr/>
            </p:nvSpPr>
            <p:spPr>
              <a:xfrm rot="10800000">
                <a:off x="3789267"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40" name="Google Shape;640;p34"/>
              <p:cNvSpPr/>
              <p:nvPr/>
            </p:nvSpPr>
            <p:spPr>
              <a:xfrm rot="10800000">
                <a:off x="3789266"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41" name="Google Shape;641;p34"/>
              <p:cNvSpPr/>
              <p:nvPr/>
            </p:nvSpPr>
            <p:spPr>
              <a:xfrm rot="10800000">
                <a:off x="3789266"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42" name="Google Shape;642;p34"/>
              <p:cNvSpPr/>
              <p:nvPr/>
            </p:nvSpPr>
            <p:spPr>
              <a:xfrm rot="10800000">
                <a:off x="3789266"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43" name="Google Shape;643;p34"/>
              <p:cNvSpPr/>
              <p:nvPr/>
            </p:nvSpPr>
            <p:spPr>
              <a:xfrm rot="10800000">
                <a:off x="3789266"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44" name="Google Shape;644;p34"/>
              <p:cNvSpPr/>
              <p:nvPr/>
            </p:nvSpPr>
            <p:spPr>
              <a:xfrm rot="10800000">
                <a:off x="3789266"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45" name="Google Shape;645;p34"/>
              <p:cNvSpPr/>
              <p:nvPr/>
            </p:nvSpPr>
            <p:spPr>
              <a:xfrm rot="10800000">
                <a:off x="3789265"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46" name="Google Shape;646;p34"/>
              <p:cNvSpPr/>
              <p:nvPr/>
            </p:nvSpPr>
            <p:spPr>
              <a:xfrm rot="10800000">
                <a:off x="3789265"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47" name="Google Shape;647;p34"/>
              <p:cNvSpPr/>
              <p:nvPr/>
            </p:nvSpPr>
            <p:spPr>
              <a:xfrm rot="10800000">
                <a:off x="3542531"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48" name="Google Shape;648;p34"/>
              <p:cNvSpPr/>
              <p:nvPr/>
            </p:nvSpPr>
            <p:spPr>
              <a:xfrm rot="10800000">
                <a:off x="3542530"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49" name="Google Shape;649;p34"/>
              <p:cNvSpPr/>
              <p:nvPr/>
            </p:nvSpPr>
            <p:spPr>
              <a:xfrm rot="10800000">
                <a:off x="3542530"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50" name="Google Shape;650;p34"/>
              <p:cNvSpPr/>
              <p:nvPr/>
            </p:nvSpPr>
            <p:spPr>
              <a:xfrm rot="10800000">
                <a:off x="3542529"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51" name="Google Shape;651;p34"/>
              <p:cNvSpPr/>
              <p:nvPr/>
            </p:nvSpPr>
            <p:spPr>
              <a:xfrm rot="10800000">
                <a:off x="3542529"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52" name="Google Shape;652;p34"/>
              <p:cNvSpPr/>
              <p:nvPr/>
            </p:nvSpPr>
            <p:spPr>
              <a:xfrm rot="10800000">
                <a:off x="3542529"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53" name="Google Shape;653;p34"/>
              <p:cNvSpPr/>
              <p:nvPr/>
            </p:nvSpPr>
            <p:spPr>
              <a:xfrm rot="10800000">
                <a:off x="3542528"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54" name="Google Shape;654;p34"/>
              <p:cNvSpPr/>
              <p:nvPr/>
            </p:nvSpPr>
            <p:spPr>
              <a:xfrm rot="10800000">
                <a:off x="3542528"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55" name="Google Shape;655;p34"/>
              <p:cNvSpPr/>
              <p:nvPr/>
            </p:nvSpPr>
            <p:spPr>
              <a:xfrm rot="10800000">
                <a:off x="3409733"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56" name="Google Shape;656;p34"/>
              <p:cNvSpPr/>
              <p:nvPr/>
            </p:nvSpPr>
            <p:spPr>
              <a:xfrm rot="10800000">
                <a:off x="3409732"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57" name="Google Shape;657;p34"/>
              <p:cNvSpPr/>
              <p:nvPr/>
            </p:nvSpPr>
            <p:spPr>
              <a:xfrm rot="10800000">
                <a:off x="3409732"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58" name="Google Shape;658;p34"/>
              <p:cNvSpPr/>
              <p:nvPr/>
            </p:nvSpPr>
            <p:spPr>
              <a:xfrm rot="10800000">
                <a:off x="3409732"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59" name="Google Shape;659;p34"/>
              <p:cNvSpPr/>
              <p:nvPr/>
            </p:nvSpPr>
            <p:spPr>
              <a:xfrm rot="10800000">
                <a:off x="3409732"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60" name="Google Shape;660;p34"/>
              <p:cNvSpPr/>
              <p:nvPr/>
            </p:nvSpPr>
            <p:spPr>
              <a:xfrm rot="10800000">
                <a:off x="3409732"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61" name="Google Shape;661;p34"/>
              <p:cNvSpPr/>
              <p:nvPr/>
            </p:nvSpPr>
            <p:spPr>
              <a:xfrm rot="10800000">
                <a:off x="3409731"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62" name="Google Shape;662;p34"/>
              <p:cNvSpPr/>
              <p:nvPr/>
            </p:nvSpPr>
            <p:spPr>
              <a:xfrm rot="10800000">
                <a:off x="3409731"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63" name="Google Shape;663;p34"/>
              <p:cNvSpPr/>
              <p:nvPr/>
            </p:nvSpPr>
            <p:spPr>
              <a:xfrm rot="10800000">
                <a:off x="3276935"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64" name="Google Shape;664;p34"/>
              <p:cNvSpPr/>
              <p:nvPr/>
            </p:nvSpPr>
            <p:spPr>
              <a:xfrm rot="10800000">
                <a:off x="3276934"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65" name="Google Shape;665;p34"/>
              <p:cNvSpPr/>
              <p:nvPr/>
            </p:nvSpPr>
            <p:spPr>
              <a:xfrm rot="10800000">
                <a:off x="3276934"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66" name="Google Shape;666;p34"/>
              <p:cNvSpPr/>
              <p:nvPr/>
            </p:nvSpPr>
            <p:spPr>
              <a:xfrm rot="10800000">
                <a:off x="3276934"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67" name="Google Shape;667;p34"/>
              <p:cNvSpPr/>
              <p:nvPr/>
            </p:nvSpPr>
            <p:spPr>
              <a:xfrm rot="10800000">
                <a:off x="3276934"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68" name="Google Shape;668;p34"/>
              <p:cNvSpPr/>
              <p:nvPr/>
            </p:nvSpPr>
            <p:spPr>
              <a:xfrm rot="10800000">
                <a:off x="3276934"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69" name="Google Shape;669;p34"/>
              <p:cNvSpPr/>
              <p:nvPr/>
            </p:nvSpPr>
            <p:spPr>
              <a:xfrm rot="10800000">
                <a:off x="3276933"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70" name="Google Shape;670;p34"/>
              <p:cNvSpPr/>
              <p:nvPr/>
            </p:nvSpPr>
            <p:spPr>
              <a:xfrm rot="10800000">
                <a:off x="3276933"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71" name="Google Shape;671;p34"/>
              <p:cNvSpPr/>
              <p:nvPr/>
            </p:nvSpPr>
            <p:spPr>
              <a:xfrm rot="10800000">
                <a:off x="3144138"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72" name="Google Shape;672;p34"/>
              <p:cNvSpPr/>
              <p:nvPr/>
            </p:nvSpPr>
            <p:spPr>
              <a:xfrm rot="10800000">
                <a:off x="3144137"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73" name="Google Shape;673;p34"/>
              <p:cNvSpPr/>
              <p:nvPr/>
            </p:nvSpPr>
            <p:spPr>
              <a:xfrm rot="10800000">
                <a:off x="3144137"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74" name="Google Shape;674;p34"/>
              <p:cNvSpPr/>
              <p:nvPr/>
            </p:nvSpPr>
            <p:spPr>
              <a:xfrm rot="10800000">
                <a:off x="3144136"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75" name="Google Shape;675;p34"/>
              <p:cNvSpPr/>
              <p:nvPr/>
            </p:nvSpPr>
            <p:spPr>
              <a:xfrm rot="10800000">
                <a:off x="3144136"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76" name="Google Shape;676;p34"/>
              <p:cNvSpPr/>
              <p:nvPr/>
            </p:nvSpPr>
            <p:spPr>
              <a:xfrm rot="10800000">
                <a:off x="3144136"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77" name="Google Shape;677;p34"/>
              <p:cNvSpPr/>
              <p:nvPr/>
            </p:nvSpPr>
            <p:spPr>
              <a:xfrm rot="10800000">
                <a:off x="3144135"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78" name="Google Shape;678;p34"/>
              <p:cNvSpPr/>
              <p:nvPr/>
            </p:nvSpPr>
            <p:spPr>
              <a:xfrm rot="10800000">
                <a:off x="3144135"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79" name="Google Shape;679;p34"/>
              <p:cNvSpPr/>
              <p:nvPr/>
            </p:nvSpPr>
            <p:spPr>
              <a:xfrm rot="10800000">
                <a:off x="3011340"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80" name="Google Shape;680;p34"/>
              <p:cNvSpPr/>
              <p:nvPr/>
            </p:nvSpPr>
            <p:spPr>
              <a:xfrm rot="10800000">
                <a:off x="3011339"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81" name="Google Shape;681;p34"/>
              <p:cNvSpPr/>
              <p:nvPr/>
            </p:nvSpPr>
            <p:spPr>
              <a:xfrm rot="10800000">
                <a:off x="3011339"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82" name="Google Shape;682;p34"/>
              <p:cNvSpPr/>
              <p:nvPr/>
            </p:nvSpPr>
            <p:spPr>
              <a:xfrm rot="10800000">
                <a:off x="3011339"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83" name="Google Shape;683;p34"/>
              <p:cNvSpPr/>
              <p:nvPr/>
            </p:nvSpPr>
            <p:spPr>
              <a:xfrm rot="10800000">
                <a:off x="3011339"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84" name="Google Shape;684;p34"/>
              <p:cNvSpPr/>
              <p:nvPr/>
            </p:nvSpPr>
            <p:spPr>
              <a:xfrm rot="10800000">
                <a:off x="3011339"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85" name="Google Shape;685;p34"/>
              <p:cNvSpPr/>
              <p:nvPr/>
            </p:nvSpPr>
            <p:spPr>
              <a:xfrm rot="10800000">
                <a:off x="3011338"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86" name="Google Shape;686;p34"/>
              <p:cNvSpPr/>
              <p:nvPr/>
            </p:nvSpPr>
            <p:spPr>
              <a:xfrm rot="10800000">
                <a:off x="3011338"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87" name="Google Shape;687;p34"/>
              <p:cNvSpPr/>
              <p:nvPr/>
            </p:nvSpPr>
            <p:spPr>
              <a:xfrm rot="10800000">
                <a:off x="2878543"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88" name="Google Shape;688;p34"/>
              <p:cNvSpPr/>
              <p:nvPr/>
            </p:nvSpPr>
            <p:spPr>
              <a:xfrm rot="10800000">
                <a:off x="2878542"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89" name="Google Shape;689;p34"/>
              <p:cNvSpPr/>
              <p:nvPr/>
            </p:nvSpPr>
            <p:spPr>
              <a:xfrm rot="10800000">
                <a:off x="2878542"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90" name="Google Shape;690;p34"/>
              <p:cNvSpPr/>
              <p:nvPr/>
            </p:nvSpPr>
            <p:spPr>
              <a:xfrm rot="10800000">
                <a:off x="2878541"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91" name="Google Shape;691;p34"/>
              <p:cNvSpPr/>
              <p:nvPr/>
            </p:nvSpPr>
            <p:spPr>
              <a:xfrm rot="10800000">
                <a:off x="2878541"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92" name="Google Shape;692;p34"/>
              <p:cNvSpPr/>
              <p:nvPr/>
            </p:nvSpPr>
            <p:spPr>
              <a:xfrm rot="10800000">
                <a:off x="2878541"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93" name="Google Shape;693;p34"/>
              <p:cNvSpPr/>
              <p:nvPr/>
            </p:nvSpPr>
            <p:spPr>
              <a:xfrm rot="10800000">
                <a:off x="2878540"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sp>
            <p:nvSpPr>
              <p:cNvPr id="694" name="Google Shape;694;p34"/>
              <p:cNvSpPr/>
              <p:nvPr/>
            </p:nvSpPr>
            <p:spPr>
              <a:xfrm rot="10800000">
                <a:off x="2878540"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aseline="-25000" sz="1800">
                  <a:solidFill>
                    <a:srgbClr val="FFFFFF"/>
                  </a:solidFill>
                  <a:latin typeface="Trebuchet MS"/>
                  <a:ea typeface="Trebuchet MS"/>
                  <a:cs typeface="Trebuchet MS"/>
                  <a:sym typeface="Trebuchet MS"/>
                </a:endParaRPr>
              </a:p>
            </p:txBody>
          </p:sp>
        </p:grpSp>
      </p:grpSp>
      <p:cxnSp>
        <p:nvCxnSpPr>
          <p:cNvPr id="695" name="Google Shape;695;p34"/>
          <p:cNvCxnSpPr/>
          <p:nvPr/>
        </p:nvCxnSpPr>
        <p:spPr>
          <a:xfrm rot="10800000">
            <a:off x="2994695" y="4392172"/>
            <a:ext cx="774818" cy="0"/>
          </a:xfrm>
          <a:prstGeom prst="straightConnector1">
            <a:avLst/>
          </a:prstGeom>
          <a:noFill/>
          <a:ln cap="flat" cmpd="sng" w="28575">
            <a:solidFill>
              <a:schemeClr val="dk2"/>
            </a:solidFill>
            <a:prstDash val="solid"/>
            <a:round/>
            <a:headEnd len="sm" w="sm" type="none"/>
            <a:tailEnd len="med" w="med" type="triangle"/>
          </a:ln>
        </p:spPr>
      </p:cxnSp>
      <p:sp>
        <p:nvSpPr>
          <p:cNvPr id="696" name="Google Shape;696;p34"/>
          <p:cNvSpPr/>
          <p:nvPr/>
        </p:nvSpPr>
        <p:spPr>
          <a:xfrm rot="10800000">
            <a:off x="770855" y="2620981"/>
            <a:ext cx="71796" cy="770101"/>
          </a:xfrm>
          <a:custGeom>
            <a:rect b="b" l="l" r="r" t="t"/>
            <a:pathLst>
              <a:path extrusionOk="0" h="2740578" w="1021357">
                <a:moveTo>
                  <a:pt x="30430" y="0"/>
                </a:moveTo>
                <a:cubicBezTo>
                  <a:pt x="284495" y="255363"/>
                  <a:pt x="974875" y="750468"/>
                  <a:pt x="1020222" y="1460332"/>
                </a:cubicBezTo>
                <a:cubicBezTo>
                  <a:pt x="1055507" y="2196194"/>
                  <a:pt x="254065" y="2485215"/>
                  <a:pt x="0" y="2740578"/>
                </a:cubicBezTo>
              </a:path>
            </a:pathLst>
          </a:custGeom>
          <a:noFill/>
          <a:ln cap="flat" cmpd="sng" w="44450">
            <a:solidFill>
              <a:schemeClr val="accent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97" name="Google Shape;697;p34"/>
          <p:cNvGrpSpPr/>
          <p:nvPr/>
        </p:nvGrpSpPr>
        <p:grpSpPr>
          <a:xfrm>
            <a:off x="2529537" y="3275790"/>
            <a:ext cx="1167940" cy="601567"/>
            <a:chOff x="2561203" y="2622279"/>
            <a:chExt cx="1167939" cy="601567"/>
          </a:xfrm>
        </p:grpSpPr>
        <p:grpSp>
          <p:nvGrpSpPr>
            <p:cNvPr id="698" name="Google Shape;698;p34"/>
            <p:cNvGrpSpPr/>
            <p:nvPr/>
          </p:nvGrpSpPr>
          <p:grpSpPr>
            <a:xfrm flipH="1">
              <a:off x="2561203" y="2622279"/>
              <a:ext cx="584526" cy="601567"/>
              <a:chOff x="5802489" y="2978150"/>
              <a:chExt cx="648359" cy="250472"/>
            </a:xfrm>
          </p:grpSpPr>
          <p:cxnSp>
            <p:nvCxnSpPr>
              <p:cNvPr id="699" name="Google Shape;699;p34"/>
              <p:cNvCxnSpPr/>
              <p:nvPr/>
            </p:nvCxnSpPr>
            <p:spPr>
              <a:xfrm flipH="1" rot="10800000">
                <a:off x="5802489" y="2978150"/>
                <a:ext cx="648359" cy="250472"/>
              </a:xfrm>
              <a:prstGeom prst="straightConnector1">
                <a:avLst/>
              </a:prstGeom>
              <a:noFill/>
              <a:ln cap="flat" cmpd="sng" w="12700">
                <a:solidFill>
                  <a:schemeClr val="lt2"/>
                </a:solidFill>
                <a:prstDash val="solid"/>
                <a:round/>
                <a:headEnd len="sm" w="sm" type="none"/>
                <a:tailEnd len="med" w="med" type="triangle"/>
              </a:ln>
            </p:spPr>
          </p:cxnSp>
          <p:cxnSp>
            <p:nvCxnSpPr>
              <p:cNvPr id="700" name="Google Shape;700;p34"/>
              <p:cNvCxnSpPr/>
              <p:nvPr/>
            </p:nvCxnSpPr>
            <p:spPr>
              <a:xfrm flipH="1" rot="10800000">
                <a:off x="5802489" y="2978150"/>
                <a:ext cx="371366" cy="250472"/>
              </a:xfrm>
              <a:prstGeom prst="straightConnector1">
                <a:avLst/>
              </a:prstGeom>
              <a:noFill/>
              <a:ln cap="flat" cmpd="sng" w="12700">
                <a:solidFill>
                  <a:schemeClr val="lt2"/>
                </a:solidFill>
                <a:prstDash val="solid"/>
                <a:round/>
                <a:headEnd len="sm" w="sm" type="none"/>
                <a:tailEnd len="med" w="med" type="triangle"/>
              </a:ln>
            </p:spPr>
          </p:cxnSp>
          <p:cxnSp>
            <p:nvCxnSpPr>
              <p:cNvPr id="701" name="Google Shape;701;p34"/>
              <p:cNvCxnSpPr/>
              <p:nvPr/>
            </p:nvCxnSpPr>
            <p:spPr>
              <a:xfrm flipH="1" rot="10800000">
                <a:off x="5802489" y="2978150"/>
                <a:ext cx="94374" cy="250472"/>
              </a:xfrm>
              <a:prstGeom prst="straightConnector1">
                <a:avLst/>
              </a:prstGeom>
              <a:noFill/>
              <a:ln cap="flat" cmpd="sng" w="12700">
                <a:solidFill>
                  <a:schemeClr val="lt2"/>
                </a:solidFill>
                <a:prstDash val="solid"/>
                <a:round/>
                <a:headEnd len="sm" w="sm" type="none"/>
                <a:tailEnd len="med" w="med" type="triangle"/>
              </a:ln>
            </p:spPr>
          </p:cxnSp>
        </p:grpSp>
        <p:grpSp>
          <p:nvGrpSpPr>
            <p:cNvPr id="702" name="Google Shape;702;p34"/>
            <p:cNvGrpSpPr/>
            <p:nvPr/>
          </p:nvGrpSpPr>
          <p:grpSpPr>
            <a:xfrm>
              <a:off x="3144616" y="2622279"/>
              <a:ext cx="584526" cy="601567"/>
              <a:chOff x="5802489" y="2978150"/>
              <a:chExt cx="648359" cy="250472"/>
            </a:xfrm>
          </p:grpSpPr>
          <p:cxnSp>
            <p:nvCxnSpPr>
              <p:cNvPr id="703" name="Google Shape;703;p34"/>
              <p:cNvCxnSpPr/>
              <p:nvPr/>
            </p:nvCxnSpPr>
            <p:spPr>
              <a:xfrm flipH="1" rot="10800000">
                <a:off x="5802489" y="2978150"/>
                <a:ext cx="94374" cy="250472"/>
              </a:xfrm>
              <a:prstGeom prst="straightConnector1">
                <a:avLst/>
              </a:prstGeom>
              <a:noFill/>
              <a:ln cap="flat" cmpd="sng" w="12700">
                <a:solidFill>
                  <a:schemeClr val="lt2"/>
                </a:solidFill>
                <a:prstDash val="solid"/>
                <a:round/>
                <a:headEnd len="sm" w="sm" type="none"/>
                <a:tailEnd len="med" w="med" type="triangle"/>
              </a:ln>
            </p:spPr>
          </p:cxnSp>
          <p:cxnSp>
            <p:nvCxnSpPr>
              <p:cNvPr id="704" name="Google Shape;704;p34"/>
              <p:cNvCxnSpPr/>
              <p:nvPr/>
            </p:nvCxnSpPr>
            <p:spPr>
              <a:xfrm flipH="1" rot="10800000">
                <a:off x="5802489" y="2978150"/>
                <a:ext cx="371366" cy="250472"/>
              </a:xfrm>
              <a:prstGeom prst="straightConnector1">
                <a:avLst/>
              </a:prstGeom>
              <a:noFill/>
              <a:ln cap="flat" cmpd="sng" w="12700">
                <a:solidFill>
                  <a:schemeClr val="lt2"/>
                </a:solidFill>
                <a:prstDash val="solid"/>
                <a:round/>
                <a:headEnd len="sm" w="sm" type="none"/>
                <a:tailEnd len="med" w="med" type="triangle"/>
              </a:ln>
            </p:spPr>
          </p:cxnSp>
          <p:cxnSp>
            <p:nvCxnSpPr>
              <p:cNvPr id="705" name="Google Shape;705;p34"/>
              <p:cNvCxnSpPr/>
              <p:nvPr/>
            </p:nvCxnSpPr>
            <p:spPr>
              <a:xfrm flipH="1" rot="10800000">
                <a:off x="5802489" y="2978150"/>
                <a:ext cx="648359" cy="250472"/>
              </a:xfrm>
              <a:prstGeom prst="straightConnector1">
                <a:avLst/>
              </a:prstGeom>
              <a:noFill/>
              <a:ln cap="flat" cmpd="sng" w="12700">
                <a:solidFill>
                  <a:schemeClr val="lt2"/>
                </a:solidFill>
                <a:prstDash val="solid"/>
                <a:round/>
                <a:headEnd len="sm" w="sm" type="none"/>
                <a:tailEnd len="med" w="med" type="triangle"/>
              </a:ln>
              <a:effectLst>
                <a:outerShdw blurRad="50800" rotWithShape="0" algn="tl" dir="2700000" dist="38100">
                  <a:srgbClr val="000000">
                    <a:alpha val="40000"/>
                  </a:srgbClr>
                </a:outerShdw>
              </a:effectLst>
            </p:spPr>
          </p:cxnSp>
        </p:grpSp>
      </p:grpSp>
      <p:sp>
        <p:nvSpPr>
          <p:cNvPr id="706" name="Google Shape;706;p34"/>
          <p:cNvSpPr/>
          <p:nvPr/>
        </p:nvSpPr>
        <p:spPr>
          <a:xfrm rot="1381296">
            <a:off x="3018123" y="3868867"/>
            <a:ext cx="45719" cy="482843"/>
          </a:xfrm>
          <a:custGeom>
            <a:rect b="b" l="l" r="r" t="t"/>
            <a:pathLst>
              <a:path extrusionOk="0" h="2740578" w="1021357">
                <a:moveTo>
                  <a:pt x="30430" y="0"/>
                </a:moveTo>
                <a:cubicBezTo>
                  <a:pt x="284495" y="255363"/>
                  <a:pt x="974875" y="750468"/>
                  <a:pt x="1020222" y="1460332"/>
                </a:cubicBezTo>
                <a:cubicBezTo>
                  <a:pt x="1055507" y="2196194"/>
                  <a:pt x="254065" y="2485215"/>
                  <a:pt x="0" y="2740578"/>
                </a:cubicBezTo>
              </a:path>
            </a:pathLst>
          </a:custGeom>
          <a:noFill/>
          <a:ln cap="flat" cmpd="sng" w="12700">
            <a:solidFill>
              <a:schemeClr val="l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7" name="Google Shape;707;p34"/>
          <p:cNvSpPr/>
          <p:nvPr/>
        </p:nvSpPr>
        <p:spPr>
          <a:xfrm>
            <a:off x="3708554" y="3893595"/>
            <a:ext cx="1257964" cy="966674"/>
          </a:xfrm>
          <a:prstGeom prst="roundRect">
            <a:avLst>
              <a:gd fmla="val 13852" name="adj"/>
            </a:avLst>
          </a:prstGeom>
          <a:gradFill>
            <a:gsLst>
              <a:gs pos="0">
                <a:schemeClr val="lt2"/>
              </a:gs>
              <a:gs pos="100000">
                <a:srgbClr val="083A74"/>
              </a:gs>
            </a:gsLst>
            <a:lin ang="16200000" scaled="0"/>
          </a:gradFill>
          <a:ln cap="flat" cmpd="sng" w="9525">
            <a:solidFill>
              <a:srgbClr val="3F8FF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1600">
                <a:solidFill>
                  <a:srgbClr val="FFFFFF"/>
                </a:solidFill>
                <a:latin typeface="Trebuchet MS"/>
                <a:ea typeface="Trebuchet MS"/>
                <a:cs typeface="Trebuchet MS"/>
                <a:sym typeface="Trebuchet MS"/>
              </a:rPr>
              <a:t>Compiler</a:t>
            </a:r>
            <a:endParaRPr/>
          </a:p>
          <a:p>
            <a:pPr indent="0" lvl="0" marL="0" marR="0" rtl="0" algn="ctr">
              <a:lnSpc>
                <a:spcPct val="90000"/>
              </a:lnSpc>
              <a:spcBef>
                <a:spcPts val="0"/>
              </a:spcBef>
              <a:spcAft>
                <a:spcPts val="0"/>
              </a:spcAft>
              <a:buNone/>
            </a:pPr>
            <a:r>
              <a:rPr b="1" lang="en-US" sz="1600">
                <a:solidFill>
                  <a:srgbClr val="FFFFFF"/>
                </a:solidFill>
                <a:latin typeface="Trebuchet MS"/>
                <a:ea typeface="Trebuchet MS"/>
                <a:cs typeface="Trebuchet MS"/>
                <a:sym typeface="Trebuchet MS"/>
              </a:rPr>
              <a:t>Hint</a:t>
            </a:r>
            <a:endParaRPr/>
          </a:p>
        </p:txBody>
      </p:sp>
      <p:sp>
        <p:nvSpPr>
          <p:cNvPr id="708" name="Google Shape;708;p34"/>
          <p:cNvSpPr txBox="1"/>
          <p:nvPr/>
        </p:nvSpPr>
        <p:spPr>
          <a:xfrm>
            <a:off x="959222" y="1541190"/>
            <a:ext cx="67197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CPU</a:t>
            </a:r>
            <a:endParaRPr/>
          </a:p>
        </p:txBody>
      </p:sp>
      <p:sp>
        <p:nvSpPr>
          <p:cNvPr id="709" name="Google Shape;709;p34"/>
          <p:cNvSpPr txBox="1"/>
          <p:nvPr/>
        </p:nvSpPr>
        <p:spPr>
          <a:xfrm>
            <a:off x="2137608" y="1423346"/>
            <a:ext cx="2018501"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Parallel Hardware</a:t>
            </a:r>
            <a:endParaRPr/>
          </a:p>
        </p:txBody>
      </p:sp>
      <p:sp>
        <p:nvSpPr>
          <p:cNvPr id="710" name="Google Shape;710;p34"/>
          <p:cNvSpPr txBox="1"/>
          <p:nvPr/>
        </p:nvSpPr>
        <p:spPr>
          <a:xfrm>
            <a:off x="4875348" y="3036773"/>
            <a:ext cx="2554957" cy="1338828"/>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The programmer will give hints to the compiler about which parts of the code to parallelize.</a:t>
            </a:r>
            <a:endParaRPr/>
          </a:p>
        </p:txBody>
      </p:sp>
      <p:sp>
        <p:nvSpPr>
          <p:cNvPr id="711" name="Google Shape;711;p34"/>
          <p:cNvSpPr txBox="1"/>
          <p:nvPr/>
        </p:nvSpPr>
        <p:spPr>
          <a:xfrm>
            <a:off x="4917745" y="4392172"/>
            <a:ext cx="2554957"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The compiler will then generate parallelism for the target parallel hardware.</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500"/>
                                        <p:tgtEl>
                                          <p:spTgt spid="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500"/>
                                        <p:tgtEl>
                                          <p:spTgt spid="490"/>
                                        </p:tgtEl>
                                      </p:cBhvr>
                                    </p:animEffect>
                                  </p:childTnLst>
                                </p:cTn>
                              </p:par>
                              <p:par>
                                <p:cTn fill="hold" nodeType="with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500"/>
                                        <p:tgtEl>
                                          <p:spTgt spid="70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500"/>
                                        <p:tgtEl>
                                          <p:spTgt spid="6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500"/>
                                        <p:tgtEl>
                                          <p:spTgt spid="70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500"/>
                                        <p:tgtEl>
                                          <p:spTgt spid="6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500"/>
                                        <p:tgtEl>
                                          <p:spTgt spid="7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500"/>
                                        <p:tgtEl>
                                          <p:spTgt spid="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500"/>
                                        <p:tgtEl>
                                          <p:spTgt spid="70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500"/>
                                        <p:tgtEl>
                                          <p:spTgt spid="69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500"/>
                                        <p:tgtEl>
                                          <p:spTgt spid="499"/>
                                        </p:tgtEl>
                                      </p:cBhvr>
                                    </p:animEffect>
                                  </p:childTnLst>
                                </p:cTn>
                              </p:par>
                              <p:par>
                                <p:cTn fill="hold" nodeType="with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500"/>
                                        <p:tgtEl>
                                          <p:spTgt spid="7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35"/>
          <p:cNvSpPr/>
          <p:nvPr/>
        </p:nvSpPr>
        <p:spPr>
          <a:xfrm>
            <a:off x="3995542" y="2006110"/>
            <a:ext cx="2824302" cy="419100"/>
          </a:xfrm>
          <a:prstGeom prst="snip2SameRect">
            <a:avLst>
              <a:gd fmla="val 22349"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Single Source</a:t>
            </a:r>
            <a:endParaRPr/>
          </a:p>
        </p:txBody>
      </p:sp>
      <p:sp>
        <p:nvSpPr>
          <p:cNvPr id="718" name="Google Shape;718;p35"/>
          <p:cNvSpPr/>
          <p:nvPr/>
        </p:nvSpPr>
        <p:spPr>
          <a:xfrm>
            <a:off x="419641" y="1992086"/>
            <a:ext cx="2824302" cy="419100"/>
          </a:xfrm>
          <a:prstGeom prst="snip2SameRect">
            <a:avLst>
              <a:gd fmla="val 22349"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Incremental</a:t>
            </a:r>
            <a:endParaRPr/>
          </a:p>
        </p:txBody>
      </p:sp>
      <p:sp>
        <p:nvSpPr>
          <p:cNvPr id="719" name="Google Shape;719;p35"/>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a:t>
            </a:r>
            <a:endParaRPr b="0" i="0" sz="3600" u="none" cap="none" strike="noStrike">
              <a:solidFill>
                <a:schemeClr val="dk2"/>
              </a:solidFill>
              <a:latin typeface="Arial"/>
              <a:ea typeface="Arial"/>
              <a:cs typeface="Arial"/>
              <a:sym typeface="Arial"/>
            </a:endParaRPr>
          </a:p>
        </p:txBody>
      </p:sp>
      <p:sp>
        <p:nvSpPr>
          <p:cNvPr id="720" name="Google Shape;720;p35"/>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t/>
            </a:r>
            <a:endParaRPr b="0" i="0" sz="2400" u="none" cap="none" strike="noStrike">
              <a:solidFill>
                <a:schemeClr val="lt2"/>
              </a:solidFill>
              <a:latin typeface="Arial"/>
              <a:ea typeface="Arial"/>
              <a:cs typeface="Arial"/>
              <a:sym typeface="Arial"/>
            </a:endParaRPr>
          </a:p>
        </p:txBody>
      </p:sp>
      <p:sp>
        <p:nvSpPr>
          <p:cNvPr id="721" name="Google Shape;721;p35"/>
          <p:cNvSpPr/>
          <p:nvPr/>
        </p:nvSpPr>
        <p:spPr>
          <a:xfrm>
            <a:off x="419641" y="1992086"/>
            <a:ext cx="2824302" cy="3614057"/>
          </a:xfrm>
          <a:prstGeom prst="roundRect">
            <a:avLst>
              <a:gd fmla="val 4719" name="adj"/>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2" name="Google Shape;722;p35"/>
          <p:cNvSpPr/>
          <p:nvPr/>
        </p:nvSpPr>
        <p:spPr>
          <a:xfrm>
            <a:off x="3995542" y="1992086"/>
            <a:ext cx="2824302" cy="3614057"/>
          </a:xfrm>
          <a:prstGeom prst="roundRect">
            <a:avLst>
              <a:gd fmla="val 4719" name="adj"/>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3" name="Google Shape;723;p35"/>
          <p:cNvSpPr txBox="1"/>
          <p:nvPr/>
        </p:nvSpPr>
        <p:spPr>
          <a:xfrm>
            <a:off x="451913" y="2962654"/>
            <a:ext cx="2824302" cy="1991314"/>
          </a:xfrm>
          <a:prstGeom prst="rect">
            <a:avLst/>
          </a:prstGeom>
          <a:noFill/>
          <a:ln>
            <a:noFill/>
          </a:ln>
        </p:spPr>
        <p:txBody>
          <a:bodyPr anchorCtr="0" anchor="ctr" bIns="45700" lIns="91425" spcFirstLastPara="1" rIns="91425" wrap="square" tIns="45700">
            <a:noAutofit/>
          </a:bodyPr>
          <a:lstStyle/>
          <a:p>
            <a:pPr indent="-285750" lvl="0" marL="285750" marR="0" rtl="0" algn="l">
              <a:lnSpc>
                <a:spcPct val="90000"/>
              </a:lnSpc>
              <a:spcBef>
                <a:spcPts val="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Maintain existing sequential code</a:t>
            </a:r>
            <a:endParaRPr/>
          </a:p>
          <a:p>
            <a:pPr indent="-285750" lvl="0" marL="285750" marR="0" rtl="0" algn="l">
              <a:lnSpc>
                <a:spcPct val="90000"/>
              </a:lnSpc>
              <a:spcBef>
                <a:spcPts val="60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Add annotations to expose parallelism</a:t>
            </a:r>
            <a:endParaRPr/>
          </a:p>
          <a:p>
            <a:pPr indent="-285750" lvl="0" marL="285750" marR="0" rtl="0" algn="l">
              <a:lnSpc>
                <a:spcPct val="90000"/>
              </a:lnSpc>
              <a:spcBef>
                <a:spcPts val="60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After verifying correctness, annotate more of the code</a:t>
            </a:r>
            <a:endParaRPr/>
          </a:p>
        </p:txBody>
      </p:sp>
      <p:sp>
        <p:nvSpPr>
          <p:cNvPr id="724" name="Google Shape;724;p35"/>
          <p:cNvSpPr txBox="1"/>
          <p:nvPr/>
        </p:nvSpPr>
        <p:spPr>
          <a:xfrm>
            <a:off x="3995542" y="2838004"/>
            <a:ext cx="2824302" cy="2240613"/>
          </a:xfrm>
          <a:prstGeom prst="rect">
            <a:avLst/>
          </a:prstGeom>
          <a:noFill/>
          <a:ln>
            <a:noFill/>
          </a:ln>
        </p:spPr>
        <p:txBody>
          <a:bodyPr anchorCtr="0" anchor="ctr" bIns="45700" lIns="91425" spcFirstLastPara="1" rIns="91425" wrap="square" tIns="45700">
            <a:noAutofit/>
          </a:bodyPr>
          <a:lstStyle/>
          <a:p>
            <a:pPr indent="-285750" lvl="0" marL="285750" marR="0" rtl="0" algn="l">
              <a:lnSpc>
                <a:spcPct val="90000"/>
              </a:lnSpc>
              <a:spcBef>
                <a:spcPts val="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Rebuild the same code on multiple architectures</a:t>
            </a:r>
            <a:endParaRPr/>
          </a:p>
          <a:p>
            <a:pPr indent="-285750" lvl="0" marL="285750" marR="0" rtl="0" algn="l">
              <a:lnSpc>
                <a:spcPct val="90000"/>
              </a:lnSpc>
              <a:spcBef>
                <a:spcPts val="60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Compiler determines how to parallelize for the desired machine</a:t>
            </a:r>
            <a:endParaRPr/>
          </a:p>
          <a:p>
            <a:pPr indent="-285750" lvl="0" marL="285750" marR="0" rtl="0" algn="l">
              <a:lnSpc>
                <a:spcPct val="90000"/>
              </a:lnSpc>
              <a:spcBef>
                <a:spcPts val="60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Sequential code is maintained</a:t>
            </a:r>
            <a:endParaRPr/>
          </a:p>
        </p:txBody>
      </p:sp>
      <p:sp>
        <p:nvSpPr>
          <p:cNvPr id="725" name="Google Shape;725;p35"/>
          <p:cNvSpPr/>
          <p:nvPr/>
        </p:nvSpPr>
        <p:spPr>
          <a:xfrm>
            <a:off x="7571443" y="1989334"/>
            <a:ext cx="2824302" cy="419100"/>
          </a:xfrm>
          <a:prstGeom prst="snip2SameRect">
            <a:avLst>
              <a:gd fmla="val 22349"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Low Learning Curve</a:t>
            </a:r>
            <a:endParaRPr/>
          </a:p>
        </p:txBody>
      </p:sp>
      <p:sp>
        <p:nvSpPr>
          <p:cNvPr id="726" name="Google Shape;726;p35"/>
          <p:cNvSpPr/>
          <p:nvPr/>
        </p:nvSpPr>
        <p:spPr>
          <a:xfrm>
            <a:off x="7571443" y="1992086"/>
            <a:ext cx="2824302" cy="3614057"/>
          </a:xfrm>
          <a:prstGeom prst="roundRect">
            <a:avLst>
              <a:gd fmla="val 4719" name="adj"/>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7" name="Google Shape;727;p35"/>
          <p:cNvSpPr txBox="1"/>
          <p:nvPr/>
        </p:nvSpPr>
        <p:spPr>
          <a:xfrm>
            <a:off x="7571443" y="2819226"/>
            <a:ext cx="2824302" cy="2489912"/>
          </a:xfrm>
          <a:prstGeom prst="rect">
            <a:avLst/>
          </a:prstGeom>
          <a:noFill/>
          <a:ln>
            <a:noFill/>
          </a:ln>
        </p:spPr>
        <p:txBody>
          <a:bodyPr anchorCtr="0" anchor="ctr" bIns="45700" lIns="91425" spcFirstLastPara="1" rIns="91425" wrap="square" tIns="45700">
            <a:noAutofit/>
          </a:bodyPr>
          <a:lstStyle/>
          <a:p>
            <a:pPr indent="-285750" lvl="0" marL="285750" marR="0" rtl="0" algn="l">
              <a:lnSpc>
                <a:spcPct val="90000"/>
              </a:lnSpc>
              <a:spcBef>
                <a:spcPts val="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OpenACC is meant to be easy to use, and easy to learn</a:t>
            </a:r>
            <a:endParaRPr/>
          </a:p>
          <a:p>
            <a:pPr indent="-285750" lvl="0" marL="285750" marR="0" rtl="0" algn="l">
              <a:lnSpc>
                <a:spcPct val="90000"/>
              </a:lnSpc>
              <a:spcBef>
                <a:spcPts val="60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Programmer remains in familiar C, C++, or Fortran</a:t>
            </a:r>
            <a:endParaRPr/>
          </a:p>
          <a:p>
            <a:pPr indent="-285750" lvl="0" marL="285750" marR="0" rtl="0" algn="l">
              <a:lnSpc>
                <a:spcPct val="90000"/>
              </a:lnSpc>
              <a:spcBef>
                <a:spcPts val="600"/>
              </a:spcBef>
              <a:spcAft>
                <a:spcPts val="0"/>
              </a:spcAft>
              <a:buClr>
                <a:schemeClr val="dk2"/>
              </a:buClr>
              <a:buSzPts val="1800"/>
              <a:buFont typeface="Noto Sans Symbols"/>
              <a:buChar char="▪"/>
            </a:pPr>
            <a:r>
              <a:rPr lang="en-US" sz="1800">
                <a:solidFill>
                  <a:schemeClr val="dk2"/>
                </a:solidFill>
                <a:latin typeface="Arial"/>
                <a:ea typeface="Arial"/>
                <a:cs typeface="Arial"/>
                <a:sym typeface="Arial"/>
              </a:rPr>
              <a:t>No reason to learn low-level details of the hardware.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36"/>
          <p:cNvSpPr/>
          <p:nvPr/>
        </p:nvSpPr>
        <p:spPr>
          <a:xfrm>
            <a:off x="0" y="-2"/>
            <a:ext cx="10972800" cy="6172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4" name="Google Shape;734;p36"/>
          <p:cNvSpPr txBox="1"/>
          <p:nvPr/>
        </p:nvSpPr>
        <p:spPr>
          <a:xfrm>
            <a:off x="494803" y="460375"/>
            <a:ext cx="2591384" cy="619125"/>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lang="en-US" sz="2800" cap="none">
                <a:solidFill>
                  <a:schemeClr val="lt1"/>
                </a:solidFill>
                <a:latin typeface="Trebuchet MS"/>
                <a:ea typeface="Trebuchet MS"/>
                <a:cs typeface="Trebuchet MS"/>
                <a:sym typeface="Trebuchet MS"/>
              </a:rPr>
              <a:t>GAUSSIAN 16</a:t>
            </a:r>
            <a:endParaRPr/>
          </a:p>
        </p:txBody>
      </p:sp>
      <p:sp>
        <p:nvSpPr>
          <p:cNvPr id="735" name="Google Shape;735;p36"/>
          <p:cNvSpPr txBox="1"/>
          <p:nvPr/>
        </p:nvSpPr>
        <p:spPr>
          <a:xfrm>
            <a:off x="416081" y="2599060"/>
            <a:ext cx="3117997" cy="2208212"/>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dk1"/>
              </a:buClr>
              <a:buSzPts val="1600"/>
              <a:buFont typeface="Trebuchet MS"/>
              <a:buNone/>
            </a:pPr>
            <a:r>
              <a:rPr b="0" lang="en-US" sz="1600">
                <a:solidFill>
                  <a:schemeClr val="lt1"/>
                </a:solidFill>
                <a:latin typeface="Trebuchet MS"/>
                <a:ea typeface="Trebuchet MS"/>
                <a:cs typeface="Trebuchet MS"/>
                <a:sym typeface="Trebuchet MS"/>
              </a:rPr>
              <a:t>“Using OpenACC allowed us to continue development of our fundamental algorithms and software capabilities simultaneously with the GPU-related work. In the end, we could use the same code base for SMP, cluster/ network and GPU parallelism. PGI's compilers were essential to the success of our efforts.”</a:t>
            </a:r>
            <a:endParaRPr/>
          </a:p>
        </p:txBody>
      </p:sp>
      <p:sp>
        <p:nvSpPr>
          <p:cNvPr id="736" name="Google Shape;736;p36"/>
          <p:cNvSpPr txBox="1"/>
          <p:nvPr/>
        </p:nvSpPr>
        <p:spPr>
          <a:xfrm>
            <a:off x="1536614" y="1344900"/>
            <a:ext cx="2097087" cy="67403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rgbClr val="BFBFBF"/>
                </a:solidFill>
                <a:latin typeface="Arial"/>
                <a:ea typeface="Arial"/>
                <a:cs typeface="Arial"/>
                <a:sym typeface="Arial"/>
              </a:rPr>
              <a:t>Mike Frisch, Ph.D.</a:t>
            </a:r>
            <a:endParaRPr/>
          </a:p>
          <a:p>
            <a:pPr indent="0" lvl="0" marL="0" marR="0" rtl="0" algn="l">
              <a:lnSpc>
                <a:spcPct val="90000"/>
              </a:lnSpc>
              <a:spcBef>
                <a:spcPts val="0"/>
              </a:spcBef>
              <a:spcAft>
                <a:spcPts val="0"/>
              </a:spcAft>
              <a:buNone/>
            </a:pPr>
            <a:r>
              <a:rPr lang="en-US" sz="1400">
                <a:solidFill>
                  <a:srgbClr val="BFBFBF"/>
                </a:solidFill>
                <a:latin typeface="Arial"/>
                <a:ea typeface="Arial"/>
                <a:cs typeface="Arial"/>
                <a:sym typeface="Arial"/>
              </a:rPr>
              <a:t>President and CEO</a:t>
            </a:r>
            <a:endParaRPr/>
          </a:p>
          <a:p>
            <a:pPr indent="0" lvl="0" marL="0" marR="0" rtl="0" algn="l">
              <a:lnSpc>
                <a:spcPct val="90000"/>
              </a:lnSpc>
              <a:spcBef>
                <a:spcPts val="0"/>
              </a:spcBef>
              <a:spcAft>
                <a:spcPts val="0"/>
              </a:spcAft>
              <a:buNone/>
            </a:pPr>
            <a:r>
              <a:rPr lang="en-US" sz="1400">
                <a:solidFill>
                  <a:srgbClr val="BFBFBF"/>
                </a:solidFill>
                <a:latin typeface="Arial"/>
                <a:ea typeface="Arial"/>
                <a:cs typeface="Arial"/>
                <a:sym typeface="Arial"/>
              </a:rPr>
              <a:t>Gaussian, Inc.</a:t>
            </a:r>
            <a:endParaRPr/>
          </a:p>
        </p:txBody>
      </p:sp>
      <p:pic>
        <p:nvPicPr>
          <p:cNvPr id="737" name="Google Shape;737;p36"/>
          <p:cNvPicPr preferRelativeResize="0"/>
          <p:nvPr/>
        </p:nvPicPr>
        <p:blipFill rotWithShape="1">
          <a:blip r:embed="rId3">
            <a:alphaModFix/>
          </a:blip>
          <a:srcRect b="0" l="0" r="0" t="0"/>
          <a:stretch/>
        </p:blipFill>
        <p:spPr>
          <a:xfrm>
            <a:off x="528684" y="1271732"/>
            <a:ext cx="880315" cy="820369"/>
          </a:xfrm>
          <a:prstGeom prst="rect">
            <a:avLst/>
          </a:prstGeom>
          <a:noFill/>
          <a:ln>
            <a:noFill/>
          </a:ln>
        </p:spPr>
      </p:pic>
      <p:cxnSp>
        <p:nvCxnSpPr>
          <p:cNvPr id="738" name="Google Shape;738;p36"/>
          <p:cNvCxnSpPr/>
          <p:nvPr/>
        </p:nvCxnSpPr>
        <p:spPr>
          <a:xfrm>
            <a:off x="3672202" y="285985"/>
            <a:ext cx="0" cy="5693374"/>
          </a:xfrm>
          <a:prstGeom prst="straightConnector1">
            <a:avLst/>
          </a:prstGeom>
          <a:noFill/>
          <a:ln cap="flat" cmpd="sng" w="28575">
            <a:solidFill>
              <a:schemeClr val="lt1"/>
            </a:solidFill>
            <a:prstDash val="solid"/>
            <a:round/>
            <a:headEnd len="sm" w="sm" type="none"/>
            <a:tailEnd len="sm" w="sm" type="none"/>
          </a:ln>
        </p:spPr>
      </p:cxnSp>
      <p:cxnSp>
        <p:nvCxnSpPr>
          <p:cNvPr id="739" name="Google Shape;739;p36"/>
          <p:cNvCxnSpPr/>
          <p:nvPr/>
        </p:nvCxnSpPr>
        <p:spPr>
          <a:xfrm>
            <a:off x="7438723" y="285985"/>
            <a:ext cx="0" cy="5693374"/>
          </a:xfrm>
          <a:prstGeom prst="straightConnector1">
            <a:avLst/>
          </a:prstGeom>
          <a:noFill/>
          <a:ln cap="flat" cmpd="sng" w="28575">
            <a:solidFill>
              <a:schemeClr val="lt1"/>
            </a:solidFill>
            <a:prstDash val="solid"/>
            <a:round/>
            <a:headEnd len="sm" w="sm" type="none"/>
            <a:tailEnd len="sm" w="sm" type="none"/>
          </a:ln>
        </p:spPr>
      </p:cxnSp>
      <p:sp>
        <p:nvSpPr>
          <p:cNvPr id="740" name="Google Shape;740;p36"/>
          <p:cNvSpPr txBox="1"/>
          <p:nvPr>
            <p:ph type="title"/>
          </p:nvPr>
        </p:nvSpPr>
        <p:spPr>
          <a:xfrm>
            <a:off x="3851684" y="445769"/>
            <a:ext cx="3450056" cy="619125"/>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0" i="0" lang="en-US" sz="2800" u="none" cap="none" strike="noStrike">
                <a:solidFill>
                  <a:schemeClr val="lt1"/>
                </a:solidFill>
                <a:latin typeface="Arial"/>
                <a:ea typeface="Arial"/>
                <a:cs typeface="Arial"/>
                <a:sym typeface="Arial"/>
              </a:rPr>
              <a:t>ANSYS FLUENT</a:t>
            </a:r>
            <a:endParaRPr/>
          </a:p>
        </p:txBody>
      </p:sp>
      <p:sp>
        <p:nvSpPr>
          <p:cNvPr id="741" name="Google Shape;741;p36"/>
          <p:cNvSpPr txBox="1"/>
          <p:nvPr>
            <p:ph idx="1" type="body"/>
          </p:nvPr>
        </p:nvSpPr>
        <p:spPr>
          <a:xfrm>
            <a:off x="4091065" y="2787164"/>
            <a:ext cx="3209534" cy="2206625"/>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868686"/>
              </a:buClr>
              <a:buSzPts val="1600"/>
              <a:buFont typeface="Noto Sans Symbols"/>
              <a:buNone/>
            </a:pPr>
            <a:r>
              <a:rPr b="0" i="0" lang="en-US" sz="1600" u="none" cap="none" strike="noStrike">
                <a:solidFill>
                  <a:schemeClr val="lt1"/>
                </a:solidFill>
                <a:latin typeface="Trebuchet MS"/>
                <a:ea typeface="Trebuchet MS"/>
                <a:cs typeface="Trebuchet MS"/>
                <a:sym typeface="Trebuchet MS"/>
              </a:rPr>
              <a:t>“We’ve effectively used OpenACC for heterogeneous computing in ANSYS Fluent with impressive performance. We’re now applying this work to more of our models and  new platforms.”</a:t>
            </a:r>
            <a:endParaRPr/>
          </a:p>
        </p:txBody>
      </p:sp>
      <p:sp>
        <p:nvSpPr>
          <p:cNvPr id="742" name="Google Shape;742;p36"/>
          <p:cNvSpPr txBox="1"/>
          <p:nvPr/>
        </p:nvSpPr>
        <p:spPr>
          <a:xfrm>
            <a:off x="5141558" y="1344900"/>
            <a:ext cx="2202847" cy="67403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rgbClr val="BFBFBF"/>
                </a:solidFill>
                <a:latin typeface="Arial"/>
                <a:ea typeface="Arial"/>
                <a:cs typeface="Arial"/>
                <a:sym typeface="Arial"/>
              </a:rPr>
              <a:t>Sunil Sathe</a:t>
            </a:r>
            <a:endParaRPr sz="1400">
              <a:solidFill>
                <a:srgbClr val="BFBFBF"/>
              </a:solidFill>
              <a:latin typeface="Arial"/>
              <a:ea typeface="Arial"/>
              <a:cs typeface="Arial"/>
              <a:sym typeface="Arial"/>
            </a:endParaRPr>
          </a:p>
          <a:p>
            <a:pPr indent="0" lvl="0" marL="0" marR="0" rtl="0" algn="l">
              <a:lnSpc>
                <a:spcPct val="90000"/>
              </a:lnSpc>
              <a:spcBef>
                <a:spcPts val="0"/>
              </a:spcBef>
              <a:spcAft>
                <a:spcPts val="0"/>
              </a:spcAft>
              <a:buNone/>
            </a:pPr>
            <a:r>
              <a:rPr lang="en-US" sz="1400">
                <a:solidFill>
                  <a:srgbClr val="BFBFBF"/>
                </a:solidFill>
                <a:latin typeface="Arial"/>
                <a:ea typeface="Arial"/>
                <a:cs typeface="Arial"/>
                <a:sym typeface="Arial"/>
              </a:rPr>
              <a:t>Lead Software Developer</a:t>
            </a:r>
            <a:endParaRPr/>
          </a:p>
          <a:p>
            <a:pPr indent="0" lvl="0" marL="0" marR="0" rtl="0" algn="l">
              <a:lnSpc>
                <a:spcPct val="90000"/>
              </a:lnSpc>
              <a:spcBef>
                <a:spcPts val="0"/>
              </a:spcBef>
              <a:spcAft>
                <a:spcPts val="0"/>
              </a:spcAft>
              <a:buNone/>
            </a:pPr>
            <a:r>
              <a:rPr lang="en-US" sz="1400">
                <a:solidFill>
                  <a:srgbClr val="BFBFBF"/>
                </a:solidFill>
                <a:latin typeface="Arial"/>
                <a:ea typeface="Arial"/>
                <a:cs typeface="Arial"/>
                <a:sym typeface="Arial"/>
              </a:rPr>
              <a:t>ANSYS Fluent</a:t>
            </a:r>
            <a:endParaRPr/>
          </a:p>
        </p:txBody>
      </p:sp>
      <p:pic>
        <p:nvPicPr>
          <p:cNvPr id="743" name="Google Shape;743;p36"/>
          <p:cNvPicPr preferRelativeResize="0"/>
          <p:nvPr/>
        </p:nvPicPr>
        <p:blipFill rotWithShape="1">
          <a:blip r:embed="rId4">
            <a:alphaModFix/>
          </a:blip>
          <a:srcRect b="0" l="0" r="0" t="0"/>
          <a:stretch/>
        </p:blipFill>
        <p:spPr>
          <a:xfrm>
            <a:off x="4087535" y="1205621"/>
            <a:ext cx="880314" cy="880314"/>
          </a:xfrm>
          <a:prstGeom prst="rect">
            <a:avLst/>
          </a:prstGeom>
          <a:noFill/>
          <a:ln>
            <a:noFill/>
          </a:ln>
        </p:spPr>
      </p:pic>
      <p:sp>
        <p:nvSpPr>
          <p:cNvPr id="744" name="Google Shape;744;p36"/>
          <p:cNvSpPr txBox="1"/>
          <p:nvPr/>
        </p:nvSpPr>
        <p:spPr>
          <a:xfrm>
            <a:off x="7555371" y="475898"/>
            <a:ext cx="3339148" cy="617537"/>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lang="en-US" sz="3200" cap="none">
                <a:solidFill>
                  <a:schemeClr val="lt1"/>
                </a:solidFill>
                <a:latin typeface="Trebuchet MS"/>
                <a:ea typeface="Trebuchet MS"/>
                <a:cs typeface="Trebuchet MS"/>
                <a:sym typeface="Trebuchet MS"/>
              </a:rPr>
              <a:t>VASP</a:t>
            </a:r>
            <a:endParaRPr/>
          </a:p>
        </p:txBody>
      </p:sp>
      <p:sp>
        <p:nvSpPr>
          <p:cNvPr id="745" name="Google Shape;745;p36"/>
          <p:cNvSpPr txBox="1"/>
          <p:nvPr/>
        </p:nvSpPr>
        <p:spPr>
          <a:xfrm>
            <a:off x="7576848" y="2599060"/>
            <a:ext cx="3351910" cy="3009483"/>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dk1"/>
              </a:buClr>
              <a:buSzPts val="1600"/>
              <a:buFont typeface="Trebuchet MS"/>
              <a:buNone/>
            </a:pPr>
            <a:r>
              <a:rPr b="0" lang="en-US" sz="1600">
                <a:solidFill>
                  <a:schemeClr val="lt1"/>
                </a:solidFill>
                <a:latin typeface="Trebuchet MS"/>
                <a:ea typeface="Trebuchet MS"/>
                <a:cs typeface="Trebuchet MS"/>
                <a:sym typeface="Trebuchet MS"/>
              </a:rPr>
              <a:t>“For VASP, OpenACC is </a:t>
            </a:r>
            <a:r>
              <a:rPr b="1" i="1" lang="en-US" sz="1600">
                <a:solidFill>
                  <a:schemeClr val="lt1"/>
                </a:solidFill>
                <a:latin typeface="Trebuchet MS"/>
                <a:ea typeface="Trebuchet MS"/>
                <a:cs typeface="Trebuchet MS"/>
                <a:sym typeface="Trebuchet MS"/>
              </a:rPr>
              <a:t>the</a:t>
            </a:r>
            <a:r>
              <a:rPr b="0" lang="en-US" sz="1600">
                <a:solidFill>
                  <a:schemeClr val="lt1"/>
                </a:solidFill>
                <a:latin typeface="Trebuchet MS"/>
                <a:ea typeface="Trebuchet MS"/>
                <a:cs typeface="Trebuchet MS"/>
                <a:sym typeface="Trebuchet MS"/>
              </a:rPr>
              <a:t> way forward for GPU acceleration. Performance is similar and in some cases better than CUDA C, and OpenACC dramatically decreases GPU development and maintenance efforts. We’re excited to collaborate with NVIDIA and PGI as an early adopter of CUDA Unified Memory.”</a:t>
            </a:r>
            <a:br>
              <a:rPr b="0" lang="en-US" sz="1600">
                <a:solidFill>
                  <a:schemeClr val="lt1"/>
                </a:solidFill>
                <a:latin typeface="Trebuchet MS"/>
                <a:ea typeface="Trebuchet MS"/>
                <a:cs typeface="Trebuchet MS"/>
                <a:sym typeface="Trebuchet MS"/>
              </a:rPr>
            </a:br>
            <a:endParaRPr b="0" sz="1600">
              <a:solidFill>
                <a:schemeClr val="lt1"/>
              </a:solidFill>
              <a:latin typeface="Trebuchet MS"/>
              <a:ea typeface="Trebuchet MS"/>
              <a:cs typeface="Trebuchet MS"/>
              <a:sym typeface="Trebuchet MS"/>
            </a:endParaRPr>
          </a:p>
        </p:txBody>
      </p:sp>
      <p:sp>
        <p:nvSpPr>
          <p:cNvPr id="746" name="Google Shape;746;p36"/>
          <p:cNvSpPr txBox="1"/>
          <p:nvPr/>
        </p:nvSpPr>
        <p:spPr>
          <a:xfrm>
            <a:off x="8847830" y="1247950"/>
            <a:ext cx="2080928" cy="8679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rgbClr val="BFBFBF"/>
                </a:solidFill>
                <a:latin typeface="Arial"/>
                <a:ea typeface="Arial"/>
                <a:cs typeface="Arial"/>
                <a:sym typeface="Arial"/>
              </a:rPr>
              <a:t>Prof. Georg Kresse</a:t>
            </a:r>
            <a:endParaRPr sz="1400">
              <a:solidFill>
                <a:srgbClr val="BFBFBF"/>
              </a:solidFill>
              <a:latin typeface="Arial"/>
              <a:ea typeface="Arial"/>
              <a:cs typeface="Arial"/>
              <a:sym typeface="Arial"/>
            </a:endParaRPr>
          </a:p>
          <a:p>
            <a:pPr indent="0" lvl="0" marL="0" marR="0" rtl="0" algn="l">
              <a:lnSpc>
                <a:spcPct val="90000"/>
              </a:lnSpc>
              <a:spcBef>
                <a:spcPts val="0"/>
              </a:spcBef>
              <a:spcAft>
                <a:spcPts val="0"/>
              </a:spcAft>
              <a:buNone/>
            </a:pPr>
            <a:r>
              <a:rPr lang="en-US" sz="1400">
                <a:solidFill>
                  <a:srgbClr val="BFBFBF"/>
                </a:solidFill>
                <a:latin typeface="Arial"/>
                <a:ea typeface="Arial"/>
                <a:cs typeface="Arial"/>
                <a:sym typeface="Arial"/>
              </a:rPr>
              <a:t>Computational Materials Physics</a:t>
            </a:r>
            <a:br>
              <a:rPr lang="en-US" sz="1400">
                <a:solidFill>
                  <a:srgbClr val="BFBFBF"/>
                </a:solidFill>
                <a:latin typeface="Arial"/>
                <a:ea typeface="Arial"/>
                <a:cs typeface="Arial"/>
                <a:sym typeface="Arial"/>
              </a:rPr>
            </a:br>
            <a:r>
              <a:rPr lang="en-US" sz="1400">
                <a:solidFill>
                  <a:srgbClr val="BFBFBF"/>
                </a:solidFill>
                <a:latin typeface="Arial"/>
                <a:ea typeface="Arial"/>
                <a:cs typeface="Arial"/>
                <a:sym typeface="Arial"/>
              </a:rPr>
              <a:t>University of Vienna</a:t>
            </a:r>
            <a:endParaRPr/>
          </a:p>
        </p:txBody>
      </p:sp>
      <p:pic>
        <p:nvPicPr>
          <p:cNvPr id="747" name="Google Shape;747;p36"/>
          <p:cNvPicPr preferRelativeResize="0"/>
          <p:nvPr/>
        </p:nvPicPr>
        <p:blipFill rotWithShape="1">
          <a:blip r:embed="rId5">
            <a:alphaModFix/>
          </a:blip>
          <a:srcRect b="6912" l="0" r="0" t="0"/>
          <a:stretch/>
        </p:blipFill>
        <p:spPr>
          <a:xfrm>
            <a:off x="7941527" y="1117274"/>
            <a:ext cx="756920" cy="105700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2" name="Shape 752"/>
        <p:cNvGrpSpPr/>
        <p:nvPr/>
      </p:nvGrpSpPr>
      <p:grpSpPr>
        <a:xfrm>
          <a:off x="0" y="0"/>
          <a:ext cx="0" cy="0"/>
          <a:chOff x="0" y="0"/>
          <a:chExt cx="0" cy="0"/>
        </a:xfrm>
      </p:grpSpPr>
      <p:sp>
        <p:nvSpPr>
          <p:cNvPr id="753" name="Google Shape;753;p37"/>
          <p:cNvSpPr/>
          <p:nvPr/>
        </p:nvSpPr>
        <p:spPr>
          <a:xfrm>
            <a:off x="650208" y="1227968"/>
            <a:ext cx="2280062" cy="200693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4" name="Google Shape;754;p37"/>
          <p:cNvSpPr/>
          <p:nvPr/>
        </p:nvSpPr>
        <p:spPr>
          <a:xfrm>
            <a:off x="3189219" y="1226549"/>
            <a:ext cx="2280062" cy="200693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5" name="Google Shape;755;p37"/>
          <p:cNvSpPr/>
          <p:nvPr/>
        </p:nvSpPr>
        <p:spPr>
          <a:xfrm>
            <a:off x="8506670" y="1227968"/>
            <a:ext cx="2280062" cy="200693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6" name="Google Shape;756;p37"/>
          <p:cNvSpPr/>
          <p:nvPr/>
        </p:nvSpPr>
        <p:spPr>
          <a:xfrm>
            <a:off x="612604" y="3686159"/>
            <a:ext cx="2280062" cy="200693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7" name="Google Shape;757;p37"/>
          <p:cNvSpPr/>
          <p:nvPr/>
        </p:nvSpPr>
        <p:spPr>
          <a:xfrm>
            <a:off x="5956967" y="1207814"/>
            <a:ext cx="2280062" cy="200693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8" name="Google Shape;758;p37"/>
          <p:cNvSpPr/>
          <p:nvPr/>
        </p:nvSpPr>
        <p:spPr>
          <a:xfrm>
            <a:off x="5875454" y="3686159"/>
            <a:ext cx="2280062" cy="200693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9" name="Google Shape;759;p37"/>
          <p:cNvSpPr/>
          <p:nvPr/>
        </p:nvSpPr>
        <p:spPr>
          <a:xfrm>
            <a:off x="3171266" y="3686158"/>
            <a:ext cx="2280062" cy="200693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0" name="Google Shape;760;p37"/>
          <p:cNvSpPr/>
          <p:nvPr/>
        </p:nvSpPr>
        <p:spPr>
          <a:xfrm>
            <a:off x="517601" y="880696"/>
            <a:ext cx="1102418" cy="1068779"/>
          </a:xfrm>
          <a:prstGeom prst="rect">
            <a:avLst/>
          </a:prstGeom>
          <a:solidFill>
            <a:schemeClr val="lt1"/>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61" name="Google Shape;761;p37"/>
          <p:cNvPicPr preferRelativeResize="0"/>
          <p:nvPr/>
        </p:nvPicPr>
        <p:blipFill rotWithShape="1">
          <a:blip r:embed="rId3">
            <a:alphaModFix/>
          </a:blip>
          <a:srcRect b="0" l="13305" r="20503" t="0"/>
          <a:stretch/>
        </p:blipFill>
        <p:spPr>
          <a:xfrm>
            <a:off x="419641" y="936609"/>
            <a:ext cx="1240964" cy="984664"/>
          </a:xfrm>
          <a:prstGeom prst="rect">
            <a:avLst/>
          </a:prstGeom>
          <a:noFill/>
          <a:ln>
            <a:noFill/>
          </a:ln>
        </p:spPr>
      </p:pic>
      <p:sp>
        <p:nvSpPr>
          <p:cNvPr id="762" name="Google Shape;762;p37"/>
          <p:cNvSpPr txBox="1"/>
          <p:nvPr/>
        </p:nvSpPr>
        <p:spPr>
          <a:xfrm>
            <a:off x="1691127" y="1463508"/>
            <a:ext cx="1252987" cy="34021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lang="en-US" sz="1800">
                <a:solidFill>
                  <a:schemeClr val="lt1"/>
                </a:solidFill>
                <a:latin typeface="Arial"/>
                <a:ea typeface="Arial"/>
                <a:cs typeface="Arial"/>
                <a:sym typeface="Arial"/>
              </a:rPr>
              <a:t>LSDalton</a:t>
            </a:r>
            <a:endParaRPr b="1" sz="1800">
              <a:solidFill>
                <a:schemeClr val="lt1"/>
              </a:solidFill>
              <a:latin typeface="Arial"/>
              <a:ea typeface="Arial"/>
              <a:cs typeface="Arial"/>
              <a:sym typeface="Arial"/>
            </a:endParaRPr>
          </a:p>
        </p:txBody>
      </p:sp>
      <p:sp>
        <p:nvSpPr>
          <p:cNvPr id="763" name="Google Shape;763;p37"/>
          <p:cNvSpPr txBox="1"/>
          <p:nvPr/>
        </p:nvSpPr>
        <p:spPr>
          <a:xfrm>
            <a:off x="659978" y="2079835"/>
            <a:ext cx="2211981" cy="102027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Quantum Chemistry</a:t>
            </a:r>
            <a:endParaRPr/>
          </a:p>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Aarhus University </a:t>
            </a:r>
            <a:endParaRPr/>
          </a:p>
          <a:p>
            <a:pPr indent="0" lvl="0" marL="0" marR="0" rtl="0" algn="ctr">
              <a:lnSpc>
                <a:spcPct val="90000"/>
              </a:lnSpc>
              <a:spcBef>
                <a:spcPts val="0"/>
              </a:spcBef>
              <a:spcAft>
                <a:spcPts val="0"/>
              </a:spcAft>
              <a:buNone/>
            </a:pPr>
            <a:r>
              <a:t/>
            </a:r>
            <a:endParaRPr sz="300">
              <a:solidFill>
                <a:schemeClr val="lt1"/>
              </a:solidFill>
              <a:latin typeface="Arial"/>
              <a:ea typeface="Arial"/>
              <a:cs typeface="Arial"/>
              <a:sym typeface="Arial"/>
            </a:endParaRPr>
          </a:p>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12X speedup </a:t>
            </a:r>
            <a:endParaRPr/>
          </a:p>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1 week</a:t>
            </a:r>
            <a:endParaRPr/>
          </a:p>
        </p:txBody>
      </p:sp>
      <p:sp>
        <p:nvSpPr>
          <p:cNvPr id="764" name="Google Shape;764;p37"/>
          <p:cNvSpPr/>
          <p:nvPr/>
        </p:nvSpPr>
        <p:spPr>
          <a:xfrm>
            <a:off x="3062877" y="880693"/>
            <a:ext cx="1102418" cy="1068779"/>
          </a:xfrm>
          <a:prstGeom prst="rect">
            <a:avLst/>
          </a:prstGeom>
          <a:solidFill>
            <a:schemeClr val="lt1"/>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5" name="Google Shape;765;p37"/>
          <p:cNvSpPr/>
          <p:nvPr/>
        </p:nvSpPr>
        <p:spPr>
          <a:xfrm>
            <a:off x="8371550" y="880693"/>
            <a:ext cx="1102418" cy="1068779"/>
          </a:xfrm>
          <a:prstGeom prst="rect">
            <a:avLst/>
          </a:prstGeom>
          <a:solidFill>
            <a:schemeClr val="lt1"/>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6" name="Google Shape;766;p37"/>
          <p:cNvSpPr/>
          <p:nvPr/>
        </p:nvSpPr>
        <p:spPr>
          <a:xfrm>
            <a:off x="3059915" y="3363558"/>
            <a:ext cx="1102418" cy="1068779"/>
          </a:xfrm>
          <a:prstGeom prst="rect">
            <a:avLst/>
          </a:prstGeom>
          <a:solidFill>
            <a:schemeClr val="lt1"/>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7" name="Google Shape;767;p37"/>
          <p:cNvSpPr/>
          <p:nvPr/>
        </p:nvSpPr>
        <p:spPr>
          <a:xfrm>
            <a:off x="5786716" y="3363558"/>
            <a:ext cx="1102418" cy="1068779"/>
          </a:xfrm>
          <a:prstGeom prst="rect">
            <a:avLst/>
          </a:prstGeom>
          <a:solidFill>
            <a:schemeClr val="lt1"/>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8" name="Google Shape;768;p37"/>
          <p:cNvSpPr/>
          <p:nvPr/>
        </p:nvSpPr>
        <p:spPr>
          <a:xfrm>
            <a:off x="5808533" y="872793"/>
            <a:ext cx="1102418" cy="1068779"/>
          </a:xfrm>
          <a:prstGeom prst="rect">
            <a:avLst/>
          </a:prstGeom>
          <a:solidFill>
            <a:schemeClr val="lt1"/>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9" name="Google Shape;769;p37"/>
          <p:cNvSpPr/>
          <p:nvPr/>
        </p:nvSpPr>
        <p:spPr>
          <a:xfrm>
            <a:off x="517601" y="3351137"/>
            <a:ext cx="1102418" cy="1068779"/>
          </a:xfrm>
          <a:prstGeom prst="rect">
            <a:avLst/>
          </a:prstGeom>
          <a:solidFill>
            <a:schemeClr val="lt1"/>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70" name="Google Shape;770;p37"/>
          <p:cNvPicPr preferRelativeResize="0"/>
          <p:nvPr/>
        </p:nvPicPr>
        <p:blipFill rotWithShape="1">
          <a:blip r:embed="rId4">
            <a:alphaModFix/>
          </a:blip>
          <a:srcRect b="0" l="0" r="0" t="0"/>
          <a:stretch/>
        </p:blipFill>
        <p:spPr>
          <a:xfrm>
            <a:off x="3106642" y="1080435"/>
            <a:ext cx="1046779" cy="871145"/>
          </a:xfrm>
          <a:prstGeom prst="rect">
            <a:avLst/>
          </a:prstGeom>
          <a:noFill/>
          <a:ln>
            <a:noFill/>
          </a:ln>
        </p:spPr>
      </p:pic>
      <p:pic>
        <p:nvPicPr>
          <p:cNvPr id="771" name="Google Shape;771;p37"/>
          <p:cNvPicPr preferRelativeResize="0"/>
          <p:nvPr/>
        </p:nvPicPr>
        <p:blipFill rotWithShape="1">
          <a:blip r:embed="rId5">
            <a:alphaModFix/>
          </a:blip>
          <a:srcRect b="0" l="0" r="0" t="0"/>
          <a:stretch/>
        </p:blipFill>
        <p:spPr>
          <a:xfrm>
            <a:off x="8405553" y="1081854"/>
            <a:ext cx="1034412" cy="552470"/>
          </a:xfrm>
          <a:prstGeom prst="rect">
            <a:avLst/>
          </a:prstGeom>
          <a:noFill/>
          <a:ln>
            <a:noFill/>
          </a:ln>
        </p:spPr>
      </p:pic>
      <p:pic>
        <p:nvPicPr>
          <p:cNvPr id="772" name="Google Shape;772;p37"/>
          <p:cNvPicPr preferRelativeResize="0"/>
          <p:nvPr/>
        </p:nvPicPr>
        <p:blipFill rotWithShape="1">
          <a:blip r:embed="rId6">
            <a:alphaModFix/>
          </a:blip>
          <a:srcRect b="0" l="26275" r="30782" t="0"/>
          <a:stretch/>
        </p:blipFill>
        <p:spPr>
          <a:xfrm flipH="1">
            <a:off x="659978" y="3519509"/>
            <a:ext cx="821368" cy="708283"/>
          </a:xfrm>
          <a:prstGeom prst="rect">
            <a:avLst/>
          </a:prstGeom>
          <a:noFill/>
          <a:ln>
            <a:noFill/>
          </a:ln>
        </p:spPr>
      </p:pic>
      <p:pic>
        <p:nvPicPr>
          <p:cNvPr id="773" name="Google Shape;773;p37"/>
          <p:cNvPicPr preferRelativeResize="0"/>
          <p:nvPr/>
        </p:nvPicPr>
        <p:blipFill rotWithShape="1">
          <a:blip r:embed="rId7">
            <a:alphaModFix/>
          </a:blip>
          <a:srcRect b="0" l="0" r="73815" t="0"/>
          <a:stretch/>
        </p:blipFill>
        <p:spPr>
          <a:xfrm>
            <a:off x="5927275" y="987053"/>
            <a:ext cx="864913" cy="865842"/>
          </a:xfrm>
          <a:prstGeom prst="rect">
            <a:avLst/>
          </a:prstGeom>
          <a:noFill/>
          <a:ln>
            <a:noFill/>
          </a:ln>
        </p:spPr>
      </p:pic>
      <p:pic>
        <p:nvPicPr>
          <p:cNvPr id="774" name="Google Shape;774;p37"/>
          <p:cNvPicPr preferRelativeResize="0"/>
          <p:nvPr/>
        </p:nvPicPr>
        <p:blipFill rotWithShape="1">
          <a:blip r:embed="rId8">
            <a:alphaModFix/>
          </a:blip>
          <a:srcRect b="0" l="0" r="42473" t="0"/>
          <a:stretch/>
        </p:blipFill>
        <p:spPr>
          <a:xfrm rot="5400000">
            <a:off x="5906667" y="3420680"/>
            <a:ext cx="867265" cy="953442"/>
          </a:xfrm>
          <a:prstGeom prst="rect">
            <a:avLst/>
          </a:prstGeom>
          <a:noFill/>
          <a:ln>
            <a:noFill/>
          </a:ln>
        </p:spPr>
      </p:pic>
      <p:pic>
        <p:nvPicPr>
          <p:cNvPr id="775" name="Google Shape;775;p37"/>
          <p:cNvPicPr preferRelativeResize="0"/>
          <p:nvPr/>
        </p:nvPicPr>
        <p:blipFill rotWithShape="1">
          <a:blip r:embed="rId9">
            <a:alphaModFix/>
          </a:blip>
          <a:srcRect b="0" l="0" r="0" t="0"/>
          <a:stretch/>
        </p:blipFill>
        <p:spPr>
          <a:xfrm>
            <a:off x="3183201" y="3497385"/>
            <a:ext cx="855846" cy="798364"/>
          </a:xfrm>
          <a:prstGeom prst="rect">
            <a:avLst/>
          </a:prstGeom>
          <a:noFill/>
          <a:ln>
            <a:noFill/>
          </a:ln>
        </p:spPr>
      </p:pic>
      <p:sp>
        <p:nvSpPr>
          <p:cNvPr id="776" name="Google Shape;776;p37"/>
          <p:cNvSpPr txBox="1"/>
          <p:nvPr/>
        </p:nvSpPr>
        <p:spPr>
          <a:xfrm>
            <a:off x="4086843" y="1462089"/>
            <a:ext cx="1445920"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lang="en-US" sz="1800">
                <a:solidFill>
                  <a:schemeClr val="lt1"/>
                </a:solidFill>
                <a:latin typeface="Arial"/>
                <a:ea typeface="Arial"/>
                <a:cs typeface="Arial"/>
                <a:sym typeface="Arial"/>
              </a:rPr>
              <a:t>PowerGrid</a:t>
            </a:r>
            <a:endParaRPr b="1" sz="1800">
              <a:solidFill>
                <a:schemeClr val="lt1"/>
              </a:solidFill>
              <a:latin typeface="Arial"/>
              <a:ea typeface="Arial"/>
              <a:cs typeface="Arial"/>
              <a:sym typeface="Arial"/>
            </a:endParaRPr>
          </a:p>
        </p:txBody>
      </p:sp>
      <p:sp>
        <p:nvSpPr>
          <p:cNvPr id="777" name="Google Shape;777;p37"/>
          <p:cNvSpPr txBox="1"/>
          <p:nvPr/>
        </p:nvSpPr>
        <p:spPr>
          <a:xfrm>
            <a:off x="3267784" y="2081279"/>
            <a:ext cx="2233238" cy="10341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Medical Imaging</a:t>
            </a:r>
            <a:endParaRPr/>
          </a:p>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University of Illinois</a:t>
            </a:r>
            <a:endParaRPr/>
          </a:p>
          <a:p>
            <a:pPr indent="0" lvl="0" marL="0" marR="0" rtl="0" algn="ctr">
              <a:lnSpc>
                <a:spcPct val="90000"/>
              </a:lnSpc>
              <a:spcBef>
                <a:spcPts val="0"/>
              </a:spcBef>
              <a:spcAft>
                <a:spcPts val="0"/>
              </a:spcAft>
              <a:buNone/>
            </a:pPr>
            <a:r>
              <a:t/>
            </a:r>
            <a:endParaRPr sz="300">
              <a:solidFill>
                <a:schemeClr val="lt1"/>
              </a:solidFill>
              <a:latin typeface="Arial"/>
              <a:ea typeface="Arial"/>
              <a:cs typeface="Arial"/>
              <a:sym typeface="Arial"/>
            </a:endParaRPr>
          </a:p>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40 days to</a:t>
            </a:r>
            <a:endParaRPr/>
          </a:p>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2 hours</a:t>
            </a:r>
            <a:endParaRPr/>
          </a:p>
        </p:txBody>
      </p:sp>
      <p:sp>
        <p:nvSpPr>
          <p:cNvPr id="778" name="Google Shape;778;p37"/>
          <p:cNvSpPr txBox="1"/>
          <p:nvPr/>
        </p:nvSpPr>
        <p:spPr>
          <a:xfrm>
            <a:off x="9397364" y="1465261"/>
            <a:ext cx="1445920"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lang="en-US" sz="1800">
                <a:solidFill>
                  <a:schemeClr val="lt1"/>
                </a:solidFill>
                <a:latin typeface="Arial"/>
                <a:ea typeface="Arial"/>
                <a:cs typeface="Arial"/>
                <a:sym typeface="Arial"/>
              </a:rPr>
              <a:t>INCOMP3D</a:t>
            </a:r>
            <a:endParaRPr/>
          </a:p>
        </p:txBody>
      </p:sp>
      <p:sp>
        <p:nvSpPr>
          <p:cNvPr id="779" name="Google Shape;779;p37"/>
          <p:cNvSpPr txBox="1"/>
          <p:nvPr/>
        </p:nvSpPr>
        <p:spPr>
          <a:xfrm>
            <a:off x="8546596" y="2060253"/>
            <a:ext cx="2125001" cy="107567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CFD</a:t>
            </a:r>
            <a:endParaRPr/>
          </a:p>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NC State University</a:t>
            </a:r>
            <a:endParaRPr/>
          </a:p>
          <a:p>
            <a:pPr indent="0" lvl="0" marL="0" marR="0" rtl="0" algn="ctr">
              <a:lnSpc>
                <a:spcPct val="90000"/>
              </a:lnSpc>
              <a:spcBef>
                <a:spcPts val="0"/>
              </a:spcBef>
              <a:spcAft>
                <a:spcPts val="0"/>
              </a:spcAft>
              <a:buNone/>
            </a:pPr>
            <a:r>
              <a:t/>
            </a:r>
            <a:endParaRPr sz="300">
              <a:solidFill>
                <a:schemeClr val="lt1"/>
              </a:solidFill>
              <a:latin typeface="Arial"/>
              <a:ea typeface="Arial"/>
              <a:cs typeface="Arial"/>
              <a:sym typeface="Arial"/>
            </a:endParaRPr>
          </a:p>
          <a:p>
            <a:pPr indent="0" lvl="0" marL="0" marR="0" rtl="0" algn="ctr">
              <a:lnSpc>
                <a:spcPct val="90000"/>
              </a:lnSpc>
              <a:spcBef>
                <a:spcPts val="0"/>
              </a:spcBef>
              <a:spcAft>
                <a:spcPts val="0"/>
              </a:spcAft>
              <a:buNone/>
            </a:pPr>
            <a:r>
              <a:t/>
            </a:r>
            <a:endParaRPr sz="1800">
              <a:solidFill>
                <a:schemeClr val="lt1"/>
              </a:solidFill>
              <a:latin typeface="Arial"/>
              <a:ea typeface="Arial"/>
              <a:cs typeface="Arial"/>
              <a:sym typeface="Arial"/>
            </a:endParaRPr>
          </a:p>
          <a:p>
            <a:pPr indent="0" lvl="0" marL="0" marR="0" rtl="0" algn="ctr">
              <a:lnSpc>
                <a:spcPct val="90000"/>
              </a:lnSpc>
              <a:spcBef>
                <a:spcPts val="0"/>
              </a:spcBef>
              <a:spcAft>
                <a:spcPts val="0"/>
              </a:spcAft>
              <a:buNone/>
            </a:pPr>
            <a:r>
              <a:rPr lang="en-US" sz="1800">
                <a:solidFill>
                  <a:schemeClr val="lt1"/>
                </a:solidFill>
                <a:latin typeface="Arial"/>
                <a:ea typeface="Arial"/>
                <a:cs typeface="Arial"/>
                <a:sym typeface="Arial"/>
              </a:rPr>
              <a:t>4X speedup</a:t>
            </a:r>
            <a:endParaRPr/>
          </a:p>
        </p:txBody>
      </p:sp>
      <p:sp>
        <p:nvSpPr>
          <p:cNvPr id="780" name="Google Shape;780;p37"/>
          <p:cNvSpPr txBox="1"/>
          <p:nvPr/>
        </p:nvSpPr>
        <p:spPr>
          <a:xfrm>
            <a:off x="1523608" y="3872763"/>
            <a:ext cx="1445920"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lang="en-US" sz="1800">
                <a:solidFill>
                  <a:schemeClr val="lt1"/>
                </a:solidFill>
                <a:latin typeface="Arial"/>
                <a:ea typeface="Arial"/>
                <a:cs typeface="Arial"/>
                <a:sym typeface="Arial"/>
              </a:rPr>
              <a:t>NekCEM</a:t>
            </a:r>
            <a:endParaRPr b="1" sz="1800">
              <a:solidFill>
                <a:schemeClr val="lt1"/>
              </a:solidFill>
              <a:latin typeface="Arial"/>
              <a:ea typeface="Arial"/>
              <a:cs typeface="Arial"/>
              <a:sym typeface="Arial"/>
            </a:endParaRPr>
          </a:p>
        </p:txBody>
      </p:sp>
      <p:sp>
        <p:nvSpPr>
          <p:cNvPr id="781" name="Google Shape;781;p37"/>
          <p:cNvSpPr txBox="1"/>
          <p:nvPr/>
        </p:nvSpPr>
        <p:spPr>
          <a:xfrm>
            <a:off x="517456" y="4536977"/>
            <a:ext cx="2513617" cy="10341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Comp Electromagnetics</a:t>
            </a:r>
            <a:endParaRPr/>
          </a:p>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Argonne National Lab</a:t>
            </a:r>
            <a:endParaRPr/>
          </a:p>
          <a:p>
            <a:pPr indent="0" lvl="0" marL="0" marR="0" rtl="0" algn="ctr">
              <a:lnSpc>
                <a:spcPct val="90000"/>
              </a:lnSpc>
              <a:spcBef>
                <a:spcPts val="0"/>
              </a:spcBef>
              <a:spcAft>
                <a:spcPts val="0"/>
              </a:spcAft>
              <a:buNone/>
            </a:pPr>
            <a:r>
              <a:t/>
            </a:r>
            <a:endParaRPr sz="400">
              <a:solidFill>
                <a:schemeClr val="lt1"/>
              </a:solidFill>
              <a:latin typeface="Arial"/>
              <a:ea typeface="Arial"/>
              <a:cs typeface="Arial"/>
              <a:sym typeface="Arial"/>
            </a:endParaRPr>
          </a:p>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2.5X speedup</a:t>
            </a:r>
            <a:endParaRPr/>
          </a:p>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60% less energy</a:t>
            </a:r>
            <a:endParaRPr/>
          </a:p>
        </p:txBody>
      </p:sp>
      <p:sp>
        <p:nvSpPr>
          <p:cNvPr id="782" name="Google Shape;782;p37"/>
          <p:cNvSpPr txBox="1"/>
          <p:nvPr/>
        </p:nvSpPr>
        <p:spPr>
          <a:xfrm>
            <a:off x="6848187" y="1418223"/>
            <a:ext cx="1445920"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lang="en-US" sz="1800">
                <a:solidFill>
                  <a:schemeClr val="lt1"/>
                </a:solidFill>
                <a:latin typeface="Arial"/>
                <a:ea typeface="Arial"/>
                <a:cs typeface="Arial"/>
                <a:sym typeface="Arial"/>
              </a:rPr>
              <a:t>COSMO</a:t>
            </a:r>
            <a:endParaRPr/>
          </a:p>
        </p:txBody>
      </p:sp>
      <p:sp>
        <p:nvSpPr>
          <p:cNvPr id="783" name="Google Shape;783;p37"/>
          <p:cNvSpPr txBox="1"/>
          <p:nvPr/>
        </p:nvSpPr>
        <p:spPr>
          <a:xfrm>
            <a:off x="5808533" y="2082477"/>
            <a:ext cx="2570999" cy="10341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Weather and Climate</a:t>
            </a:r>
            <a:endParaRPr/>
          </a:p>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MeteoSwiss, CSCS </a:t>
            </a:r>
            <a:endParaRPr/>
          </a:p>
          <a:p>
            <a:pPr indent="0" lvl="0" marL="0" marR="0" rtl="0" algn="ctr">
              <a:lnSpc>
                <a:spcPct val="90000"/>
              </a:lnSpc>
              <a:spcBef>
                <a:spcPts val="0"/>
              </a:spcBef>
              <a:spcAft>
                <a:spcPts val="0"/>
              </a:spcAft>
              <a:buNone/>
            </a:pPr>
            <a:r>
              <a:t/>
            </a:r>
            <a:endParaRPr sz="400">
              <a:solidFill>
                <a:schemeClr val="lt1"/>
              </a:solidFill>
              <a:latin typeface="Arial"/>
              <a:ea typeface="Arial"/>
              <a:cs typeface="Arial"/>
              <a:sym typeface="Arial"/>
            </a:endParaRPr>
          </a:p>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40X speedup</a:t>
            </a:r>
            <a:endParaRPr/>
          </a:p>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3X energy efficiency</a:t>
            </a:r>
            <a:endParaRPr/>
          </a:p>
        </p:txBody>
      </p:sp>
      <p:sp>
        <p:nvSpPr>
          <p:cNvPr id="784" name="Google Shape;784;p37"/>
          <p:cNvSpPr txBox="1"/>
          <p:nvPr/>
        </p:nvSpPr>
        <p:spPr>
          <a:xfrm>
            <a:off x="6792922" y="3896568"/>
            <a:ext cx="1445920"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lang="en-US" sz="1800">
                <a:solidFill>
                  <a:schemeClr val="lt1"/>
                </a:solidFill>
                <a:latin typeface="Arial"/>
                <a:ea typeface="Arial"/>
                <a:cs typeface="Arial"/>
                <a:sym typeface="Arial"/>
              </a:rPr>
              <a:t>CloverLeaf</a:t>
            </a:r>
            <a:endParaRPr b="1" sz="1800">
              <a:solidFill>
                <a:schemeClr val="lt1"/>
              </a:solidFill>
              <a:latin typeface="Arial"/>
              <a:ea typeface="Arial"/>
              <a:cs typeface="Arial"/>
              <a:sym typeface="Arial"/>
            </a:endParaRPr>
          </a:p>
        </p:txBody>
      </p:sp>
      <p:sp>
        <p:nvSpPr>
          <p:cNvPr id="785" name="Google Shape;785;p37"/>
          <p:cNvSpPr txBox="1"/>
          <p:nvPr/>
        </p:nvSpPr>
        <p:spPr>
          <a:xfrm>
            <a:off x="5772496" y="4548339"/>
            <a:ext cx="2570999" cy="102027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Comp Hydrodynamics</a:t>
            </a:r>
            <a:endParaRPr/>
          </a:p>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AWE</a:t>
            </a:r>
            <a:endParaRPr/>
          </a:p>
          <a:p>
            <a:pPr indent="0" lvl="0" marL="0" marR="0" rtl="0" algn="ctr">
              <a:lnSpc>
                <a:spcPct val="90000"/>
              </a:lnSpc>
              <a:spcBef>
                <a:spcPts val="0"/>
              </a:spcBef>
              <a:spcAft>
                <a:spcPts val="0"/>
              </a:spcAft>
              <a:buNone/>
            </a:pPr>
            <a:r>
              <a:t/>
            </a:r>
            <a:endParaRPr sz="300">
              <a:solidFill>
                <a:schemeClr val="lt1"/>
              </a:solidFill>
              <a:latin typeface="Arial"/>
              <a:ea typeface="Arial"/>
              <a:cs typeface="Arial"/>
              <a:sym typeface="Arial"/>
            </a:endParaRPr>
          </a:p>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4X speedup</a:t>
            </a:r>
            <a:endParaRPr/>
          </a:p>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Single CPU/GPU code </a:t>
            </a:r>
            <a:endParaRPr/>
          </a:p>
        </p:txBody>
      </p:sp>
      <p:sp>
        <p:nvSpPr>
          <p:cNvPr id="786" name="Google Shape;786;p37"/>
          <p:cNvSpPr txBox="1"/>
          <p:nvPr/>
        </p:nvSpPr>
        <p:spPr>
          <a:xfrm>
            <a:off x="4099564" y="3731119"/>
            <a:ext cx="1445920"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lang="en-US" sz="1800">
                <a:solidFill>
                  <a:schemeClr val="lt1"/>
                </a:solidFill>
                <a:latin typeface="Arial"/>
                <a:ea typeface="Arial"/>
                <a:cs typeface="Arial"/>
                <a:sym typeface="Arial"/>
              </a:rPr>
              <a:t>MAESTRO</a:t>
            </a:r>
            <a:endParaRPr/>
          </a:p>
          <a:p>
            <a:pPr indent="0" lvl="0" marL="0" marR="0" rtl="0" algn="ctr">
              <a:lnSpc>
                <a:spcPct val="90000"/>
              </a:lnSpc>
              <a:spcBef>
                <a:spcPts val="0"/>
              </a:spcBef>
              <a:spcAft>
                <a:spcPts val="0"/>
              </a:spcAft>
              <a:buNone/>
            </a:pPr>
            <a:r>
              <a:rPr b="1" lang="en-US" sz="1800">
                <a:solidFill>
                  <a:schemeClr val="lt1"/>
                </a:solidFill>
                <a:latin typeface="Arial"/>
                <a:ea typeface="Arial"/>
                <a:cs typeface="Arial"/>
                <a:sym typeface="Arial"/>
              </a:rPr>
              <a:t>CASTRO</a:t>
            </a:r>
            <a:endParaRPr/>
          </a:p>
        </p:txBody>
      </p:sp>
      <p:sp>
        <p:nvSpPr>
          <p:cNvPr id="787" name="Google Shape;787;p37"/>
          <p:cNvSpPr txBox="1"/>
          <p:nvPr/>
        </p:nvSpPr>
        <p:spPr>
          <a:xfrm>
            <a:off x="3014907" y="4533862"/>
            <a:ext cx="2570999" cy="107567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Astrophysics</a:t>
            </a:r>
            <a:endParaRPr/>
          </a:p>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Stony Brook University</a:t>
            </a:r>
            <a:endParaRPr/>
          </a:p>
          <a:p>
            <a:pPr indent="0" lvl="0" marL="0" marR="0" rtl="0" algn="ctr">
              <a:lnSpc>
                <a:spcPct val="90000"/>
              </a:lnSpc>
              <a:spcBef>
                <a:spcPts val="0"/>
              </a:spcBef>
              <a:spcAft>
                <a:spcPts val="0"/>
              </a:spcAft>
              <a:buNone/>
            </a:pPr>
            <a:r>
              <a:t/>
            </a:r>
            <a:endParaRPr sz="300">
              <a:solidFill>
                <a:schemeClr val="lt1"/>
              </a:solidFill>
              <a:latin typeface="Arial"/>
              <a:ea typeface="Arial"/>
              <a:cs typeface="Arial"/>
              <a:sym typeface="Arial"/>
            </a:endParaRPr>
          </a:p>
          <a:p>
            <a:pPr indent="0" lvl="0" marL="0" marR="0" rtl="0" algn="ctr">
              <a:lnSpc>
                <a:spcPct val="90000"/>
              </a:lnSpc>
              <a:spcBef>
                <a:spcPts val="0"/>
              </a:spcBef>
              <a:spcAft>
                <a:spcPts val="0"/>
              </a:spcAft>
              <a:buNone/>
            </a:pPr>
            <a:r>
              <a:t/>
            </a:r>
            <a:endParaRPr sz="400">
              <a:solidFill>
                <a:schemeClr val="lt1"/>
              </a:solidFill>
              <a:latin typeface="Arial"/>
              <a:ea typeface="Arial"/>
              <a:cs typeface="Arial"/>
              <a:sym typeface="Arial"/>
            </a:endParaRPr>
          </a:p>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4.4X speedup</a:t>
            </a:r>
            <a:endParaRPr/>
          </a:p>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4 weeks effort</a:t>
            </a:r>
            <a:endParaRPr/>
          </a:p>
        </p:txBody>
      </p:sp>
      <p:sp>
        <p:nvSpPr>
          <p:cNvPr id="788" name="Google Shape;788;p37"/>
          <p:cNvSpPr/>
          <p:nvPr/>
        </p:nvSpPr>
        <p:spPr>
          <a:xfrm>
            <a:off x="8499358" y="3682773"/>
            <a:ext cx="2280062" cy="200693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9" name="Google Shape;789;p37"/>
          <p:cNvSpPr/>
          <p:nvPr/>
        </p:nvSpPr>
        <p:spPr>
          <a:xfrm>
            <a:off x="8305394" y="3335500"/>
            <a:ext cx="1102418" cy="1068779"/>
          </a:xfrm>
          <a:prstGeom prst="rect">
            <a:avLst/>
          </a:prstGeom>
          <a:solidFill>
            <a:schemeClr val="lt1"/>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90" name="Google Shape;790;p37"/>
          <p:cNvPicPr preferRelativeResize="0"/>
          <p:nvPr/>
        </p:nvPicPr>
        <p:blipFill rotWithShape="1">
          <a:blip r:embed="rId10">
            <a:alphaModFix/>
          </a:blip>
          <a:srcRect b="3181" l="0" r="44200" t="20588"/>
          <a:stretch/>
        </p:blipFill>
        <p:spPr>
          <a:xfrm>
            <a:off x="8343495" y="3414134"/>
            <a:ext cx="1049966" cy="911509"/>
          </a:xfrm>
          <a:prstGeom prst="rect">
            <a:avLst/>
          </a:prstGeom>
          <a:noFill/>
          <a:ln>
            <a:noFill/>
          </a:ln>
        </p:spPr>
      </p:pic>
      <p:sp>
        <p:nvSpPr>
          <p:cNvPr id="791" name="Google Shape;791;p37"/>
          <p:cNvSpPr txBox="1"/>
          <p:nvPr/>
        </p:nvSpPr>
        <p:spPr>
          <a:xfrm>
            <a:off x="9422524" y="3907441"/>
            <a:ext cx="1364208"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lt1"/>
                </a:solidFill>
                <a:latin typeface="Arial"/>
                <a:ea typeface="Arial"/>
                <a:cs typeface="Arial"/>
                <a:sym typeface="Arial"/>
              </a:rPr>
              <a:t>FINE/Turbo </a:t>
            </a:r>
            <a:endParaRPr b="1" sz="1800">
              <a:solidFill>
                <a:schemeClr val="lt1"/>
              </a:solidFill>
              <a:latin typeface="Arial"/>
              <a:ea typeface="Arial"/>
              <a:cs typeface="Arial"/>
              <a:sym typeface="Arial"/>
            </a:endParaRPr>
          </a:p>
        </p:txBody>
      </p:sp>
      <p:sp>
        <p:nvSpPr>
          <p:cNvPr id="792" name="Google Shape;792;p37"/>
          <p:cNvSpPr txBox="1"/>
          <p:nvPr/>
        </p:nvSpPr>
        <p:spPr>
          <a:xfrm>
            <a:off x="8530935" y="4426052"/>
            <a:ext cx="2223801" cy="1241878"/>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CFD</a:t>
            </a:r>
            <a:endParaRPr/>
          </a:p>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NUMECA International</a:t>
            </a:r>
            <a:endParaRPr/>
          </a:p>
          <a:p>
            <a:pPr indent="0" lvl="0" marL="0" marR="0" rtl="0" algn="ctr">
              <a:lnSpc>
                <a:spcPct val="90000"/>
              </a:lnSpc>
              <a:spcBef>
                <a:spcPts val="0"/>
              </a:spcBef>
              <a:spcAft>
                <a:spcPts val="0"/>
              </a:spcAft>
              <a:buNone/>
            </a:pPr>
            <a:r>
              <a:t/>
            </a:r>
            <a:endParaRPr sz="300">
              <a:solidFill>
                <a:schemeClr val="lt1"/>
              </a:solidFill>
              <a:latin typeface="Arial"/>
              <a:ea typeface="Arial"/>
              <a:cs typeface="Arial"/>
              <a:sym typeface="Arial"/>
            </a:endParaRPr>
          </a:p>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10X faster routines</a:t>
            </a:r>
            <a:endParaRPr/>
          </a:p>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2X faster app</a:t>
            </a:r>
            <a:endParaRPr/>
          </a:p>
        </p:txBody>
      </p:sp>
      <p:sp>
        <p:nvSpPr>
          <p:cNvPr id="793" name="Google Shape;793;p37"/>
          <p:cNvSpPr txBox="1"/>
          <p:nvPr>
            <p:ph type="title"/>
          </p:nvPr>
        </p:nvSpPr>
        <p:spPr>
          <a:xfrm>
            <a:off x="419641" y="231099"/>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SUCCESSES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1"/>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lt1"/>
                </a:solidFill>
                <a:latin typeface="Arial"/>
                <a:ea typeface="Arial"/>
                <a:cs typeface="Arial"/>
                <a:sym typeface="Arial"/>
              </a:rPr>
              <a:t>INTRODUCTION TO PARALLEL PROGRAMMING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38"/>
          <p:cNvSpPr/>
          <p:nvPr/>
        </p:nvSpPr>
        <p:spPr>
          <a:xfrm>
            <a:off x="1770748" y="2371494"/>
            <a:ext cx="1966827" cy="2754179"/>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00" name="Google Shape;800;p38"/>
          <p:cNvPicPr preferRelativeResize="0"/>
          <p:nvPr/>
        </p:nvPicPr>
        <p:blipFill rotWithShape="1">
          <a:blip r:embed="rId3">
            <a:alphaModFix/>
          </a:blip>
          <a:srcRect b="0" l="0" r="0" t="0"/>
          <a:stretch/>
        </p:blipFill>
        <p:spPr>
          <a:xfrm>
            <a:off x="4419250" y="2170463"/>
            <a:ext cx="2861037" cy="1432952"/>
          </a:xfrm>
          <a:prstGeom prst="rect">
            <a:avLst/>
          </a:prstGeom>
          <a:noFill/>
          <a:ln>
            <a:noFill/>
          </a:ln>
          <a:effectLst>
            <a:outerShdw blurRad="292100" rotWithShape="0" algn="tl" dir="2700000" dist="139700">
              <a:srgbClr val="333333">
                <a:alpha val="64705"/>
              </a:srgbClr>
            </a:outerShdw>
          </a:effectLst>
        </p:spPr>
      </p:pic>
      <p:pic>
        <p:nvPicPr>
          <p:cNvPr id="801" name="Google Shape;801;p38"/>
          <p:cNvPicPr preferRelativeResize="0"/>
          <p:nvPr/>
        </p:nvPicPr>
        <p:blipFill rotWithShape="1">
          <a:blip r:embed="rId4">
            <a:alphaModFix/>
          </a:blip>
          <a:srcRect b="48949" l="273" r="-273" t="494"/>
          <a:stretch/>
        </p:blipFill>
        <p:spPr>
          <a:xfrm>
            <a:off x="7574039" y="2160205"/>
            <a:ext cx="2861036" cy="1443210"/>
          </a:xfrm>
          <a:prstGeom prst="rect">
            <a:avLst/>
          </a:prstGeom>
          <a:noFill/>
          <a:ln>
            <a:noFill/>
          </a:ln>
          <a:effectLst>
            <a:outerShdw blurRad="292100" rotWithShape="0" algn="tl" dir="2700000" dist="139700">
              <a:srgbClr val="333333">
                <a:alpha val="64705"/>
              </a:srgbClr>
            </a:outerShdw>
          </a:effectLst>
        </p:spPr>
      </p:pic>
      <p:sp>
        <p:nvSpPr>
          <p:cNvPr id="802" name="Google Shape;802;p38"/>
          <p:cNvSpPr txBox="1"/>
          <p:nvPr>
            <p:ph idx="1" type="body"/>
          </p:nvPr>
        </p:nvSpPr>
        <p:spPr>
          <a:xfrm>
            <a:off x="4311503" y="1672978"/>
            <a:ext cx="2908090" cy="51653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68686"/>
              </a:buClr>
              <a:buSzPts val="1600"/>
              <a:buFont typeface="Noto Sans Symbols"/>
              <a:buNone/>
            </a:pPr>
            <a:r>
              <a:rPr b="1" i="0" lang="en-US" sz="1600" u="none" cap="none" strike="noStrike">
                <a:solidFill>
                  <a:schemeClr val="dk2"/>
                </a:solidFill>
                <a:latin typeface="Arial"/>
                <a:ea typeface="Arial"/>
                <a:cs typeface="Arial"/>
                <a:sym typeface="Arial"/>
              </a:rPr>
              <a:t>Resources</a:t>
            </a:r>
            <a:r>
              <a:rPr b="0" i="0" lang="en-US" sz="1600" u="none" cap="none" strike="noStrike">
                <a:solidFill>
                  <a:schemeClr val="dk2"/>
                </a:solidFill>
                <a:latin typeface="Arial"/>
                <a:ea typeface="Arial"/>
                <a:cs typeface="Arial"/>
                <a:sym typeface="Arial"/>
              </a:rPr>
              <a:t> </a:t>
            </a:r>
            <a:endParaRPr/>
          </a:p>
          <a:p>
            <a:pPr indent="0" lvl="0" marL="0" marR="0" rtl="0" algn="ctr">
              <a:lnSpc>
                <a:spcPct val="100000"/>
              </a:lnSpc>
              <a:spcBef>
                <a:spcPts val="0"/>
              </a:spcBef>
              <a:spcAft>
                <a:spcPts val="0"/>
              </a:spcAft>
              <a:buClr>
                <a:srgbClr val="868686"/>
              </a:buClr>
              <a:buSzPts val="1200"/>
              <a:buFont typeface="Noto Sans Symbols"/>
              <a:buNone/>
            </a:pPr>
            <a:r>
              <a:rPr b="0" i="0" lang="en-US" sz="1200" u="sng" cap="none" strike="noStrike">
                <a:solidFill>
                  <a:schemeClr val="hlink"/>
                </a:solidFill>
                <a:latin typeface="Arial"/>
                <a:ea typeface="Arial"/>
                <a:cs typeface="Arial"/>
                <a:sym typeface="Arial"/>
                <a:hlinkClick r:id="rId5"/>
              </a:rPr>
              <a:t>https://www.openacc.org/resources</a:t>
            </a:r>
            <a:endParaRPr b="0" i="0" sz="12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868686"/>
              </a:buClr>
              <a:buSzPts val="1200"/>
              <a:buFont typeface="Noto Sans Symbols"/>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868686"/>
              </a:buClr>
              <a:buSzPts val="1200"/>
              <a:buFont typeface="Noto Sans Symbols"/>
              <a:buNone/>
            </a:pPr>
            <a:r>
              <a:t/>
            </a:r>
            <a:endParaRPr b="0" i="0" sz="1200" u="none" cap="none" strike="noStrike">
              <a:solidFill>
                <a:schemeClr val="lt1"/>
              </a:solidFill>
              <a:latin typeface="Arial"/>
              <a:ea typeface="Arial"/>
              <a:cs typeface="Arial"/>
              <a:sym typeface="Arial"/>
            </a:endParaRPr>
          </a:p>
          <a:p>
            <a:pPr indent="-152400" lvl="0" marL="228600" marR="0" rtl="0" algn="ctr">
              <a:lnSpc>
                <a:spcPct val="90000"/>
              </a:lnSpc>
              <a:spcBef>
                <a:spcPts val="900"/>
              </a:spcBef>
              <a:spcAft>
                <a:spcPts val="0"/>
              </a:spcAft>
              <a:buClr>
                <a:srgbClr val="868686"/>
              </a:buClr>
              <a:buSzPts val="1200"/>
              <a:buFont typeface="Noto Sans Symbols"/>
              <a:buNone/>
            </a:pPr>
            <a:r>
              <a:t/>
            </a:r>
            <a:endParaRPr b="0" i="0" sz="1200" u="none" cap="none" strike="noStrike">
              <a:solidFill>
                <a:schemeClr val="dk2"/>
              </a:solidFill>
              <a:latin typeface="Arial"/>
              <a:ea typeface="Arial"/>
              <a:cs typeface="Arial"/>
              <a:sym typeface="Arial"/>
            </a:endParaRPr>
          </a:p>
        </p:txBody>
      </p:sp>
      <p:pic>
        <p:nvPicPr>
          <p:cNvPr id="803" name="Google Shape;803;p38"/>
          <p:cNvPicPr preferRelativeResize="0"/>
          <p:nvPr/>
        </p:nvPicPr>
        <p:blipFill rotWithShape="1">
          <a:blip r:embed="rId6">
            <a:alphaModFix/>
          </a:blip>
          <a:srcRect b="48914" l="0" r="0" t="1"/>
          <a:stretch/>
        </p:blipFill>
        <p:spPr>
          <a:xfrm>
            <a:off x="4402472" y="4238221"/>
            <a:ext cx="2861037" cy="1432952"/>
          </a:xfrm>
          <a:prstGeom prst="rect">
            <a:avLst/>
          </a:prstGeom>
          <a:noFill/>
          <a:ln>
            <a:noFill/>
          </a:ln>
          <a:effectLst>
            <a:outerShdw blurRad="292100" rotWithShape="0" algn="tl" dir="2700000" dist="139700">
              <a:srgbClr val="333333">
                <a:alpha val="64705"/>
              </a:srgbClr>
            </a:outerShdw>
          </a:effectLst>
        </p:spPr>
      </p:pic>
      <p:sp>
        <p:nvSpPr>
          <p:cNvPr id="804" name="Google Shape;804;p38"/>
          <p:cNvSpPr txBox="1"/>
          <p:nvPr/>
        </p:nvSpPr>
        <p:spPr>
          <a:xfrm>
            <a:off x="7519779" y="1655462"/>
            <a:ext cx="2984772" cy="31156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68686"/>
              </a:buClr>
              <a:buSzPts val="1600"/>
              <a:buFont typeface="Noto Sans Symbols"/>
              <a:buNone/>
            </a:pPr>
            <a:r>
              <a:rPr b="1" lang="en-US" sz="1600">
                <a:solidFill>
                  <a:schemeClr val="dk2"/>
                </a:solidFill>
                <a:latin typeface="Arial"/>
                <a:ea typeface="Arial"/>
                <a:cs typeface="Arial"/>
                <a:sym typeface="Arial"/>
              </a:rPr>
              <a:t>Success Stories</a:t>
            </a:r>
            <a:r>
              <a:rPr b="1" lang="en-US" sz="1200">
                <a:solidFill>
                  <a:schemeClr val="dk2"/>
                </a:solidFill>
                <a:latin typeface="Arial"/>
                <a:ea typeface="Arial"/>
                <a:cs typeface="Arial"/>
                <a:sym typeface="Arial"/>
              </a:rPr>
              <a:t> </a:t>
            </a:r>
            <a:r>
              <a:rPr b="0" lang="en-US" sz="1200" u="sng">
                <a:solidFill>
                  <a:schemeClr val="hlink"/>
                </a:solidFill>
                <a:latin typeface="Arial"/>
                <a:ea typeface="Arial"/>
                <a:cs typeface="Arial"/>
                <a:sym typeface="Arial"/>
                <a:hlinkClick r:id="rId7"/>
              </a:rPr>
              <a:t>https://www.openacc.org/success-stories</a:t>
            </a:r>
            <a:endParaRPr b="0" sz="1200">
              <a:solidFill>
                <a:schemeClr val="dk2"/>
              </a:solidFill>
              <a:latin typeface="Arial"/>
              <a:ea typeface="Arial"/>
              <a:cs typeface="Arial"/>
              <a:sym typeface="Arial"/>
            </a:endParaRPr>
          </a:p>
        </p:txBody>
      </p:sp>
      <p:sp>
        <p:nvSpPr>
          <p:cNvPr id="805" name="Google Shape;805;p38"/>
          <p:cNvSpPr txBox="1"/>
          <p:nvPr/>
        </p:nvSpPr>
        <p:spPr>
          <a:xfrm>
            <a:off x="7519779" y="3756013"/>
            <a:ext cx="2861037" cy="44591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68686"/>
              </a:buClr>
              <a:buSzPts val="1600"/>
              <a:buFont typeface="Noto Sans Symbols"/>
              <a:buNone/>
            </a:pPr>
            <a:r>
              <a:rPr b="1" lang="en-US" sz="1600">
                <a:solidFill>
                  <a:schemeClr val="dk2"/>
                </a:solidFill>
                <a:latin typeface="Arial"/>
                <a:ea typeface="Arial"/>
                <a:cs typeface="Arial"/>
                <a:sym typeface="Arial"/>
              </a:rPr>
              <a:t>Events</a:t>
            </a:r>
            <a:endParaRPr/>
          </a:p>
          <a:p>
            <a:pPr indent="0" lvl="0" marL="0" marR="0" rtl="0" algn="ctr">
              <a:lnSpc>
                <a:spcPct val="100000"/>
              </a:lnSpc>
              <a:spcBef>
                <a:spcPts val="0"/>
              </a:spcBef>
              <a:spcAft>
                <a:spcPts val="0"/>
              </a:spcAft>
              <a:buClr>
                <a:srgbClr val="868686"/>
              </a:buClr>
              <a:buSzPts val="1200"/>
              <a:buFont typeface="Noto Sans Symbols"/>
              <a:buNone/>
            </a:pPr>
            <a:r>
              <a:rPr b="0" lang="en-US" sz="1200" u="sng">
                <a:solidFill>
                  <a:schemeClr val="hlink"/>
                </a:solidFill>
                <a:latin typeface="Arial"/>
                <a:ea typeface="Arial"/>
                <a:cs typeface="Arial"/>
                <a:sym typeface="Arial"/>
                <a:hlinkClick r:id="rId8"/>
              </a:rPr>
              <a:t>https://www.openacc.org/events</a:t>
            </a:r>
            <a:r>
              <a:rPr b="0" lang="en-US" sz="1200">
                <a:solidFill>
                  <a:schemeClr val="dk2"/>
                </a:solidFill>
                <a:latin typeface="Arial"/>
                <a:ea typeface="Arial"/>
                <a:cs typeface="Arial"/>
                <a:sym typeface="Arial"/>
              </a:rPr>
              <a:t>  </a:t>
            </a:r>
            <a:endParaRPr/>
          </a:p>
        </p:txBody>
      </p:sp>
      <p:sp>
        <p:nvSpPr>
          <p:cNvPr id="806" name="Google Shape;806;p38"/>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RESOURCES</a:t>
            </a:r>
            <a:endParaRPr/>
          </a:p>
        </p:txBody>
      </p:sp>
      <p:sp>
        <p:nvSpPr>
          <p:cNvPr id="807" name="Google Shape;807;p38"/>
          <p:cNvSpPr/>
          <p:nvPr/>
        </p:nvSpPr>
        <p:spPr>
          <a:xfrm>
            <a:off x="193424" y="1231258"/>
            <a:ext cx="10779376"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lang="en-US" sz="1200">
                <a:solidFill>
                  <a:schemeClr val="dk2"/>
                </a:solidFill>
                <a:latin typeface="Trebuchet MS"/>
                <a:ea typeface="Trebuchet MS"/>
                <a:cs typeface="Trebuchet MS"/>
                <a:sym typeface="Trebuchet MS"/>
              </a:rPr>
              <a:t>Guides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Talks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Tutorials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Videos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Books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Spec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Code</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Samples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Teaching Materials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Events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Success Stories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Courses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Slack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Stack Overflow</a:t>
            </a:r>
            <a:endParaRPr/>
          </a:p>
        </p:txBody>
      </p:sp>
      <p:pic>
        <p:nvPicPr>
          <p:cNvPr descr="GCC" id="808" name="Google Shape;808;p38">
            <a:hlinkClick r:id="rId9"/>
          </p:cNvPr>
          <p:cNvPicPr preferRelativeResize="0"/>
          <p:nvPr/>
        </p:nvPicPr>
        <p:blipFill rotWithShape="1">
          <a:blip r:embed="rId10">
            <a:alphaModFix/>
          </a:blip>
          <a:srcRect b="0" l="0" r="0" t="0"/>
          <a:stretch/>
        </p:blipFill>
        <p:spPr>
          <a:xfrm>
            <a:off x="1487082" y="3471725"/>
            <a:ext cx="818967" cy="827967"/>
          </a:xfrm>
          <a:prstGeom prst="rect">
            <a:avLst/>
          </a:prstGeom>
          <a:noFill/>
          <a:ln>
            <a:noFill/>
          </a:ln>
        </p:spPr>
      </p:pic>
      <p:pic>
        <p:nvPicPr>
          <p:cNvPr id="809" name="Google Shape;809;p38"/>
          <p:cNvPicPr preferRelativeResize="0"/>
          <p:nvPr/>
        </p:nvPicPr>
        <p:blipFill rotWithShape="1">
          <a:blip r:embed="rId11">
            <a:alphaModFix/>
          </a:blip>
          <a:srcRect b="40989" l="0" r="0" t="0"/>
          <a:stretch/>
        </p:blipFill>
        <p:spPr>
          <a:xfrm>
            <a:off x="7574038" y="4238221"/>
            <a:ext cx="2861037" cy="1432952"/>
          </a:xfrm>
          <a:prstGeom prst="rect">
            <a:avLst/>
          </a:prstGeom>
          <a:noFill/>
          <a:ln>
            <a:noFill/>
          </a:ln>
          <a:effectLst>
            <a:outerShdw blurRad="292100" rotWithShape="0" algn="tl" dir="2700000" dist="139700">
              <a:srgbClr val="333333">
                <a:alpha val="64705"/>
              </a:srgbClr>
            </a:outerShdw>
          </a:effectLst>
        </p:spPr>
      </p:pic>
      <p:sp>
        <p:nvSpPr>
          <p:cNvPr id="810" name="Google Shape;810;p38"/>
          <p:cNvSpPr txBox="1"/>
          <p:nvPr/>
        </p:nvSpPr>
        <p:spPr>
          <a:xfrm>
            <a:off x="4419249" y="3725716"/>
            <a:ext cx="2861037" cy="44591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68686"/>
              </a:buClr>
              <a:buSzPts val="1600"/>
              <a:buFont typeface="Noto Sans Symbols"/>
              <a:buNone/>
            </a:pPr>
            <a:r>
              <a:rPr b="1" lang="en-US" sz="1600">
                <a:solidFill>
                  <a:schemeClr val="dk2"/>
                </a:solidFill>
                <a:latin typeface="Arial"/>
                <a:ea typeface="Arial"/>
                <a:cs typeface="Arial"/>
                <a:sym typeface="Arial"/>
              </a:rPr>
              <a:t>Compilers and Tools </a:t>
            </a:r>
            <a:r>
              <a:rPr b="0" lang="en-US" sz="1200" u="sng">
                <a:solidFill>
                  <a:schemeClr val="hlink"/>
                </a:solidFill>
                <a:latin typeface="Arial"/>
                <a:ea typeface="Arial"/>
                <a:cs typeface="Arial"/>
                <a:sym typeface="Arial"/>
                <a:hlinkClick r:id="rId12"/>
              </a:rPr>
              <a:t>https://www.openacc.org/tools</a:t>
            </a:r>
            <a:r>
              <a:rPr b="0" lang="en-US" sz="1200">
                <a:solidFill>
                  <a:schemeClr val="dk2"/>
                </a:solidFill>
                <a:latin typeface="Arial"/>
                <a:ea typeface="Arial"/>
                <a:cs typeface="Arial"/>
                <a:sym typeface="Arial"/>
              </a:rPr>
              <a:t> </a:t>
            </a:r>
            <a:endParaRPr/>
          </a:p>
        </p:txBody>
      </p:sp>
      <p:sp>
        <p:nvSpPr>
          <p:cNvPr id="811" name="Google Shape;811;p38"/>
          <p:cNvSpPr txBox="1"/>
          <p:nvPr/>
        </p:nvSpPr>
        <p:spPr>
          <a:xfrm>
            <a:off x="961470" y="2279974"/>
            <a:ext cx="2908090" cy="9095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68686"/>
              </a:buClr>
              <a:buSzPts val="2800"/>
              <a:buFont typeface="Noto Sans Symbols"/>
              <a:buNone/>
            </a:pPr>
            <a:r>
              <a:rPr b="1" lang="en-US" sz="2800">
                <a:solidFill>
                  <a:schemeClr val="lt2"/>
                </a:solidFill>
                <a:latin typeface="Arial"/>
                <a:ea typeface="Arial"/>
                <a:cs typeface="Arial"/>
                <a:sym typeface="Arial"/>
              </a:rPr>
              <a:t>FREE </a:t>
            </a:r>
            <a:endParaRPr/>
          </a:p>
          <a:p>
            <a:pPr indent="0" lvl="0" marL="0" marR="0" rtl="0" algn="ctr">
              <a:lnSpc>
                <a:spcPct val="100000"/>
              </a:lnSpc>
              <a:spcBef>
                <a:spcPts val="0"/>
              </a:spcBef>
              <a:spcAft>
                <a:spcPts val="0"/>
              </a:spcAft>
              <a:buClr>
                <a:srgbClr val="868686"/>
              </a:buClr>
              <a:buSzPts val="2800"/>
              <a:buFont typeface="Noto Sans Symbols"/>
              <a:buNone/>
            </a:pPr>
            <a:r>
              <a:rPr b="1" lang="en-US" sz="2800">
                <a:solidFill>
                  <a:schemeClr val="lt2"/>
                </a:solidFill>
                <a:latin typeface="Arial"/>
                <a:ea typeface="Arial"/>
                <a:cs typeface="Arial"/>
                <a:sym typeface="Arial"/>
              </a:rPr>
              <a:t>Compilers</a:t>
            </a:r>
            <a:endParaRPr b="0" sz="2000">
              <a:solidFill>
                <a:schemeClr val="lt2"/>
              </a:solidFill>
              <a:latin typeface="Arial"/>
              <a:ea typeface="Arial"/>
              <a:cs typeface="Arial"/>
              <a:sym typeface="Arial"/>
            </a:endParaRPr>
          </a:p>
          <a:p>
            <a:pPr indent="-139700" lvl="0" marL="228600" marR="0" rtl="0" algn="ctr">
              <a:lnSpc>
                <a:spcPct val="90000"/>
              </a:lnSpc>
              <a:spcBef>
                <a:spcPts val="900"/>
              </a:spcBef>
              <a:spcAft>
                <a:spcPts val="0"/>
              </a:spcAft>
              <a:buClr>
                <a:srgbClr val="868686"/>
              </a:buClr>
              <a:buSzPts val="1400"/>
              <a:buFont typeface="Noto Sans Symbols"/>
              <a:buNone/>
            </a:pPr>
            <a:r>
              <a:t/>
            </a:r>
            <a:endParaRPr b="0" sz="1400">
              <a:solidFill>
                <a:schemeClr val="dk2"/>
              </a:solidFill>
              <a:latin typeface="Arial"/>
              <a:ea typeface="Arial"/>
              <a:cs typeface="Arial"/>
              <a:sym typeface="Arial"/>
            </a:endParaRPr>
          </a:p>
        </p:txBody>
      </p:sp>
      <p:sp>
        <p:nvSpPr>
          <p:cNvPr id="812" name="Google Shape;812;p38"/>
          <p:cNvSpPr/>
          <p:nvPr/>
        </p:nvSpPr>
        <p:spPr>
          <a:xfrm>
            <a:off x="961470" y="2160205"/>
            <a:ext cx="2883852" cy="2382766"/>
          </a:xfrm>
          <a:prstGeom prst="rect">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image001" id="813" name="Google Shape;813;p38">
            <a:hlinkClick r:id="rId13"/>
          </p:cNvPr>
          <p:cNvPicPr preferRelativeResize="0"/>
          <p:nvPr/>
        </p:nvPicPr>
        <p:blipFill rotWithShape="1">
          <a:blip r:embed="rId14">
            <a:alphaModFix/>
          </a:blip>
          <a:srcRect b="0" l="0" r="0" t="0"/>
          <a:stretch/>
        </p:blipFill>
        <p:spPr>
          <a:xfrm>
            <a:off x="2485926" y="3542208"/>
            <a:ext cx="970040" cy="745645"/>
          </a:xfrm>
          <a:prstGeom prst="rect">
            <a:avLst/>
          </a:prstGeom>
          <a:noFill/>
          <a:ln>
            <a:noFill/>
          </a:ln>
        </p:spPr>
      </p:pic>
      <p:pic>
        <p:nvPicPr>
          <p:cNvPr descr="Image result for slack logo" id="814" name="Google Shape;814;p38"/>
          <p:cNvPicPr preferRelativeResize="0"/>
          <p:nvPr/>
        </p:nvPicPr>
        <p:blipFill rotWithShape="1">
          <a:blip r:embed="rId15">
            <a:alphaModFix/>
          </a:blip>
          <a:srcRect b="0" l="0" r="0" t="0"/>
          <a:stretch/>
        </p:blipFill>
        <p:spPr>
          <a:xfrm>
            <a:off x="961470" y="4776668"/>
            <a:ext cx="1045490" cy="313763"/>
          </a:xfrm>
          <a:prstGeom prst="rect">
            <a:avLst/>
          </a:prstGeom>
          <a:noFill/>
          <a:ln>
            <a:noFill/>
          </a:ln>
        </p:spPr>
      </p:pic>
      <p:sp>
        <p:nvSpPr>
          <p:cNvPr id="815" name="Google Shape;815;p38"/>
          <p:cNvSpPr/>
          <p:nvPr/>
        </p:nvSpPr>
        <p:spPr>
          <a:xfrm>
            <a:off x="910309" y="5123869"/>
            <a:ext cx="312938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r:id="rId16"/>
              </a:rPr>
              <a:t>https://www.openacc.org/community#slack</a:t>
            </a:r>
            <a:r>
              <a:rPr lang="en-US" sz="1200">
                <a:solidFill>
                  <a:schemeClr val="dk2"/>
                </a:solidFill>
                <a:latin typeface="Arial"/>
                <a:ea typeface="Arial"/>
                <a:cs typeface="Arial"/>
                <a:sym typeface="Arial"/>
              </a:rPr>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39"/>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lt1"/>
                </a:solidFill>
                <a:latin typeface="Arial"/>
                <a:ea typeface="Arial"/>
                <a:cs typeface="Arial"/>
                <a:sym typeface="Arial"/>
              </a:rPr>
              <a:t>EXPRESSING PARALLELISM WITH OPENACC</a:t>
            </a:r>
            <a:endParaRPr b="0" i="0" sz="36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40"/>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CODING WITH OPENACC</a:t>
            </a:r>
            <a:endParaRPr b="0" i="0" sz="3600" u="none" cap="none" strike="noStrike">
              <a:solidFill>
                <a:schemeClr val="dk2"/>
              </a:solidFill>
              <a:latin typeface="Arial"/>
              <a:ea typeface="Arial"/>
              <a:cs typeface="Arial"/>
              <a:sym typeface="Arial"/>
            </a:endParaRPr>
          </a:p>
        </p:txBody>
      </p:sp>
      <p:sp>
        <p:nvSpPr>
          <p:cNvPr id="828" name="Google Shape;828;p40"/>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Array pairing example</a:t>
            </a:r>
            <a:endParaRPr/>
          </a:p>
        </p:txBody>
      </p:sp>
      <p:sp>
        <p:nvSpPr>
          <p:cNvPr id="829" name="Google Shape;829;p40"/>
          <p:cNvSpPr txBox="1"/>
          <p:nvPr/>
        </p:nvSpPr>
        <p:spPr>
          <a:xfrm>
            <a:off x="419641" y="1615970"/>
            <a:ext cx="6562184" cy="1477328"/>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2000">
                <a:solidFill>
                  <a:srgbClr val="AB69FF"/>
                </a:solidFill>
                <a:latin typeface="Consolas"/>
                <a:ea typeface="Consolas"/>
                <a:cs typeface="Consolas"/>
                <a:sym typeface="Consolas"/>
              </a:rPr>
              <a:t>void</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pairing(</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*input, int *output,</a:t>
            </a:r>
            <a:r>
              <a:rPr lang="en-US" sz="2000">
                <a:solidFill>
                  <a:srgbClr val="40A459"/>
                </a:solidFill>
                <a:latin typeface="Consolas"/>
                <a:ea typeface="Consolas"/>
                <a:cs typeface="Consolas"/>
                <a:sym typeface="Consolas"/>
              </a:rPr>
              <a:t> </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a:t>
            </a:r>
            <a:endParaRPr/>
          </a:p>
          <a:p>
            <a:pPr indent="0" lvl="0" marL="0" marR="0" rtl="0" algn="l">
              <a:lnSpc>
                <a:spcPct val="90000"/>
              </a:lnSpc>
              <a:spcBef>
                <a:spcPts val="0"/>
              </a:spcBef>
              <a:spcAft>
                <a:spcPts val="0"/>
              </a:spcAft>
              <a:buNone/>
            </a:pPr>
            <a:r>
              <a:t/>
            </a:r>
            <a:endParaRPr sz="20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rgbClr val="1B12FF"/>
                </a:solidFill>
                <a:latin typeface="Consolas"/>
                <a:ea typeface="Consolas"/>
                <a:cs typeface="Consolas"/>
                <a:sym typeface="Consolas"/>
              </a:rPr>
              <a:t>for</a:t>
            </a:r>
            <a:r>
              <a:rPr lang="en-US" sz="2000">
                <a:solidFill>
                  <a:schemeClr val="dk2"/>
                </a:solidFill>
                <a:latin typeface="Consolas"/>
                <a:ea typeface="Consolas"/>
                <a:cs typeface="Consolas"/>
                <a:sym typeface="Consolas"/>
              </a:rPr>
              <a:t>(</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i </a:t>
            </a:r>
            <a:r>
              <a:rPr lang="en-US" sz="2000">
                <a:solidFill>
                  <a:srgbClr val="4550AF"/>
                </a:solidFill>
                <a:latin typeface="Consolas"/>
                <a:ea typeface="Consolas"/>
                <a:cs typeface="Consolas"/>
                <a:sym typeface="Consolas"/>
              </a:rPr>
              <a:t>=</a:t>
            </a:r>
            <a:r>
              <a:rPr lang="en-US" sz="2000">
                <a:solidFill>
                  <a:srgbClr val="40A459"/>
                </a:solidFill>
                <a:latin typeface="Consolas"/>
                <a:ea typeface="Consolas"/>
                <a:cs typeface="Consolas"/>
                <a:sym typeface="Consolas"/>
              </a:rPr>
              <a:t> </a:t>
            </a:r>
            <a:r>
              <a:rPr lang="en-US" sz="2000">
                <a:solidFill>
                  <a:srgbClr val="FFA04F"/>
                </a:solidFill>
                <a:latin typeface="Consolas"/>
                <a:ea typeface="Consolas"/>
                <a:cs typeface="Consolas"/>
                <a:sym typeface="Consolas"/>
              </a:rPr>
              <a:t>0</a:t>
            </a:r>
            <a:r>
              <a:rPr lang="en-US" sz="2000">
                <a:solidFill>
                  <a:schemeClr val="dk2"/>
                </a:solidFill>
                <a:latin typeface="Consolas"/>
                <a:ea typeface="Consolas"/>
                <a:cs typeface="Consolas"/>
                <a:sym typeface="Consolas"/>
              </a:rPr>
              <a:t>; i &lt;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 i</a:t>
            </a:r>
            <a:r>
              <a:rPr lang="en-US" sz="2000">
                <a:solidFill>
                  <a:srgbClr val="4550AF"/>
                </a:solidFill>
                <a:latin typeface="Consolas"/>
                <a:ea typeface="Consolas"/>
                <a:cs typeface="Consolas"/>
                <a:sym typeface="Consolas"/>
              </a:rPr>
              <a:t>++</a:t>
            </a:r>
            <a:r>
              <a:rPr lang="en-US" sz="20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output[i] = input[i*2] + input[i*2+1];</a:t>
            </a:r>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a:t>
            </a:r>
            <a:endParaRPr/>
          </a:p>
        </p:txBody>
      </p:sp>
      <p:sp>
        <p:nvSpPr>
          <p:cNvPr id="830" name="Google Shape;830;p40"/>
          <p:cNvSpPr/>
          <p:nvPr/>
        </p:nvSpPr>
        <p:spPr>
          <a:xfrm>
            <a:off x="4667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6</a:t>
            </a:r>
            <a:endParaRPr/>
          </a:p>
        </p:txBody>
      </p:sp>
      <p:sp>
        <p:nvSpPr>
          <p:cNvPr id="831" name="Google Shape;831;p40"/>
          <p:cNvSpPr/>
          <p:nvPr/>
        </p:nvSpPr>
        <p:spPr>
          <a:xfrm>
            <a:off x="11525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832" name="Google Shape;832;p40"/>
          <p:cNvSpPr/>
          <p:nvPr/>
        </p:nvSpPr>
        <p:spPr>
          <a:xfrm>
            <a:off x="18383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10</a:t>
            </a:r>
            <a:endParaRPr/>
          </a:p>
        </p:txBody>
      </p:sp>
      <p:sp>
        <p:nvSpPr>
          <p:cNvPr id="833" name="Google Shape;833;p40"/>
          <p:cNvSpPr/>
          <p:nvPr/>
        </p:nvSpPr>
        <p:spPr>
          <a:xfrm>
            <a:off x="25241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7</a:t>
            </a:r>
            <a:endParaRPr/>
          </a:p>
        </p:txBody>
      </p:sp>
      <p:sp>
        <p:nvSpPr>
          <p:cNvPr id="834" name="Google Shape;834;p40"/>
          <p:cNvSpPr/>
          <p:nvPr/>
        </p:nvSpPr>
        <p:spPr>
          <a:xfrm>
            <a:off x="32099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a:t>
            </a:r>
            <a:endParaRPr/>
          </a:p>
        </p:txBody>
      </p:sp>
      <p:sp>
        <p:nvSpPr>
          <p:cNvPr id="835" name="Google Shape;835;p40"/>
          <p:cNvSpPr/>
          <p:nvPr/>
        </p:nvSpPr>
        <p:spPr>
          <a:xfrm>
            <a:off x="38957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4</a:t>
            </a:r>
            <a:endParaRPr/>
          </a:p>
        </p:txBody>
      </p:sp>
      <p:sp>
        <p:nvSpPr>
          <p:cNvPr id="836" name="Google Shape;836;p40"/>
          <p:cNvSpPr/>
          <p:nvPr/>
        </p:nvSpPr>
        <p:spPr>
          <a:xfrm>
            <a:off x="45815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837" name="Google Shape;837;p40"/>
          <p:cNvSpPr/>
          <p:nvPr/>
        </p:nvSpPr>
        <p:spPr>
          <a:xfrm>
            <a:off x="52673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8</a:t>
            </a:r>
            <a:endParaRPr/>
          </a:p>
        </p:txBody>
      </p:sp>
      <p:sp>
        <p:nvSpPr>
          <p:cNvPr id="838" name="Google Shape;838;p40"/>
          <p:cNvSpPr/>
          <p:nvPr/>
        </p:nvSpPr>
        <p:spPr>
          <a:xfrm>
            <a:off x="59531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9</a:t>
            </a:r>
            <a:endParaRPr/>
          </a:p>
        </p:txBody>
      </p:sp>
      <p:sp>
        <p:nvSpPr>
          <p:cNvPr id="839" name="Google Shape;839;p40"/>
          <p:cNvSpPr/>
          <p:nvPr/>
        </p:nvSpPr>
        <p:spPr>
          <a:xfrm>
            <a:off x="66389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a:t>
            </a:r>
            <a:endParaRPr/>
          </a:p>
        </p:txBody>
      </p:sp>
      <p:sp>
        <p:nvSpPr>
          <p:cNvPr id="840" name="Google Shape;840;p40"/>
          <p:cNvSpPr/>
          <p:nvPr/>
        </p:nvSpPr>
        <p:spPr>
          <a:xfrm>
            <a:off x="73247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0</a:t>
            </a:r>
            <a:endParaRPr/>
          </a:p>
        </p:txBody>
      </p:sp>
      <p:sp>
        <p:nvSpPr>
          <p:cNvPr id="841" name="Google Shape;841;p40"/>
          <p:cNvSpPr/>
          <p:nvPr/>
        </p:nvSpPr>
        <p:spPr>
          <a:xfrm>
            <a:off x="80105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a:t>
            </a:r>
            <a:endParaRPr/>
          </a:p>
        </p:txBody>
      </p:sp>
      <p:sp>
        <p:nvSpPr>
          <p:cNvPr id="842" name="Google Shape;842;p40"/>
          <p:cNvSpPr txBox="1"/>
          <p:nvPr/>
        </p:nvSpPr>
        <p:spPr>
          <a:xfrm>
            <a:off x="7908431" y="3886200"/>
            <a:ext cx="889987" cy="3693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2000">
                <a:solidFill>
                  <a:schemeClr val="dk2"/>
                </a:solidFill>
                <a:latin typeface="Consolas"/>
                <a:ea typeface="Consolas"/>
                <a:cs typeface="Consolas"/>
                <a:sym typeface="Consolas"/>
              </a:rPr>
              <a:t>input</a:t>
            </a:r>
            <a:endParaRPr/>
          </a:p>
        </p:txBody>
      </p:sp>
      <p:sp>
        <p:nvSpPr>
          <p:cNvPr id="843" name="Google Shape;843;p40"/>
          <p:cNvSpPr txBox="1"/>
          <p:nvPr/>
        </p:nvSpPr>
        <p:spPr>
          <a:xfrm>
            <a:off x="3650713" y="5463540"/>
            <a:ext cx="1031052" cy="3693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2000">
                <a:solidFill>
                  <a:schemeClr val="dk2"/>
                </a:solidFill>
                <a:latin typeface="Consolas"/>
                <a:ea typeface="Consolas"/>
                <a:cs typeface="Consolas"/>
                <a:sym typeface="Consolas"/>
              </a:rPr>
              <a:t>output</a:t>
            </a:r>
            <a:endParaRPr/>
          </a:p>
        </p:txBody>
      </p:sp>
      <p:sp>
        <p:nvSpPr>
          <p:cNvPr id="844" name="Google Shape;844;p40"/>
          <p:cNvSpPr/>
          <p:nvPr/>
        </p:nvSpPr>
        <p:spPr>
          <a:xfrm>
            <a:off x="4743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5" name="Google Shape;845;p40"/>
          <p:cNvSpPr/>
          <p:nvPr/>
        </p:nvSpPr>
        <p:spPr>
          <a:xfrm>
            <a:off x="11601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6" name="Google Shape;846;p40"/>
          <p:cNvSpPr/>
          <p:nvPr/>
        </p:nvSpPr>
        <p:spPr>
          <a:xfrm>
            <a:off x="18459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7" name="Google Shape;847;p40"/>
          <p:cNvSpPr/>
          <p:nvPr/>
        </p:nvSpPr>
        <p:spPr>
          <a:xfrm>
            <a:off x="25317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8" name="Google Shape;848;p40"/>
          <p:cNvSpPr/>
          <p:nvPr/>
        </p:nvSpPr>
        <p:spPr>
          <a:xfrm>
            <a:off x="32175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9" name="Google Shape;849;p40"/>
          <p:cNvSpPr/>
          <p:nvPr/>
        </p:nvSpPr>
        <p:spPr>
          <a:xfrm>
            <a:off x="39033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0" name="Google Shape;850;p40"/>
          <p:cNvSpPr/>
          <p:nvPr/>
        </p:nvSpPr>
        <p:spPr>
          <a:xfrm>
            <a:off x="4762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9</a:t>
            </a:r>
            <a:endParaRPr/>
          </a:p>
        </p:txBody>
      </p:sp>
      <p:cxnSp>
        <p:nvCxnSpPr>
          <p:cNvPr id="851" name="Google Shape;851;p40"/>
          <p:cNvCxnSpPr>
            <a:endCxn id="850" idx="0"/>
          </p:cNvCxnSpPr>
          <p:nvPr/>
        </p:nvCxnSpPr>
        <p:spPr>
          <a:xfrm>
            <a:off x="809550" y="3886140"/>
            <a:ext cx="9600" cy="891600"/>
          </a:xfrm>
          <a:prstGeom prst="straightConnector1">
            <a:avLst/>
          </a:prstGeom>
          <a:noFill/>
          <a:ln cap="flat" cmpd="sng" w="50800">
            <a:solidFill>
              <a:schemeClr val="accent4"/>
            </a:solidFill>
            <a:prstDash val="solid"/>
            <a:round/>
            <a:headEnd len="sm" w="sm" type="none"/>
            <a:tailEnd len="med" w="med" type="triangle"/>
          </a:ln>
        </p:spPr>
      </p:cxnSp>
      <p:cxnSp>
        <p:nvCxnSpPr>
          <p:cNvPr id="852" name="Google Shape;852;p40"/>
          <p:cNvCxnSpPr>
            <a:endCxn id="850" idx="0"/>
          </p:cNvCxnSpPr>
          <p:nvPr/>
        </p:nvCxnSpPr>
        <p:spPr>
          <a:xfrm flipH="1">
            <a:off x="819150" y="3886140"/>
            <a:ext cx="676200" cy="891600"/>
          </a:xfrm>
          <a:prstGeom prst="straightConnector1">
            <a:avLst/>
          </a:prstGeom>
          <a:noFill/>
          <a:ln cap="flat" cmpd="sng" w="50800">
            <a:solidFill>
              <a:schemeClr val="accent4"/>
            </a:solidFill>
            <a:prstDash val="solid"/>
            <a:round/>
            <a:headEnd len="sm" w="sm" type="none"/>
            <a:tailEnd len="med" w="med" type="triangle"/>
          </a:ln>
        </p:spPr>
      </p:cxnSp>
      <p:sp>
        <p:nvSpPr>
          <p:cNvPr id="853" name="Google Shape;853;p40"/>
          <p:cNvSpPr/>
          <p:nvPr/>
        </p:nvSpPr>
        <p:spPr>
          <a:xfrm>
            <a:off x="11620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17</a:t>
            </a:r>
            <a:endParaRPr/>
          </a:p>
        </p:txBody>
      </p:sp>
      <p:cxnSp>
        <p:nvCxnSpPr>
          <p:cNvPr id="854" name="Google Shape;854;p40"/>
          <p:cNvCxnSpPr>
            <a:endCxn id="853" idx="0"/>
          </p:cNvCxnSpPr>
          <p:nvPr/>
        </p:nvCxnSpPr>
        <p:spPr>
          <a:xfrm flipH="1">
            <a:off x="1504950" y="3886140"/>
            <a:ext cx="676200" cy="891600"/>
          </a:xfrm>
          <a:prstGeom prst="straightConnector1">
            <a:avLst/>
          </a:prstGeom>
          <a:noFill/>
          <a:ln cap="flat" cmpd="sng" w="50800">
            <a:solidFill>
              <a:schemeClr val="accent4"/>
            </a:solidFill>
            <a:prstDash val="solid"/>
            <a:round/>
            <a:headEnd len="sm" w="sm" type="none"/>
            <a:tailEnd len="med" w="med" type="triangle"/>
          </a:ln>
        </p:spPr>
      </p:cxnSp>
      <p:cxnSp>
        <p:nvCxnSpPr>
          <p:cNvPr id="855" name="Google Shape;855;p40"/>
          <p:cNvCxnSpPr>
            <a:endCxn id="853" idx="0"/>
          </p:cNvCxnSpPr>
          <p:nvPr/>
        </p:nvCxnSpPr>
        <p:spPr>
          <a:xfrm flipH="1">
            <a:off x="1504950" y="3886140"/>
            <a:ext cx="1362000" cy="891600"/>
          </a:xfrm>
          <a:prstGeom prst="straightConnector1">
            <a:avLst/>
          </a:prstGeom>
          <a:noFill/>
          <a:ln cap="flat" cmpd="sng" w="50800">
            <a:solidFill>
              <a:schemeClr val="accent4"/>
            </a:solidFill>
            <a:prstDash val="solid"/>
            <a:round/>
            <a:headEnd len="sm" w="sm" type="none"/>
            <a:tailEnd len="med" w="med" type="triangle"/>
          </a:ln>
        </p:spPr>
      </p:cxnSp>
      <p:sp>
        <p:nvSpPr>
          <p:cNvPr id="856" name="Google Shape;856;p40"/>
          <p:cNvSpPr/>
          <p:nvPr/>
        </p:nvSpPr>
        <p:spPr>
          <a:xfrm>
            <a:off x="18478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6</a:t>
            </a:r>
            <a:endParaRPr/>
          </a:p>
        </p:txBody>
      </p:sp>
      <p:cxnSp>
        <p:nvCxnSpPr>
          <p:cNvPr id="857" name="Google Shape;857;p40"/>
          <p:cNvCxnSpPr>
            <a:endCxn id="856" idx="0"/>
          </p:cNvCxnSpPr>
          <p:nvPr/>
        </p:nvCxnSpPr>
        <p:spPr>
          <a:xfrm flipH="1">
            <a:off x="2190750" y="3886140"/>
            <a:ext cx="1362000" cy="891600"/>
          </a:xfrm>
          <a:prstGeom prst="straightConnector1">
            <a:avLst/>
          </a:prstGeom>
          <a:noFill/>
          <a:ln cap="flat" cmpd="sng" w="50800">
            <a:solidFill>
              <a:schemeClr val="accent4"/>
            </a:solidFill>
            <a:prstDash val="solid"/>
            <a:round/>
            <a:headEnd len="sm" w="sm" type="none"/>
            <a:tailEnd len="med" w="med" type="triangle"/>
          </a:ln>
        </p:spPr>
      </p:cxnSp>
      <p:cxnSp>
        <p:nvCxnSpPr>
          <p:cNvPr id="858" name="Google Shape;858;p40"/>
          <p:cNvCxnSpPr>
            <a:endCxn id="856" idx="0"/>
          </p:cNvCxnSpPr>
          <p:nvPr/>
        </p:nvCxnSpPr>
        <p:spPr>
          <a:xfrm flipH="1">
            <a:off x="2190750" y="3886140"/>
            <a:ext cx="2047800" cy="891600"/>
          </a:xfrm>
          <a:prstGeom prst="straightConnector1">
            <a:avLst/>
          </a:prstGeom>
          <a:noFill/>
          <a:ln cap="flat" cmpd="sng" w="50800">
            <a:solidFill>
              <a:schemeClr val="accent4"/>
            </a:solidFill>
            <a:prstDash val="solid"/>
            <a:round/>
            <a:headEnd len="sm" w="sm" type="none"/>
            <a:tailEnd len="med" w="med" type="triangle"/>
          </a:ln>
        </p:spPr>
      </p:cxnSp>
      <p:sp>
        <p:nvSpPr>
          <p:cNvPr id="859" name="Google Shape;859;p40"/>
          <p:cNvSpPr/>
          <p:nvPr/>
        </p:nvSpPr>
        <p:spPr>
          <a:xfrm>
            <a:off x="25336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11</a:t>
            </a:r>
            <a:endParaRPr/>
          </a:p>
        </p:txBody>
      </p:sp>
      <p:cxnSp>
        <p:nvCxnSpPr>
          <p:cNvPr id="860" name="Google Shape;860;p40"/>
          <p:cNvCxnSpPr/>
          <p:nvPr/>
        </p:nvCxnSpPr>
        <p:spPr>
          <a:xfrm flipH="1">
            <a:off x="2867025" y="3886200"/>
            <a:ext cx="2047875" cy="891540"/>
          </a:xfrm>
          <a:prstGeom prst="straightConnector1">
            <a:avLst/>
          </a:prstGeom>
          <a:noFill/>
          <a:ln cap="flat" cmpd="sng" w="50800">
            <a:solidFill>
              <a:schemeClr val="accent4"/>
            </a:solidFill>
            <a:prstDash val="solid"/>
            <a:round/>
            <a:headEnd len="sm" w="sm" type="none"/>
            <a:tailEnd len="med" w="med" type="triangle"/>
          </a:ln>
        </p:spPr>
      </p:cxnSp>
      <p:cxnSp>
        <p:nvCxnSpPr>
          <p:cNvPr id="861" name="Google Shape;861;p40"/>
          <p:cNvCxnSpPr>
            <a:endCxn id="859" idx="0"/>
          </p:cNvCxnSpPr>
          <p:nvPr/>
        </p:nvCxnSpPr>
        <p:spPr>
          <a:xfrm flipH="1">
            <a:off x="2876550" y="3886140"/>
            <a:ext cx="2733600" cy="891600"/>
          </a:xfrm>
          <a:prstGeom prst="straightConnector1">
            <a:avLst/>
          </a:prstGeom>
          <a:noFill/>
          <a:ln cap="flat" cmpd="sng" w="50800">
            <a:solidFill>
              <a:schemeClr val="accent4"/>
            </a:solidFill>
            <a:prstDash val="solid"/>
            <a:round/>
            <a:headEnd len="sm" w="sm" type="none"/>
            <a:tailEnd len="med" w="med" type="triangle"/>
          </a:ln>
        </p:spPr>
      </p:cxnSp>
      <p:sp>
        <p:nvSpPr>
          <p:cNvPr id="862" name="Google Shape;862;p40"/>
          <p:cNvSpPr/>
          <p:nvPr/>
        </p:nvSpPr>
        <p:spPr>
          <a:xfrm>
            <a:off x="32194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11</a:t>
            </a:r>
            <a:endParaRPr/>
          </a:p>
        </p:txBody>
      </p:sp>
      <p:cxnSp>
        <p:nvCxnSpPr>
          <p:cNvPr id="863" name="Google Shape;863;p40"/>
          <p:cNvCxnSpPr>
            <a:endCxn id="862" idx="0"/>
          </p:cNvCxnSpPr>
          <p:nvPr/>
        </p:nvCxnSpPr>
        <p:spPr>
          <a:xfrm flipH="1">
            <a:off x="3562350" y="3886140"/>
            <a:ext cx="2733600" cy="891600"/>
          </a:xfrm>
          <a:prstGeom prst="straightConnector1">
            <a:avLst/>
          </a:prstGeom>
          <a:noFill/>
          <a:ln cap="flat" cmpd="sng" w="50800">
            <a:solidFill>
              <a:schemeClr val="accent4"/>
            </a:solidFill>
            <a:prstDash val="solid"/>
            <a:round/>
            <a:headEnd len="sm" w="sm" type="none"/>
            <a:tailEnd len="med" w="med" type="triangle"/>
          </a:ln>
        </p:spPr>
      </p:cxnSp>
      <p:cxnSp>
        <p:nvCxnSpPr>
          <p:cNvPr id="864" name="Google Shape;864;p40"/>
          <p:cNvCxnSpPr>
            <a:endCxn id="862" idx="0"/>
          </p:cNvCxnSpPr>
          <p:nvPr/>
        </p:nvCxnSpPr>
        <p:spPr>
          <a:xfrm flipH="1">
            <a:off x="3562350" y="3886140"/>
            <a:ext cx="3419400" cy="891600"/>
          </a:xfrm>
          <a:prstGeom prst="straightConnector1">
            <a:avLst/>
          </a:prstGeom>
          <a:noFill/>
          <a:ln cap="flat" cmpd="sng" w="50800">
            <a:solidFill>
              <a:schemeClr val="accent4"/>
            </a:solidFill>
            <a:prstDash val="solid"/>
            <a:round/>
            <a:headEnd len="sm" w="sm" type="none"/>
            <a:tailEnd len="med" w="med" type="triangle"/>
          </a:ln>
        </p:spPr>
      </p:cxnSp>
      <p:sp>
        <p:nvSpPr>
          <p:cNvPr id="865" name="Google Shape;865;p40"/>
          <p:cNvSpPr/>
          <p:nvPr/>
        </p:nvSpPr>
        <p:spPr>
          <a:xfrm>
            <a:off x="39052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a:t>
            </a:r>
            <a:endParaRPr/>
          </a:p>
        </p:txBody>
      </p:sp>
      <p:cxnSp>
        <p:nvCxnSpPr>
          <p:cNvPr id="866" name="Google Shape;866;p40"/>
          <p:cNvCxnSpPr>
            <a:endCxn id="865" idx="0"/>
          </p:cNvCxnSpPr>
          <p:nvPr/>
        </p:nvCxnSpPr>
        <p:spPr>
          <a:xfrm flipH="1">
            <a:off x="4248150" y="3886140"/>
            <a:ext cx="3419400" cy="891600"/>
          </a:xfrm>
          <a:prstGeom prst="straightConnector1">
            <a:avLst/>
          </a:prstGeom>
          <a:noFill/>
          <a:ln cap="flat" cmpd="sng" w="50800">
            <a:solidFill>
              <a:schemeClr val="accent4"/>
            </a:solidFill>
            <a:prstDash val="solid"/>
            <a:round/>
            <a:headEnd len="sm" w="sm" type="none"/>
            <a:tailEnd len="med" w="med" type="triangle"/>
          </a:ln>
        </p:spPr>
      </p:cxnSp>
      <p:cxnSp>
        <p:nvCxnSpPr>
          <p:cNvPr id="867" name="Google Shape;867;p40"/>
          <p:cNvCxnSpPr>
            <a:endCxn id="865" idx="0"/>
          </p:cNvCxnSpPr>
          <p:nvPr/>
        </p:nvCxnSpPr>
        <p:spPr>
          <a:xfrm flipH="1">
            <a:off x="4248150" y="3886140"/>
            <a:ext cx="4105200" cy="891600"/>
          </a:xfrm>
          <a:prstGeom prst="straightConnector1">
            <a:avLst/>
          </a:prstGeom>
          <a:noFill/>
          <a:ln cap="flat" cmpd="sng" w="50800">
            <a:solidFill>
              <a:schemeClr val="accent4"/>
            </a:solidFill>
            <a:prstDash val="solid"/>
            <a:round/>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
                                        <p:tgtEl>
                                          <p:spTgt spid="830"/>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
                                        <p:tgtEl>
                                          <p:spTgt spid="831"/>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
                                        <p:tgtEl>
                                          <p:spTgt spid="832"/>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
                                        <p:tgtEl>
                                          <p:spTgt spid="833"/>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
                                        <p:tgtEl>
                                          <p:spTgt spid="83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
                                        <p:tgtEl>
                                          <p:spTgt spid="835"/>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
                                        <p:tgtEl>
                                          <p:spTgt spid="836"/>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
                                        <p:tgtEl>
                                          <p:spTgt spid="837"/>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100"/>
                                        <p:tgtEl>
                                          <p:spTgt spid="838"/>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100"/>
                                        <p:tgtEl>
                                          <p:spTgt spid="83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100"/>
                                        <p:tgtEl>
                                          <p:spTgt spid="840"/>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100"/>
                                        <p:tgtEl>
                                          <p:spTgt spid="841"/>
                                        </p:tgtEl>
                                      </p:cBhvr>
                                    </p:animEffect>
                                  </p:childTnLst>
                                </p:cTn>
                              </p:par>
                              <p:par>
                                <p:cTn fill="hold" nodeType="with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500"/>
                                        <p:tgtEl>
                                          <p:spTgt spid="842"/>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
                                        <p:tgtEl>
                                          <p:spTgt spid="844"/>
                                        </p:tgtEl>
                                      </p:cBhvr>
                                    </p:animEffect>
                                  </p:childTnLst>
                                </p:cTn>
                              </p:par>
                            </p:childTnLst>
                          </p:cTn>
                        </p:par>
                        <p:par>
                          <p:cTn fill="hold">
                            <p:stCondLst>
                              <p:cond delay="1700"/>
                            </p:stCondLst>
                            <p:childTnLst>
                              <p:par>
                                <p:cTn fill="hold" nodeType="after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
                                        <p:tgtEl>
                                          <p:spTgt spid="845"/>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00"/>
                                        <p:tgtEl>
                                          <p:spTgt spid="846"/>
                                        </p:tgtEl>
                                      </p:cBhvr>
                                    </p:animEffec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00"/>
                                        <p:tgtEl>
                                          <p:spTgt spid="84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
                                        <p:tgtEl>
                                          <p:spTgt spid="848"/>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100"/>
                                        <p:tgtEl>
                                          <p:spTgt spid="849"/>
                                        </p:tgtEl>
                                      </p:cBhvr>
                                    </p:animEffect>
                                  </p:childTnLst>
                                </p:cTn>
                              </p:par>
                              <p:par>
                                <p:cTn fill="hold" nodeType="with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500"/>
                                        <p:tgtEl>
                                          <p:spTgt spid="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500"/>
                                        <p:tgtEl>
                                          <p:spTgt spid="85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500"/>
                                        <p:tgtEl>
                                          <p:spTgt spid="85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500"/>
                                        <p:tgtEl>
                                          <p:spTgt spid="850"/>
                                        </p:tgtEl>
                                      </p:cBhvr>
                                    </p:animEffect>
                                  </p:childTnLst>
                                </p:cTn>
                              </p:par>
                              <p:par>
                                <p:cTn fill="hold" nodeType="withEffect" presetClass="exit" presetID="10" presetSubtype="0">
                                  <p:stCondLst>
                                    <p:cond delay="0"/>
                                  </p:stCondLst>
                                  <p:childTnLst>
                                    <p:animEffect filter="fade" transition="out">
                                      <p:cBhvr>
                                        <p:cTn dur="500"/>
                                        <p:tgtEl>
                                          <p:spTgt spid="844"/>
                                        </p:tgtEl>
                                      </p:cBhvr>
                                    </p:animEffect>
                                    <p:set>
                                      <p:cBhvr>
                                        <p:cTn dur="1" fill="hold">
                                          <p:stCondLst>
                                            <p:cond delay="500"/>
                                          </p:stCondLst>
                                        </p:cTn>
                                        <p:tgtEl>
                                          <p:spTgt spid="8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500"/>
                                        <p:tgtEl>
                                          <p:spTgt spid="85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500"/>
                                        <p:tgtEl>
                                          <p:spTgt spid="8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500"/>
                                        <p:tgtEl>
                                          <p:spTgt spid="853"/>
                                        </p:tgtEl>
                                      </p:cBhvr>
                                    </p:animEffect>
                                  </p:childTnLst>
                                </p:cTn>
                              </p:par>
                              <p:par>
                                <p:cTn fill="hold" nodeType="withEffect" presetClass="exit" presetID="10" presetSubtype="0">
                                  <p:stCondLst>
                                    <p:cond delay="0"/>
                                  </p:stCondLst>
                                  <p:childTnLst>
                                    <p:animEffect filter="fade" transition="out">
                                      <p:cBhvr>
                                        <p:cTn dur="500"/>
                                        <p:tgtEl>
                                          <p:spTgt spid="845"/>
                                        </p:tgtEl>
                                      </p:cBhvr>
                                    </p:animEffect>
                                    <p:set>
                                      <p:cBhvr>
                                        <p:cTn dur="1" fill="hold">
                                          <p:stCondLst>
                                            <p:cond delay="500"/>
                                          </p:stCondLst>
                                        </p:cTn>
                                        <p:tgtEl>
                                          <p:spTgt spid="8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500"/>
                                        <p:tgtEl>
                                          <p:spTgt spid="85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500"/>
                                        <p:tgtEl>
                                          <p:spTgt spid="85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500"/>
                                        <p:tgtEl>
                                          <p:spTgt spid="856"/>
                                        </p:tgtEl>
                                      </p:cBhvr>
                                    </p:animEffect>
                                  </p:childTnLst>
                                </p:cTn>
                              </p:par>
                              <p:par>
                                <p:cTn fill="hold" nodeType="withEffect" presetClass="exit" presetID="10" presetSubtype="0">
                                  <p:stCondLst>
                                    <p:cond delay="0"/>
                                  </p:stCondLst>
                                  <p:childTnLst>
                                    <p:animEffect filter="fade" transition="out">
                                      <p:cBhvr>
                                        <p:cTn dur="500"/>
                                        <p:tgtEl>
                                          <p:spTgt spid="846"/>
                                        </p:tgtEl>
                                      </p:cBhvr>
                                    </p:animEffect>
                                    <p:set>
                                      <p:cBhvr>
                                        <p:cTn dur="1" fill="hold">
                                          <p:stCondLst>
                                            <p:cond delay="500"/>
                                          </p:stCondLst>
                                        </p:cTn>
                                        <p:tgtEl>
                                          <p:spTgt spid="84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500"/>
                                        <p:tgtEl>
                                          <p:spTgt spid="86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500"/>
                                        <p:tgtEl>
                                          <p:spTgt spid="86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500"/>
                                        <p:tgtEl>
                                          <p:spTgt spid="859"/>
                                        </p:tgtEl>
                                      </p:cBhvr>
                                    </p:animEffect>
                                  </p:childTnLst>
                                </p:cTn>
                              </p:par>
                              <p:par>
                                <p:cTn fill="hold" nodeType="withEffect" presetClass="exit" presetID="10" presetSubtype="0">
                                  <p:stCondLst>
                                    <p:cond delay="0"/>
                                  </p:stCondLst>
                                  <p:childTnLst>
                                    <p:animEffect filter="fade" transition="out">
                                      <p:cBhvr>
                                        <p:cTn dur="500"/>
                                        <p:tgtEl>
                                          <p:spTgt spid="847"/>
                                        </p:tgtEl>
                                      </p:cBhvr>
                                    </p:animEffect>
                                    <p:set>
                                      <p:cBhvr>
                                        <p:cTn dur="1" fill="hold">
                                          <p:stCondLst>
                                            <p:cond delay="500"/>
                                          </p:stCondLst>
                                        </p:cTn>
                                        <p:tgtEl>
                                          <p:spTgt spid="8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3"/>
                                        </p:tgtEl>
                                        <p:attrNameLst>
                                          <p:attrName>style.visibility</p:attrName>
                                        </p:attrNameLst>
                                      </p:cBhvr>
                                      <p:to>
                                        <p:strVal val="visible"/>
                                      </p:to>
                                    </p:set>
                                    <p:animEffect filter="fade" transition="in">
                                      <p:cBhvr>
                                        <p:cTn dur="500"/>
                                        <p:tgtEl>
                                          <p:spTgt spid="86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500"/>
                                        <p:tgtEl>
                                          <p:spTgt spid="8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500"/>
                                        <p:tgtEl>
                                          <p:spTgt spid="862"/>
                                        </p:tgtEl>
                                      </p:cBhvr>
                                    </p:animEffect>
                                  </p:childTnLst>
                                </p:cTn>
                              </p:par>
                              <p:par>
                                <p:cTn fill="hold" nodeType="withEffect" presetClass="exit" presetID="10" presetSubtype="0">
                                  <p:stCondLst>
                                    <p:cond delay="0"/>
                                  </p:stCondLst>
                                  <p:childTnLst>
                                    <p:animEffect filter="fade" transition="out">
                                      <p:cBhvr>
                                        <p:cTn dur="500"/>
                                        <p:tgtEl>
                                          <p:spTgt spid="848"/>
                                        </p:tgtEl>
                                      </p:cBhvr>
                                    </p:animEffect>
                                    <p:set>
                                      <p:cBhvr>
                                        <p:cTn dur="1" fill="hold">
                                          <p:stCondLst>
                                            <p:cond delay="500"/>
                                          </p:stCondLst>
                                        </p:cTn>
                                        <p:tgtEl>
                                          <p:spTgt spid="8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500"/>
                                        <p:tgtEl>
                                          <p:spTgt spid="86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500"/>
                                        <p:tgtEl>
                                          <p:spTgt spid="86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500"/>
                                        <p:tgtEl>
                                          <p:spTgt spid="865"/>
                                        </p:tgtEl>
                                      </p:cBhvr>
                                    </p:animEffect>
                                  </p:childTnLst>
                                </p:cTn>
                              </p:par>
                              <p:par>
                                <p:cTn fill="hold" nodeType="withEffect" presetClass="exit" presetID="10" presetSubtype="0">
                                  <p:stCondLst>
                                    <p:cond delay="0"/>
                                  </p:stCondLst>
                                  <p:childTnLst>
                                    <p:animEffect filter="fade" transition="out">
                                      <p:cBhvr>
                                        <p:cTn dur="500"/>
                                        <p:tgtEl>
                                          <p:spTgt spid="849"/>
                                        </p:tgtEl>
                                      </p:cBhvr>
                                    </p:animEffect>
                                    <p:set>
                                      <p:cBhvr>
                                        <p:cTn dur="1" fill="hold">
                                          <p:stCondLst>
                                            <p:cond delay="500"/>
                                          </p:stCondLst>
                                        </p:cTn>
                                        <p:tgtEl>
                                          <p:spTgt spid="8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2" name="Shape 872"/>
        <p:cNvGrpSpPr/>
        <p:nvPr/>
      </p:nvGrpSpPr>
      <p:grpSpPr>
        <a:xfrm>
          <a:off x="0" y="0"/>
          <a:ext cx="0" cy="0"/>
          <a:chOff x="0" y="0"/>
          <a:chExt cx="0" cy="0"/>
        </a:xfrm>
      </p:grpSpPr>
      <p:sp>
        <p:nvSpPr>
          <p:cNvPr id="873" name="Google Shape;873;p41"/>
          <p:cNvSpPr txBox="1"/>
          <p:nvPr>
            <p:ph type="title"/>
          </p:nvPr>
        </p:nvSpPr>
        <p:spPr>
          <a:xfrm>
            <a:off x="419641" y="413774"/>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CODING WITH OPENACC</a:t>
            </a:r>
            <a:endParaRPr b="0" i="0" sz="3600" u="none" cap="none" strike="noStrike">
              <a:solidFill>
                <a:schemeClr val="dk2"/>
              </a:solidFill>
              <a:latin typeface="Arial"/>
              <a:ea typeface="Arial"/>
              <a:cs typeface="Arial"/>
              <a:sym typeface="Arial"/>
            </a:endParaRPr>
          </a:p>
        </p:txBody>
      </p:sp>
      <p:sp>
        <p:nvSpPr>
          <p:cNvPr id="874" name="Google Shape;874;p41"/>
          <p:cNvSpPr txBox="1"/>
          <p:nvPr>
            <p:ph idx="2" type="body"/>
          </p:nvPr>
        </p:nvSpPr>
        <p:spPr>
          <a:xfrm>
            <a:off x="419641" y="952008"/>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Array pairing example</a:t>
            </a:r>
            <a:endParaRPr/>
          </a:p>
        </p:txBody>
      </p:sp>
      <p:sp>
        <p:nvSpPr>
          <p:cNvPr id="875" name="Google Shape;875;p41"/>
          <p:cNvSpPr txBox="1"/>
          <p:nvPr/>
        </p:nvSpPr>
        <p:spPr>
          <a:xfrm>
            <a:off x="419641" y="1477471"/>
            <a:ext cx="6562184" cy="1754326"/>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2000">
                <a:solidFill>
                  <a:srgbClr val="AB69FF"/>
                </a:solidFill>
                <a:latin typeface="Consolas"/>
                <a:ea typeface="Consolas"/>
                <a:cs typeface="Consolas"/>
                <a:sym typeface="Consolas"/>
              </a:rPr>
              <a:t>subroutine</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pairing(input, output,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a:t>
            </a:r>
            <a:endParaRPr/>
          </a:p>
          <a:p>
            <a:pPr indent="0" lvl="0" marL="0" marR="0" rtl="0" algn="l">
              <a:lnSpc>
                <a:spcPct val="90000"/>
              </a:lnSpc>
              <a:spcBef>
                <a:spcPts val="0"/>
              </a:spcBef>
              <a:spcAft>
                <a:spcPts val="0"/>
              </a:spcAft>
              <a:buNone/>
            </a:pPr>
            <a:r>
              <a:t/>
            </a:r>
            <a:endParaRPr sz="20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  </a:t>
            </a:r>
            <a:r>
              <a:rPr lang="en-US" sz="2000">
                <a:solidFill>
                  <a:srgbClr val="1B12FF"/>
                </a:solidFill>
                <a:latin typeface="Consolas"/>
                <a:ea typeface="Consolas"/>
                <a:cs typeface="Consolas"/>
                <a:sym typeface="Consolas"/>
              </a:rPr>
              <a:t>do i=1,N</a:t>
            </a:r>
            <a:endParaRPr sz="20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output(i) = input(i*2) + input(i*2+1);</a:t>
            </a:r>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  </a:t>
            </a:r>
            <a:r>
              <a:rPr lang="en-US" sz="2000">
                <a:solidFill>
                  <a:srgbClr val="1B12FF"/>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lang="en-US" sz="2000">
                <a:solidFill>
                  <a:srgbClr val="AB69FF"/>
                </a:solidFill>
                <a:latin typeface="Consolas"/>
                <a:ea typeface="Consolas"/>
                <a:cs typeface="Consolas"/>
                <a:sym typeface="Consolas"/>
              </a:rPr>
              <a:t>end subroutine</a:t>
            </a:r>
            <a:endParaRPr/>
          </a:p>
        </p:txBody>
      </p:sp>
      <p:sp>
        <p:nvSpPr>
          <p:cNvPr id="876" name="Google Shape;876;p41"/>
          <p:cNvSpPr/>
          <p:nvPr/>
        </p:nvSpPr>
        <p:spPr>
          <a:xfrm>
            <a:off x="4667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6</a:t>
            </a:r>
            <a:endParaRPr/>
          </a:p>
        </p:txBody>
      </p:sp>
      <p:sp>
        <p:nvSpPr>
          <p:cNvPr id="877" name="Google Shape;877;p41"/>
          <p:cNvSpPr/>
          <p:nvPr/>
        </p:nvSpPr>
        <p:spPr>
          <a:xfrm>
            <a:off x="11525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878" name="Google Shape;878;p41"/>
          <p:cNvSpPr/>
          <p:nvPr/>
        </p:nvSpPr>
        <p:spPr>
          <a:xfrm>
            <a:off x="18383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10</a:t>
            </a:r>
            <a:endParaRPr/>
          </a:p>
        </p:txBody>
      </p:sp>
      <p:sp>
        <p:nvSpPr>
          <p:cNvPr id="879" name="Google Shape;879;p41"/>
          <p:cNvSpPr/>
          <p:nvPr/>
        </p:nvSpPr>
        <p:spPr>
          <a:xfrm>
            <a:off x="25241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7</a:t>
            </a:r>
            <a:endParaRPr/>
          </a:p>
        </p:txBody>
      </p:sp>
      <p:sp>
        <p:nvSpPr>
          <p:cNvPr id="880" name="Google Shape;880;p41"/>
          <p:cNvSpPr/>
          <p:nvPr/>
        </p:nvSpPr>
        <p:spPr>
          <a:xfrm>
            <a:off x="32099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a:t>
            </a:r>
            <a:endParaRPr/>
          </a:p>
        </p:txBody>
      </p:sp>
      <p:sp>
        <p:nvSpPr>
          <p:cNvPr id="881" name="Google Shape;881;p41"/>
          <p:cNvSpPr/>
          <p:nvPr/>
        </p:nvSpPr>
        <p:spPr>
          <a:xfrm>
            <a:off x="38957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4</a:t>
            </a:r>
            <a:endParaRPr/>
          </a:p>
        </p:txBody>
      </p:sp>
      <p:sp>
        <p:nvSpPr>
          <p:cNvPr id="882" name="Google Shape;882;p41"/>
          <p:cNvSpPr/>
          <p:nvPr/>
        </p:nvSpPr>
        <p:spPr>
          <a:xfrm>
            <a:off x="45815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883" name="Google Shape;883;p41"/>
          <p:cNvSpPr/>
          <p:nvPr/>
        </p:nvSpPr>
        <p:spPr>
          <a:xfrm>
            <a:off x="52673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8</a:t>
            </a:r>
            <a:endParaRPr/>
          </a:p>
        </p:txBody>
      </p:sp>
      <p:sp>
        <p:nvSpPr>
          <p:cNvPr id="884" name="Google Shape;884;p41"/>
          <p:cNvSpPr/>
          <p:nvPr/>
        </p:nvSpPr>
        <p:spPr>
          <a:xfrm>
            <a:off x="59531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9</a:t>
            </a:r>
            <a:endParaRPr/>
          </a:p>
        </p:txBody>
      </p:sp>
      <p:sp>
        <p:nvSpPr>
          <p:cNvPr id="885" name="Google Shape;885;p41"/>
          <p:cNvSpPr/>
          <p:nvPr/>
        </p:nvSpPr>
        <p:spPr>
          <a:xfrm>
            <a:off x="66389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a:t>
            </a:r>
            <a:endParaRPr/>
          </a:p>
        </p:txBody>
      </p:sp>
      <p:sp>
        <p:nvSpPr>
          <p:cNvPr id="886" name="Google Shape;886;p41"/>
          <p:cNvSpPr/>
          <p:nvPr/>
        </p:nvSpPr>
        <p:spPr>
          <a:xfrm>
            <a:off x="73247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0</a:t>
            </a:r>
            <a:endParaRPr/>
          </a:p>
        </p:txBody>
      </p:sp>
      <p:sp>
        <p:nvSpPr>
          <p:cNvPr id="887" name="Google Shape;887;p41"/>
          <p:cNvSpPr/>
          <p:nvPr/>
        </p:nvSpPr>
        <p:spPr>
          <a:xfrm>
            <a:off x="80105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a:t>
            </a:r>
            <a:endParaRPr/>
          </a:p>
        </p:txBody>
      </p:sp>
      <p:sp>
        <p:nvSpPr>
          <p:cNvPr id="888" name="Google Shape;888;p41"/>
          <p:cNvSpPr txBox="1"/>
          <p:nvPr/>
        </p:nvSpPr>
        <p:spPr>
          <a:xfrm>
            <a:off x="7908431" y="3886200"/>
            <a:ext cx="889987" cy="3693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2000">
                <a:solidFill>
                  <a:schemeClr val="dk2"/>
                </a:solidFill>
                <a:latin typeface="Consolas"/>
                <a:ea typeface="Consolas"/>
                <a:cs typeface="Consolas"/>
                <a:sym typeface="Consolas"/>
              </a:rPr>
              <a:t>input</a:t>
            </a:r>
            <a:endParaRPr/>
          </a:p>
        </p:txBody>
      </p:sp>
      <p:sp>
        <p:nvSpPr>
          <p:cNvPr id="889" name="Google Shape;889;p41"/>
          <p:cNvSpPr txBox="1"/>
          <p:nvPr/>
        </p:nvSpPr>
        <p:spPr>
          <a:xfrm>
            <a:off x="3650713" y="5463540"/>
            <a:ext cx="1031052" cy="3693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2000">
                <a:solidFill>
                  <a:schemeClr val="dk2"/>
                </a:solidFill>
                <a:latin typeface="Consolas"/>
                <a:ea typeface="Consolas"/>
                <a:cs typeface="Consolas"/>
                <a:sym typeface="Consolas"/>
              </a:rPr>
              <a:t>output</a:t>
            </a:r>
            <a:endParaRPr/>
          </a:p>
        </p:txBody>
      </p:sp>
      <p:sp>
        <p:nvSpPr>
          <p:cNvPr id="890" name="Google Shape;890;p41"/>
          <p:cNvSpPr/>
          <p:nvPr/>
        </p:nvSpPr>
        <p:spPr>
          <a:xfrm>
            <a:off x="4743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1" name="Google Shape;891;p41"/>
          <p:cNvSpPr/>
          <p:nvPr/>
        </p:nvSpPr>
        <p:spPr>
          <a:xfrm>
            <a:off x="11601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2" name="Google Shape;892;p41"/>
          <p:cNvSpPr/>
          <p:nvPr/>
        </p:nvSpPr>
        <p:spPr>
          <a:xfrm>
            <a:off x="18459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3" name="Google Shape;893;p41"/>
          <p:cNvSpPr/>
          <p:nvPr/>
        </p:nvSpPr>
        <p:spPr>
          <a:xfrm>
            <a:off x="25317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4" name="Google Shape;894;p41"/>
          <p:cNvSpPr/>
          <p:nvPr/>
        </p:nvSpPr>
        <p:spPr>
          <a:xfrm>
            <a:off x="32175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5" name="Google Shape;895;p41"/>
          <p:cNvSpPr/>
          <p:nvPr/>
        </p:nvSpPr>
        <p:spPr>
          <a:xfrm>
            <a:off x="39033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6" name="Google Shape;896;p41"/>
          <p:cNvSpPr/>
          <p:nvPr/>
        </p:nvSpPr>
        <p:spPr>
          <a:xfrm>
            <a:off x="4762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9</a:t>
            </a:r>
            <a:endParaRPr/>
          </a:p>
        </p:txBody>
      </p:sp>
      <p:cxnSp>
        <p:nvCxnSpPr>
          <p:cNvPr id="897" name="Google Shape;897;p41"/>
          <p:cNvCxnSpPr>
            <a:endCxn id="896" idx="0"/>
          </p:cNvCxnSpPr>
          <p:nvPr/>
        </p:nvCxnSpPr>
        <p:spPr>
          <a:xfrm>
            <a:off x="809550" y="3886140"/>
            <a:ext cx="9600" cy="891600"/>
          </a:xfrm>
          <a:prstGeom prst="straightConnector1">
            <a:avLst/>
          </a:prstGeom>
          <a:noFill/>
          <a:ln cap="flat" cmpd="sng" w="50800">
            <a:solidFill>
              <a:schemeClr val="accent4"/>
            </a:solidFill>
            <a:prstDash val="solid"/>
            <a:round/>
            <a:headEnd len="sm" w="sm" type="none"/>
            <a:tailEnd len="med" w="med" type="triangle"/>
          </a:ln>
        </p:spPr>
      </p:cxnSp>
      <p:cxnSp>
        <p:nvCxnSpPr>
          <p:cNvPr id="898" name="Google Shape;898;p41"/>
          <p:cNvCxnSpPr>
            <a:endCxn id="896" idx="0"/>
          </p:cNvCxnSpPr>
          <p:nvPr/>
        </p:nvCxnSpPr>
        <p:spPr>
          <a:xfrm flipH="1">
            <a:off x="819150" y="3886140"/>
            <a:ext cx="676200" cy="891600"/>
          </a:xfrm>
          <a:prstGeom prst="straightConnector1">
            <a:avLst/>
          </a:prstGeom>
          <a:noFill/>
          <a:ln cap="flat" cmpd="sng" w="50800">
            <a:solidFill>
              <a:schemeClr val="accent4"/>
            </a:solidFill>
            <a:prstDash val="solid"/>
            <a:round/>
            <a:headEnd len="sm" w="sm" type="none"/>
            <a:tailEnd len="med" w="med" type="triangle"/>
          </a:ln>
        </p:spPr>
      </p:cxnSp>
      <p:sp>
        <p:nvSpPr>
          <p:cNvPr id="899" name="Google Shape;899;p41"/>
          <p:cNvSpPr/>
          <p:nvPr/>
        </p:nvSpPr>
        <p:spPr>
          <a:xfrm>
            <a:off x="11620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17</a:t>
            </a:r>
            <a:endParaRPr/>
          </a:p>
        </p:txBody>
      </p:sp>
      <p:cxnSp>
        <p:nvCxnSpPr>
          <p:cNvPr id="900" name="Google Shape;900;p41"/>
          <p:cNvCxnSpPr>
            <a:endCxn id="899" idx="0"/>
          </p:cNvCxnSpPr>
          <p:nvPr/>
        </p:nvCxnSpPr>
        <p:spPr>
          <a:xfrm flipH="1">
            <a:off x="1504950" y="3886140"/>
            <a:ext cx="676200" cy="891600"/>
          </a:xfrm>
          <a:prstGeom prst="straightConnector1">
            <a:avLst/>
          </a:prstGeom>
          <a:noFill/>
          <a:ln cap="flat" cmpd="sng" w="50800">
            <a:solidFill>
              <a:schemeClr val="accent4"/>
            </a:solidFill>
            <a:prstDash val="solid"/>
            <a:round/>
            <a:headEnd len="sm" w="sm" type="none"/>
            <a:tailEnd len="med" w="med" type="triangle"/>
          </a:ln>
        </p:spPr>
      </p:cxnSp>
      <p:cxnSp>
        <p:nvCxnSpPr>
          <p:cNvPr id="901" name="Google Shape;901;p41"/>
          <p:cNvCxnSpPr>
            <a:endCxn id="899" idx="0"/>
          </p:cNvCxnSpPr>
          <p:nvPr/>
        </p:nvCxnSpPr>
        <p:spPr>
          <a:xfrm flipH="1">
            <a:off x="1504950" y="3886140"/>
            <a:ext cx="1362000" cy="891600"/>
          </a:xfrm>
          <a:prstGeom prst="straightConnector1">
            <a:avLst/>
          </a:prstGeom>
          <a:noFill/>
          <a:ln cap="flat" cmpd="sng" w="50800">
            <a:solidFill>
              <a:schemeClr val="accent4"/>
            </a:solidFill>
            <a:prstDash val="solid"/>
            <a:round/>
            <a:headEnd len="sm" w="sm" type="none"/>
            <a:tailEnd len="med" w="med" type="triangle"/>
          </a:ln>
        </p:spPr>
      </p:cxnSp>
      <p:sp>
        <p:nvSpPr>
          <p:cNvPr id="902" name="Google Shape;902;p41"/>
          <p:cNvSpPr/>
          <p:nvPr/>
        </p:nvSpPr>
        <p:spPr>
          <a:xfrm>
            <a:off x="18478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6</a:t>
            </a:r>
            <a:endParaRPr/>
          </a:p>
        </p:txBody>
      </p:sp>
      <p:cxnSp>
        <p:nvCxnSpPr>
          <p:cNvPr id="903" name="Google Shape;903;p41"/>
          <p:cNvCxnSpPr>
            <a:endCxn id="902" idx="0"/>
          </p:cNvCxnSpPr>
          <p:nvPr/>
        </p:nvCxnSpPr>
        <p:spPr>
          <a:xfrm flipH="1">
            <a:off x="2190750" y="3886140"/>
            <a:ext cx="1362000" cy="891600"/>
          </a:xfrm>
          <a:prstGeom prst="straightConnector1">
            <a:avLst/>
          </a:prstGeom>
          <a:noFill/>
          <a:ln cap="flat" cmpd="sng" w="50800">
            <a:solidFill>
              <a:schemeClr val="accent4"/>
            </a:solidFill>
            <a:prstDash val="solid"/>
            <a:round/>
            <a:headEnd len="sm" w="sm" type="none"/>
            <a:tailEnd len="med" w="med" type="triangle"/>
          </a:ln>
        </p:spPr>
      </p:cxnSp>
      <p:cxnSp>
        <p:nvCxnSpPr>
          <p:cNvPr id="904" name="Google Shape;904;p41"/>
          <p:cNvCxnSpPr>
            <a:endCxn id="902" idx="0"/>
          </p:cNvCxnSpPr>
          <p:nvPr/>
        </p:nvCxnSpPr>
        <p:spPr>
          <a:xfrm flipH="1">
            <a:off x="2190750" y="3886140"/>
            <a:ext cx="2047800" cy="891600"/>
          </a:xfrm>
          <a:prstGeom prst="straightConnector1">
            <a:avLst/>
          </a:prstGeom>
          <a:noFill/>
          <a:ln cap="flat" cmpd="sng" w="50800">
            <a:solidFill>
              <a:schemeClr val="accent4"/>
            </a:solidFill>
            <a:prstDash val="solid"/>
            <a:round/>
            <a:headEnd len="sm" w="sm" type="none"/>
            <a:tailEnd len="med" w="med" type="triangle"/>
          </a:ln>
        </p:spPr>
      </p:cxnSp>
      <p:sp>
        <p:nvSpPr>
          <p:cNvPr id="905" name="Google Shape;905;p41"/>
          <p:cNvSpPr/>
          <p:nvPr/>
        </p:nvSpPr>
        <p:spPr>
          <a:xfrm>
            <a:off x="25336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11</a:t>
            </a:r>
            <a:endParaRPr/>
          </a:p>
        </p:txBody>
      </p:sp>
      <p:cxnSp>
        <p:nvCxnSpPr>
          <p:cNvPr id="906" name="Google Shape;906;p41"/>
          <p:cNvCxnSpPr/>
          <p:nvPr/>
        </p:nvCxnSpPr>
        <p:spPr>
          <a:xfrm flipH="1">
            <a:off x="2867025" y="3886200"/>
            <a:ext cx="2047875" cy="891540"/>
          </a:xfrm>
          <a:prstGeom prst="straightConnector1">
            <a:avLst/>
          </a:prstGeom>
          <a:noFill/>
          <a:ln cap="flat" cmpd="sng" w="50800">
            <a:solidFill>
              <a:schemeClr val="accent4"/>
            </a:solidFill>
            <a:prstDash val="solid"/>
            <a:round/>
            <a:headEnd len="sm" w="sm" type="none"/>
            <a:tailEnd len="med" w="med" type="triangle"/>
          </a:ln>
        </p:spPr>
      </p:cxnSp>
      <p:cxnSp>
        <p:nvCxnSpPr>
          <p:cNvPr id="907" name="Google Shape;907;p41"/>
          <p:cNvCxnSpPr>
            <a:endCxn id="905" idx="0"/>
          </p:cNvCxnSpPr>
          <p:nvPr/>
        </p:nvCxnSpPr>
        <p:spPr>
          <a:xfrm flipH="1">
            <a:off x="2876550" y="3886140"/>
            <a:ext cx="2733600" cy="891600"/>
          </a:xfrm>
          <a:prstGeom prst="straightConnector1">
            <a:avLst/>
          </a:prstGeom>
          <a:noFill/>
          <a:ln cap="flat" cmpd="sng" w="50800">
            <a:solidFill>
              <a:schemeClr val="accent4"/>
            </a:solidFill>
            <a:prstDash val="solid"/>
            <a:round/>
            <a:headEnd len="sm" w="sm" type="none"/>
            <a:tailEnd len="med" w="med" type="triangle"/>
          </a:ln>
        </p:spPr>
      </p:cxnSp>
      <p:sp>
        <p:nvSpPr>
          <p:cNvPr id="908" name="Google Shape;908;p41"/>
          <p:cNvSpPr/>
          <p:nvPr/>
        </p:nvSpPr>
        <p:spPr>
          <a:xfrm>
            <a:off x="32194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11</a:t>
            </a:r>
            <a:endParaRPr/>
          </a:p>
        </p:txBody>
      </p:sp>
      <p:cxnSp>
        <p:nvCxnSpPr>
          <p:cNvPr id="909" name="Google Shape;909;p41"/>
          <p:cNvCxnSpPr>
            <a:endCxn id="908" idx="0"/>
          </p:cNvCxnSpPr>
          <p:nvPr/>
        </p:nvCxnSpPr>
        <p:spPr>
          <a:xfrm flipH="1">
            <a:off x="3562350" y="3886140"/>
            <a:ext cx="2733600" cy="891600"/>
          </a:xfrm>
          <a:prstGeom prst="straightConnector1">
            <a:avLst/>
          </a:prstGeom>
          <a:noFill/>
          <a:ln cap="flat" cmpd="sng" w="50800">
            <a:solidFill>
              <a:schemeClr val="accent4"/>
            </a:solidFill>
            <a:prstDash val="solid"/>
            <a:round/>
            <a:headEnd len="sm" w="sm" type="none"/>
            <a:tailEnd len="med" w="med" type="triangle"/>
          </a:ln>
        </p:spPr>
      </p:cxnSp>
      <p:cxnSp>
        <p:nvCxnSpPr>
          <p:cNvPr id="910" name="Google Shape;910;p41"/>
          <p:cNvCxnSpPr>
            <a:endCxn id="908" idx="0"/>
          </p:cNvCxnSpPr>
          <p:nvPr/>
        </p:nvCxnSpPr>
        <p:spPr>
          <a:xfrm flipH="1">
            <a:off x="3562350" y="3886140"/>
            <a:ext cx="3419400" cy="891600"/>
          </a:xfrm>
          <a:prstGeom prst="straightConnector1">
            <a:avLst/>
          </a:prstGeom>
          <a:noFill/>
          <a:ln cap="flat" cmpd="sng" w="50800">
            <a:solidFill>
              <a:schemeClr val="accent4"/>
            </a:solidFill>
            <a:prstDash val="solid"/>
            <a:round/>
            <a:headEnd len="sm" w="sm" type="none"/>
            <a:tailEnd len="med" w="med" type="triangle"/>
          </a:ln>
        </p:spPr>
      </p:cxnSp>
      <p:sp>
        <p:nvSpPr>
          <p:cNvPr id="911" name="Google Shape;911;p41"/>
          <p:cNvSpPr/>
          <p:nvPr/>
        </p:nvSpPr>
        <p:spPr>
          <a:xfrm>
            <a:off x="39052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a:t>
            </a:r>
            <a:endParaRPr/>
          </a:p>
        </p:txBody>
      </p:sp>
      <p:cxnSp>
        <p:nvCxnSpPr>
          <p:cNvPr id="912" name="Google Shape;912;p41"/>
          <p:cNvCxnSpPr>
            <a:endCxn id="911" idx="0"/>
          </p:cNvCxnSpPr>
          <p:nvPr/>
        </p:nvCxnSpPr>
        <p:spPr>
          <a:xfrm flipH="1">
            <a:off x="4248150" y="3886140"/>
            <a:ext cx="3419400" cy="891600"/>
          </a:xfrm>
          <a:prstGeom prst="straightConnector1">
            <a:avLst/>
          </a:prstGeom>
          <a:noFill/>
          <a:ln cap="flat" cmpd="sng" w="50800">
            <a:solidFill>
              <a:schemeClr val="accent4"/>
            </a:solidFill>
            <a:prstDash val="solid"/>
            <a:round/>
            <a:headEnd len="sm" w="sm" type="none"/>
            <a:tailEnd len="med" w="med" type="triangle"/>
          </a:ln>
        </p:spPr>
      </p:cxnSp>
      <p:cxnSp>
        <p:nvCxnSpPr>
          <p:cNvPr id="913" name="Google Shape;913;p41"/>
          <p:cNvCxnSpPr>
            <a:endCxn id="911" idx="0"/>
          </p:cNvCxnSpPr>
          <p:nvPr/>
        </p:nvCxnSpPr>
        <p:spPr>
          <a:xfrm flipH="1">
            <a:off x="4248150" y="3886140"/>
            <a:ext cx="4105200" cy="891600"/>
          </a:xfrm>
          <a:prstGeom prst="straightConnector1">
            <a:avLst/>
          </a:prstGeom>
          <a:noFill/>
          <a:ln cap="flat" cmpd="sng" w="50800">
            <a:solidFill>
              <a:schemeClr val="accent4"/>
            </a:solidFill>
            <a:prstDash val="solid"/>
            <a:round/>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100"/>
                                        <p:tgtEl>
                                          <p:spTgt spid="876"/>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100"/>
                                        <p:tgtEl>
                                          <p:spTgt spid="877"/>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100"/>
                                        <p:tgtEl>
                                          <p:spTgt spid="878"/>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100"/>
                                        <p:tgtEl>
                                          <p:spTgt spid="879"/>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100"/>
                                        <p:tgtEl>
                                          <p:spTgt spid="88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
                                        <p:tgtEl>
                                          <p:spTgt spid="881"/>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100"/>
                                        <p:tgtEl>
                                          <p:spTgt spid="882"/>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00"/>
                                        <p:tgtEl>
                                          <p:spTgt spid="883"/>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
                                        <p:tgtEl>
                                          <p:spTgt spid="884"/>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
                                        <p:tgtEl>
                                          <p:spTgt spid="88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00"/>
                                        <p:tgtEl>
                                          <p:spTgt spid="886"/>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100"/>
                                        <p:tgtEl>
                                          <p:spTgt spid="887"/>
                                        </p:tgtEl>
                                      </p:cBhvr>
                                    </p:animEffect>
                                  </p:childTnLst>
                                </p:cTn>
                              </p:par>
                              <p:par>
                                <p:cTn fill="hold" nodeType="with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500"/>
                                        <p:tgtEl>
                                          <p:spTgt spid="888"/>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
                                        <p:tgtEl>
                                          <p:spTgt spid="890"/>
                                        </p:tgtEl>
                                      </p:cBhvr>
                                    </p:animEffect>
                                  </p:childTnLst>
                                </p:cTn>
                              </p:par>
                            </p:childTnLst>
                          </p:cTn>
                        </p:par>
                        <p:par>
                          <p:cTn fill="hold">
                            <p:stCondLst>
                              <p:cond delay="1700"/>
                            </p:stCondLst>
                            <p:childTnLst>
                              <p:par>
                                <p:cTn fill="hold" nodeType="after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
                                        <p:tgtEl>
                                          <p:spTgt spid="891"/>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
                                        <p:tgtEl>
                                          <p:spTgt spid="892"/>
                                        </p:tgtEl>
                                      </p:cBhvr>
                                    </p:animEffec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00"/>
                                        <p:tgtEl>
                                          <p:spTgt spid="89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
                                        <p:tgtEl>
                                          <p:spTgt spid="894"/>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
                                        <p:tgtEl>
                                          <p:spTgt spid="895"/>
                                        </p:tgtEl>
                                      </p:cBhvr>
                                    </p:animEffect>
                                  </p:childTnLst>
                                </p:cTn>
                              </p:par>
                              <p:par>
                                <p:cTn fill="hold" nodeType="with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500"/>
                                        <p:tgtEl>
                                          <p:spTgt spid="8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500"/>
                                        <p:tgtEl>
                                          <p:spTgt spid="89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500"/>
                                        <p:tgtEl>
                                          <p:spTgt spid="89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500"/>
                                        <p:tgtEl>
                                          <p:spTgt spid="896"/>
                                        </p:tgtEl>
                                      </p:cBhvr>
                                    </p:animEffect>
                                  </p:childTnLst>
                                </p:cTn>
                              </p:par>
                              <p:par>
                                <p:cTn fill="hold" nodeType="withEffect" presetClass="exit" presetID="10" presetSubtype="0">
                                  <p:stCondLst>
                                    <p:cond delay="0"/>
                                  </p:stCondLst>
                                  <p:childTnLst>
                                    <p:animEffect filter="fade" transition="out">
                                      <p:cBhvr>
                                        <p:cTn dur="500"/>
                                        <p:tgtEl>
                                          <p:spTgt spid="890"/>
                                        </p:tgtEl>
                                      </p:cBhvr>
                                    </p:animEffect>
                                    <p:set>
                                      <p:cBhvr>
                                        <p:cTn dur="1" fill="hold">
                                          <p:stCondLst>
                                            <p:cond delay="500"/>
                                          </p:stCondLst>
                                        </p:cTn>
                                        <p:tgtEl>
                                          <p:spTgt spid="8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500"/>
                                        <p:tgtEl>
                                          <p:spTgt spid="90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500"/>
                                        <p:tgtEl>
                                          <p:spTgt spid="90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500"/>
                                        <p:tgtEl>
                                          <p:spTgt spid="899"/>
                                        </p:tgtEl>
                                      </p:cBhvr>
                                    </p:animEffect>
                                  </p:childTnLst>
                                </p:cTn>
                              </p:par>
                              <p:par>
                                <p:cTn fill="hold" nodeType="withEffect" presetClass="exit" presetID="10" presetSubtype="0">
                                  <p:stCondLst>
                                    <p:cond delay="0"/>
                                  </p:stCondLst>
                                  <p:childTnLst>
                                    <p:animEffect filter="fade" transition="out">
                                      <p:cBhvr>
                                        <p:cTn dur="500"/>
                                        <p:tgtEl>
                                          <p:spTgt spid="891"/>
                                        </p:tgtEl>
                                      </p:cBhvr>
                                    </p:animEffect>
                                    <p:set>
                                      <p:cBhvr>
                                        <p:cTn dur="1" fill="hold">
                                          <p:stCondLst>
                                            <p:cond delay="500"/>
                                          </p:stCondLst>
                                        </p:cTn>
                                        <p:tgtEl>
                                          <p:spTgt spid="8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500"/>
                                        <p:tgtEl>
                                          <p:spTgt spid="90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500"/>
                                        <p:tgtEl>
                                          <p:spTgt spid="9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500"/>
                                        <p:tgtEl>
                                          <p:spTgt spid="902"/>
                                        </p:tgtEl>
                                      </p:cBhvr>
                                    </p:animEffect>
                                  </p:childTnLst>
                                </p:cTn>
                              </p:par>
                              <p:par>
                                <p:cTn fill="hold" nodeType="withEffect" presetClass="exit" presetID="10" presetSubtype="0">
                                  <p:stCondLst>
                                    <p:cond delay="0"/>
                                  </p:stCondLst>
                                  <p:childTnLst>
                                    <p:animEffect filter="fade" transition="out">
                                      <p:cBhvr>
                                        <p:cTn dur="500"/>
                                        <p:tgtEl>
                                          <p:spTgt spid="892"/>
                                        </p:tgtEl>
                                      </p:cBhvr>
                                    </p:animEffect>
                                    <p:set>
                                      <p:cBhvr>
                                        <p:cTn dur="1" fill="hold">
                                          <p:stCondLst>
                                            <p:cond delay="500"/>
                                          </p:stCondLst>
                                        </p:cTn>
                                        <p:tgtEl>
                                          <p:spTgt spid="8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500"/>
                                        <p:tgtEl>
                                          <p:spTgt spid="90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500"/>
                                        <p:tgtEl>
                                          <p:spTgt spid="90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500"/>
                                        <p:tgtEl>
                                          <p:spTgt spid="905"/>
                                        </p:tgtEl>
                                      </p:cBhvr>
                                    </p:animEffect>
                                  </p:childTnLst>
                                </p:cTn>
                              </p:par>
                              <p:par>
                                <p:cTn fill="hold" nodeType="withEffect" presetClass="exit" presetID="10" presetSubtype="0">
                                  <p:stCondLst>
                                    <p:cond delay="0"/>
                                  </p:stCondLst>
                                  <p:childTnLst>
                                    <p:animEffect filter="fade" transition="out">
                                      <p:cBhvr>
                                        <p:cTn dur="500"/>
                                        <p:tgtEl>
                                          <p:spTgt spid="893"/>
                                        </p:tgtEl>
                                      </p:cBhvr>
                                    </p:animEffect>
                                    <p:set>
                                      <p:cBhvr>
                                        <p:cTn dur="1" fill="hold">
                                          <p:stCondLst>
                                            <p:cond delay="500"/>
                                          </p:stCondLst>
                                        </p:cTn>
                                        <p:tgtEl>
                                          <p:spTgt spid="8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500"/>
                                        <p:tgtEl>
                                          <p:spTgt spid="90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500"/>
                                        <p:tgtEl>
                                          <p:spTgt spid="91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500"/>
                                        <p:tgtEl>
                                          <p:spTgt spid="908"/>
                                        </p:tgtEl>
                                      </p:cBhvr>
                                    </p:animEffect>
                                  </p:childTnLst>
                                </p:cTn>
                              </p:par>
                              <p:par>
                                <p:cTn fill="hold" nodeType="withEffect" presetClass="exit" presetID="10" presetSubtype="0">
                                  <p:stCondLst>
                                    <p:cond delay="0"/>
                                  </p:stCondLst>
                                  <p:childTnLst>
                                    <p:animEffect filter="fade" transition="out">
                                      <p:cBhvr>
                                        <p:cTn dur="500"/>
                                        <p:tgtEl>
                                          <p:spTgt spid="894"/>
                                        </p:tgtEl>
                                      </p:cBhvr>
                                    </p:animEffect>
                                    <p:set>
                                      <p:cBhvr>
                                        <p:cTn dur="1" fill="hold">
                                          <p:stCondLst>
                                            <p:cond delay="500"/>
                                          </p:stCondLst>
                                        </p:cTn>
                                        <p:tgtEl>
                                          <p:spTgt spid="8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500"/>
                                        <p:tgtEl>
                                          <p:spTgt spid="91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500"/>
                                        <p:tgtEl>
                                          <p:spTgt spid="91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500"/>
                                        <p:tgtEl>
                                          <p:spTgt spid="911"/>
                                        </p:tgtEl>
                                      </p:cBhvr>
                                    </p:animEffect>
                                  </p:childTnLst>
                                </p:cTn>
                              </p:par>
                              <p:par>
                                <p:cTn fill="hold" nodeType="withEffect" presetClass="exit" presetID="10" presetSubtype="0">
                                  <p:stCondLst>
                                    <p:cond delay="0"/>
                                  </p:stCondLst>
                                  <p:childTnLst>
                                    <p:animEffect filter="fade" transition="out">
                                      <p:cBhvr>
                                        <p:cTn dur="500"/>
                                        <p:tgtEl>
                                          <p:spTgt spid="895"/>
                                        </p:tgtEl>
                                      </p:cBhvr>
                                    </p:animEffect>
                                    <p:set>
                                      <p:cBhvr>
                                        <p:cTn dur="1" fill="hold">
                                          <p:stCondLst>
                                            <p:cond delay="500"/>
                                          </p:stCondLst>
                                        </p:cTn>
                                        <p:tgtEl>
                                          <p:spTgt spid="89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42"/>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CODING WITH OPENACC</a:t>
            </a:r>
            <a:endParaRPr b="0" i="0" sz="3600" u="none" cap="none" strike="noStrike">
              <a:solidFill>
                <a:schemeClr val="dk2"/>
              </a:solidFill>
              <a:latin typeface="Arial"/>
              <a:ea typeface="Arial"/>
              <a:cs typeface="Arial"/>
              <a:sym typeface="Arial"/>
            </a:endParaRPr>
          </a:p>
        </p:txBody>
      </p:sp>
      <p:sp>
        <p:nvSpPr>
          <p:cNvPr id="920" name="Google Shape;920;p42"/>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Array pairing example - parallel</a:t>
            </a:r>
            <a:endParaRPr/>
          </a:p>
        </p:txBody>
      </p:sp>
      <p:sp>
        <p:nvSpPr>
          <p:cNvPr id="921" name="Google Shape;921;p42"/>
          <p:cNvSpPr txBox="1"/>
          <p:nvPr/>
        </p:nvSpPr>
        <p:spPr>
          <a:xfrm>
            <a:off x="419641" y="1615970"/>
            <a:ext cx="6562184" cy="1477328"/>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2000">
                <a:solidFill>
                  <a:srgbClr val="AB69FF"/>
                </a:solidFill>
                <a:latin typeface="Consolas"/>
                <a:ea typeface="Consolas"/>
                <a:cs typeface="Consolas"/>
                <a:sym typeface="Consolas"/>
              </a:rPr>
              <a:t>void</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pairing(</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*input, int *output,</a:t>
            </a:r>
            <a:r>
              <a:rPr lang="en-US" sz="2000">
                <a:solidFill>
                  <a:srgbClr val="40A459"/>
                </a:solidFill>
                <a:latin typeface="Consolas"/>
                <a:ea typeface="Consolas"/>
                <a:cs typeface="Consolas"/>
                <a:sym typeface="Consolas"/>
              </a:rPr>
              <a:t> </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a:t>
            </a:r>
            <a:endParaRPr/>
          </a:p>
          <a:p>
            <a:pPr indent="0" lvl="0" marL="0" marR="0" rtl="0" algn="l">
              <a:lnSpc>
                <a:spcPct val="90000"/>
              </a:lnSpc>
              <a:spcBef>
                <a:spcPts val="0"/>
              </a:spcBef>
              <a:spcAft>
                <a:spcPts val="0"/>
              </a:spcAft>
              <a:buNone/>
            </a:pPr>
            <a:r>
              <a:t/>
            </a:r>
            <a:endParaRPr sz="20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rgbClr val="1B12FF"/>
                </a:solidFill>
                <a:latin typeface="Consolas"/>
                <a:ea typeface="Consolas"/>
                <a:cs typeface="Consolas"/>
                <a:sym typeface="Consolas"/>
              </a:rPr>
              <a:t>for</a:t>
            </a:r>
            <a:r>
              <a:rPr lang="en-US" sz="2000">
                <a:solidFill>
                  <a:schemeClr val="dk2"/>
                </a:solidFill>
                <a:latin typeface="Consolas"/>
                <a:ea typeface="Consolas"/>
                <a:cs typeface="Consolas"/>
                <a:sym typeface="Consolas"/>
              </a:rPr>
              <a:t>(</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i </a:t>
            </a:r>
            <a:r>
              <a:rPr lang="en-US" sz="2000">
                <a:solidFill>
                  <a:srgbClr val="4550AF"/>
                </a:solidFill>
                <a:latin typeface="Consolas"/>
                <a:ea typeface="Consolas"/>
                <a:cs typeface="Consolas"/>
                <a:sym typeface="Consolas"/>
              </a:rPr>
              <a:t>=</a:t>
            </a:r>
            <a:r>
              <a:rPr lang="en-US" sz="2000">
                <a:solidFill>
                  <a:srgbClr val="40A459"/>
                </a:solidFill>
                <a:latin typeface="Consolas"/>
                <a:ea typeface="Consolas"/>
                <a:cs typeface="Consolas"/>
                <a:sym typeface="Consolas"/>
              </a:rPr>
              <a:t> </a:t>
            </a:r>
            <a:r>
              <a:rPr lang="en-US" sz="2000">
                <a:solidFill>
                  <a:srgbClr val="FFA04F"/>
                </a:solidFill>
                <a:latin typeface="Consolas"/>
                <a:ea typeface="Consolas"/>
                <a:cs typeface="Consolas"/>
                <a:sym typeface="Consolas"/>
              </a:rPr>
              <a:t>0</a:t>
            </a:r>
            <a:r>
              <a:rPr lang="en-US" sz="2000">
                <a:solidFill>
                  <a:schemeClr val="dk2"/>
                </a:solidFill>
                <a:latin typeface="Consolas"/>
                <a:ea typeface="Consolas"/>
                <a:cs typeface="Consolas"/>
                <a:sym typeface="Consolas"/>
              </a:rPr>
              <a:t>; i &lt;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 i</a:t>
            </a:r>
            <a:r>
              <a:rPr lang="en-US" sz="2000">
                <a:solidFill>
                  <a:srgbClr val="4550AF"/>
                </a:solidFill>
                <a:latin typeface="Consolas"/>
                <a:ea typeface="Consolas"/>
                <a:cs typeface="Consolas"/>
                <a:sym typeface="Consolas"/>
              </a:rPr>
              <a:t>++</a:t>
            </a:r>
            <a:r>
              <a:rPr lang="en-US" sz="20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output[i] = input[i*2] + input[i*2+1];</a:t>
            </a:r>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a:t>
            </a:r>
            <a:endParaRPr/>
          </a:p>
        </p:txBody>
      </p:sp>
      <p:sp>
        <p:nvSpPr>
          <p:cNvPr id="922" name="Google Shape;922;p42"/>
          <p:cNvSpPr/>
          <p:nvPr/>
        </p:nvSpPr>
        <p:spPr>
          <a:xfrm>
            <a:off x="4667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6</a:t>
            </a:r>
            <a:endParaRPr/>
          </a:p>
        </p:txBody>
      </p:sp>
      <p:sp>
        <p:nvSpPr>
          <p:cNvPr id="923" name="Google Shape;923;p42"/>
          <p:cNvSpPr/>
          <p:nvPr/>
        </p:nvSpPr>
        <p:spPr>
          <a:xfrm>
            <a:off x="11525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924" name="Google Shape;924;p42"/>
          <p:cNvSpPr/>
          <p:nvPr/>
        </p:nvSpPr>
        <p:spPr>
          <a:xfrm>
            <a:off x="18383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10</a:t>
            </a:r>
            <a:endParaRPr/>
          </a:p>
        </p:txBody>
      </p:sp>
      <p:sp>
        <p:nvSpPr>
          <p:cNvPr id="925" name="Google Shape;925;p42"/>
          <p:cNvSpPr/>
          <p:nvPr/>
        </p:nvSpPr>
        <p:spPr>
          <a:xfrm>
            <a:off x="25241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7</a:t>
            </a:r>
            <a:endParaRPr/>
          </a:p>
        </p:txBody>
      </p:sp>
      <p:sp>
        <p:nvSpPr>
          <p:cNvPr id="926" name="Google Shape;926;p42"/>
          <p:cNvSpPr/>
          <p:nvPr/>
        </p:nvSpPr>
        <p:spPr>
          <a:xfrm>
            <a:off x="32099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a:t>
            </a:r>
            <a:endParaRPr/>
          </a:p>
        </p:txBody>
      </p:sp>
      <p:sp>
        <p:nvSpPr>
          <p:cNvPr id="927" name="Google Shape;927;p42"/>
          <p:cNvSpPr/>
          <p:nvPr/>
        </p:nvSpPr>
        <p:spPr>
          <a:xfrm>
            <a:off x="38957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4</a:t>
            </a:r>
            <a:endParaRPr/>
          </a:p>
        </p:txBody>
      </p:sp>
      <p:sp>
        <p:nvSpPr>
          <p:cNvPr id="928" name="Google Shape;928;p42"/>
          <p:cNvSpPr/>
          <p:nvPr/>
        </p:nvSpPr>
        <p:spPr>
          <a:xfrm>
            <a:off x="45815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929" name="Google Shape;929;p42"/>
          <p:cNvSpPr/>
          <p:nvPr/>
        </p:nvSpPr>
        <p:spPr>
          <a:xfrm>
            <a:off x="52673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8</a:t>
            </a:r>
            <a:endParaRPr/>
          </a:p>
        </p:txBody>
      </p:sp>
      <p:sp>
        <p:nvSpPr>
          <p:cNvPr id="930" name="Google Shape;930;p42"/>
          <p:cNvSpPr/>
          <p:nvPr/>
        </p:nvSpPr>
        <p:spPr>
          <a:xfrm>
            <a:off x="59531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9</a:t>
            </a:r>
            <a:endParaRPr/>
          </a:p>
        </p:txBody>
      </p:sp>
      <p:sp>
        <p:nvSpPr>
          <p:cNvPr id="931" name="Google Shape;931;p42"/>
          <p:cNvSpPr/>
          <p:nvPr/>
        </p:nvSpPr>
        <p:spPr>
          <a:xfrm>
            <a:off x="66389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a:t>
            </a:r>
            <a:endParaRPr/>
          </a:p>
        </p:txBody>
      </p:sp>
      <p:sp>
        <p:nvSpPr>
          <p:cNvPr id="932" name="Google Shape;932;p42"/>
          <p:cNvSpPr/>
          <p:nvPr/>
        </p:nvSpPr>
        <p:spPr>
          <a:xfrm>
            <a:off x="73247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0</a:t>
            </a:r>
            <a:endParaRPr/>
          </a:p>
        </p:txBody>
      </p:sp>
      <p:sp>
        <p:nvSpPr>
          <p:cNvPr id="933" name="Google Shape;933;p42"/>
          <p:cNvSpPr/>
          <p:nvPr/>
        </p:nvSpPr>
        <p:spPr>
          <a:xfrm>
            <a:off x="80105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a:t>
            </a:r>
            <a:endParaRPr/>
          </a:p>
        </p:txBody>
      </p:sp>
      <p:sp>
        <p:nvSpPr>
          <p:cNvPr id="934" name="Google Shape;934;p42"/>
          <p:cNvSpPr txBox="1"/>
          <p:nvPr/>
        </p:nvSpPr>
        <p:spPr>
          <a:xfrm>
            <a:off x="7908431" y="3886200"/>
            <a:ext cx="889987" cy="3693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2000">
                <a:solidFill>
                  <a:schemeClr val="dk2"/>
                </a:solidFill>
                <a:latin typeface="Consolas"/>
                <a:ea typeface="Consolas"/>
                <a:cs typeface="Consolas"/>
                <a:sym typeface="Consolas"/>
              </a:rPr>
              <a:t>input</a:t>
            </a:r>
            <a:endParaRPr/>
          </a:p>
        </p:txBody>
      </p:sp>
      <p:sp>
        <p:nvSpPr>
          <p:cNvPr id="935" name="Google Shape;935;p42"/>
          <p:cNvSpPr txBox="1"/>
          <p:nvPr/>
        </p:nvSpPr>
        <p:spPr>
          <a:xfrm>
            <a:off x="3650713" y="5463540"/>
            <a:ext cx="1031052" cy="3693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2000">
                <a:solidFill>
                  <a:schemeClr val="dk2"/>
                </a:solidFill>
                <a:latin typeface="Consolas"/>
                <a:ea typeface="Consolas"/>
                <a:cs typeface="Consolas"/>
                <a:sym typeface="Consolas"/>
              </a:rPr>
              <a:t>output</a:t>
            </a:r>
            <a:endParaRPr/>
          </a:p>
        </p:txBody>
      </p:sp>
      <p:sp>
        <p:nvSpPr>
          <p:cNvPr id="936" name="Google Shape;936;p42"/>
          <p:cNvSpPr/>
          <p:nvPr/>
        </p:nvSpPr>
        <p:spPr>
          <a:xfrm>
            <a:off x="4743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7" name="Google Shape;937;p42"/>
          <p:cNvSpPr/>
          <p:nvPr/>
        </p:nvSpPr>
        <p:spPr>
          <a:xfrm>
            <a:off x="11601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8" name="Google Shape;938;p42"/>
          <p:cNvSpPr/>
          <p:nvPr/>
        </p:nvSpPr>
        <p:spPr>
          <a:xfrm>
            <a:off x="18459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9" name="Google Shape;939;p42"/>
          <p:cNvSpPr/>
          <p:nvPr/>
        </p:nvSpPr>
        <p:spPr>
          <a:xfrm>
            <a:off x="25317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0" name="Google Shape;940;p42"/>
          <p:cNvSpPr/>
          <p:nvPr/>
        </p:nvSpPr>
        <p:spPr>
          <a:xfrm>
            <a:off x="32175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1" name="Google Shape;941;p42"/>
          <p:cNvSpPr/>
          <p:nvPr/>
        </p:nvSpPr>
        <p:spPr>
          <a:xfrm>
            <a:off x="39033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2" name="Google Shape;942;p42"/>
          <p:cNvSpPr/>
          <p:nvPr/>
        </p:nvSpPr>
        <p:spPr>
          <a:xfrm>
            <a:off x="4762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9</a:t>
            </a:r>
            <a:endParaRPr/>
          </a:p>
        </p:txBody>
      </p:sp>
      <p:cxnSp>
        <p:nvCxnSpPr>
          <p:cNvPr id="943" name="Google Shape;943;p42"/>
          <p:cNvCxnSpPr>
            <a:endCxn id="942" idx="0"/>
          </p:cNvCxnSpPr>
          <p:nvPr/>
        </p:nvCxnSpPr>
        <p:spPr>
          <a:xfrm>
            <a:off x="809550" y="3886140"/>
            <a:ext cx="9600" cy="891600"/>
          </a:xfrm>
          <a:prstGeom prst="straightConnector1">
            <a:avLst/>
          </a:prstGeom>
          <a:noFill/>
          <a:ln cap="flat" cmpd="sng" w="50800">
            <a:solidFill>
              <a:schemeClr val="accent4"/>
            </a:solidFill>
            <a:prstDash val="solid"/>
            <a:round/>
            <a:headEnd len="sm" w="sm" type="none"/>
            <a:tailEnd len="med" w="med" type="triangle"/>
          </a:ln>
        </p:spPr>
      </p:cxnSp>
      <p:cxnSp>
        <p:nvCxnSpPr>
          <p:cNvPr id="944" name="Google Shape;944;p42"/>
          <p:cNvCxnSpPr>
            <a:endCxn id="942" idx="0"/>
          </p:cNvCxnSpPr>
          <p:nvPr/>
        </p:nvCxnSpPr>
        <p:spPr>
          <a:xfrm flipH="1">
            <a:off x="819150" y="3886140"/>
            <a:ext cx="676200" cy="891600"/>
          </a:xfrm>
          <a:prstGeom prst="straightConnector1">
            <a:avLst/>
          </a:prstGeom>
          <a:noFill/>
          <a:ln cap="flat" cmpd="sng" w="50800">
            <a:solidFill>
              <a:schemeClr val="accent4"/>
            </a:solidFill>
            <a:prstDash val="solid"/>
            <a:round/>
            <a:headEnd len="sm" w="sm" type="none"/>
            <a:tailEnd len="med" w="med" type="triangle"/>
          </a:ln>
        </p:spPr>
      </p:cxnSp>
      <p:sp>
        <p:nvSpPr>
          <p:cNvPr id="945" name="Google Shape;945;p42"/>
          <p:cNvSpPr/>
          <p:nvPr/>
        </p:nvSpPr>
        <p:spPr>
          <a:xfrm>
            <a:off x="11620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17</a:t>
            </a:r>
            <a:endParaRPr/>
          </a:p>
        </p:txBody>
      </p:sp>
      <p:cxnSp>
        <p:nvCxnSpPr>
          <p:cNvPr id="946" name="Google Shape;946;p42"/>
          <p:cNvCxnSpPr>
            <a:endCxn id="945" idx="0"/>
          </p:cNvCxnSpPr>
          <p:nvPr/>
        </p:nvCxnSpPr>
        <p:spPr>
          <a:xfrm flipH="1">
            <a:off x="1504950" y="3886140"/>
            <a:ext cx="676200" cy="891600"/>
          </a:xfrm>
          <a:prstGeom prst="straightConnector1">
            <a:avLst/>
          </a:prstGeom>
          <a:noFill/>
          <a:ln cap="flat" cmpd="sng" w="50800">
            <a:solidFill>
              <a:schemeClr val="accent4"/>
            </a:solidFill>
            <a:prstDash val="solid"/>
            <a:round/>
            <a:headEnd len="sm" w="sm" type="none"/>
            <a:tailEnd len="med" w="med" type="triangle"/>
          </a:ln>
        </p:spPr>
      </p:cxnSp>
      <p:cxnSp>
        <p:nvCxnSpPr>
          <p:cNvPr id="947" name="Google Shape;947;p42"/>
          <p:cNvCxnSpPr>
            <a:endCxn id="945" idx="0"/>
          </p:cNvCxnSpPr>
          <p:nvPr/>
        </p:nvCxnSpPr>
        <p:spPr>
          <a:xfrm flipH="1">
            <a:off x="1504950" y="3886140"/>
            <a:ext cx="1362000" cy="891600"/>
          </a:xfrm>
          <a:prstGeom prst="straightConnector1">
            <a:avLst/>
          </a:prstGeom>
          <a:noFill/>
          <a:ln cap="flat" cmpd="sng" w="50800">
            <a:solidFill>
              <a:schemeClr val="accent4"/>
            </a:solidFill>
            <a:prstDash val="solid"/>
            <a:round/>
            <a:headEnd len="sm" w="sm" type="none"/>
            <a:tailEnd len="med" w="med" type="triangle"/>
          </a:ln>
        </p:spPr>
      </p:cxnSp>
      <p:sp>
        <p:nvSpPr>
          <p:cNvPr id="948" name="Google Shape;948;p42"/>
          <p:cNvSpPr/>
          <p:nvPr/>
        </p:nvSpPr>
        <p:spPr>
          <a:xfrm>
            <a:off x="18478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6</a:t>
            </a:r>
            <a:endParaRPr/>
          </a:p>
        </p:txBody>
      </p:sp>
      <p:cxnSp>
        <p:nvCxnSpPr>
          <p:cNvPr id="949" name="Google Shape;949;p42"/>
          <p:cNvCxnSpPr>
            <a:endCxn id="948" idx="0"/>
          </p:cNvCxnSpPr>
          <p:nvPr/>
        </p:nvCxnSpPr>
        <p:spPr>
          <a:xfrm flipH="1">
            <a:off x="2190750" y="3886140"/>
            <a:ext cx="1362000" cy="891600"/>
          </a:xfrm>
          <a:prstGeom prst="straightConnector1">
            <a:avLst/>
          </a:prstGeom>
          <a:noFill/>
          <a:ln cap="flat" cmpd="sng" w="50800">
            <a:solidFill>
              <a:schemeClr val="accent4"/>
            </a:solidFill>
            <a:prstDash val="solid"/>
            <a:round/>
            <a:headEnd len="sm" w="sm" type="none"/>
            <a:tailEnd len="med" w="med" type="triangle"/>
          </a:ln>
        </p:spPr>
      </p:cxnSp>
      <p:cxnSp>
        <p:nvCxnSpPr>
          <p:cNvPr id="950" name="Google Shape;950;p42"/>
          <p:cNvCxnSpPr>
            <a:endCxn id="948" idx="0"/>
          </p:cNvCxnSpPr>
          <p:nvPr/>
        </p:nvCxnSpPr>
        <p:spPr>
          <a:xfrm flipH="1">
            <a:off x="2190750" y="3886140"/>
            <a:ext cx="2047800" cy="891600"/>
          </a:xfrm>
          <a:prstGeom prst="straightConnector1">
            <a:avLst/>
          </a:prstGeom>
          <a:noFill/>
          <a:ln cap="flat" cmpd="sng" w="50800">
            <a:solidFill>
              <a:schemeClr val="accent4"/>
            </a:solidFill>
            <a:prstDash val="solid"/>
            <a:round/>
            <a:headEnd len="sm" w="sm" type="none"/>
            <a:tailEnd len="med" w="med" type="triangle"/>
          </a:ln>
        </p:spPr>
      </p:cxnSp>
      <p:sp>
        <p:nvSpPr>
          <p:cNvPr id="951" name="Google Shape;951;p42"/>
          <p:cNvSpPr/>
          <p:nvPr/>
        </p:nvSpPr>
        <p:spPr>
          <a:xfrm>
            <a:off x="25336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11</a:t>
            </a:r>
            <a:endParaRPr/>
          </a:p>
        </p:txBody>
      </p:sp>
      <p:cxnSp>
        <p:nvCxnSpPr>
          <p:cNvPr id="952" name="Google Shape;952;p42"/>
          <p:cNvCxnSpPr/>
          <p:nvPr/>
        </p:nvCxnSpPr>
        <p:spPr>
          <a:xfrm flipH="1">
            <a:off x="2867025" y="3886200"/>
            <a:ext cx="2047875" cy="891540"/>
          </a:xfrm>
          <a:prstGeom prst="straightConnector1">
            <a:avLst/>
          </a:prstGeom>
          <a:noFill/>
          <a:ln cap="flat" cmpd="sng" w="50800">
            <a:solidFill>
              <a:schemeClr val="accent4"/>
            </a:solidFill>
            <a:prstDash val="solid"/>
            <a:round/>
            <a:headEnd len="sm" w="sm" type="none"/>
            <a:tailEnd len="med" w="med" type="triangle"/>
          </a:ln>
        </p:spPr>
      </p:cxnSp>
      <p:cxnSp>
        <p:nvCxnSpPr>
          <p:cNvPr id="953" name="Google Shape;953;p42"/>
          <p:cNvCxnSpPr>
            <a:endCxn id="951" idx="0"/>
          </p:cNvCxnSpPr>
          <p:nvPr/>
        </p:nvCxnSpPr>
        <p:spPr>
          <a:xfrm flipH="1">
            <a:off x="2876550" y="3886140"/>
            <a:ext cx="2733600" cy="891600"/>
          </a:xfrm>
          <a:prstGeom prst="straightConnector1">
            <a:avLst/>
          </a:prstGeom>
          <a:noFill/>
          <a:ln cap="flat" cmpd="sng" w="50800">
            <a:solidFill>
              <a:schemeClr val="accent4"/>
            </a:solidFill>
            <a:prstDash val="solid"/>
            <a:round/>
            <a:headEnd len="sm" w="sm" type="none"/>
            <a:tailEnd len="med" w="med" type="triangle"/>
          </a:ln>
        </p:spPr>
      </p:cxnSp>
      <p:sp>
        <p:nvSpPr>
          <p:cNvPr id="954" name="Google Shape;954;p42"/>
          <p:cNvSpPr/>
          <p:nvPr/>
        </p:nvSpPr>
        <p:spPr>
          <a:xfrm>
            <a:off x="32194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11</a:t>
            </a:r>
            <a:endParaRPr/>
          </a:p>
        </p:txBody>
      </p:sp>
      <p:cxnSp>
        <p:nvCxnSpPr>
          <p:cNvPr id="955" name="Google Shape;955;p42"/>
          <p:cNvCxnSpPr>
            <a:endCxn id="954" idx="0"/>
          </p:cNvCxnSpPr>
          <p:nvPr/>
        </p:nvCxnSpPr>
        <p:spPr>
          <a:xfrm flipH="1">
            <a:off x="3562350" y="3886140"/>
            <a:ext cx="2733600" cy="891600"/>
          </a:xfrm>
          <a:prstGeom prst="straightConnector1">
            <a:avLst/>
          </a:prstGeom>
          <a:noFill/>
          <a:ln cap="flat" cmpd="sng" w="50800">
            <a:solidFill>
              <a:schemeClr val="accent4"/>
            </a:solidFill>
            <a:prstDash val="solid"/>
            <a:round/>
            <a:headEnd len="sm" w="sm" type="none"/>
            <a:tailEnd len="med" w="med" type="triangle"/>
          </a:ln>
        </p:spPr>
      </p:cxnSp>
      <p:cxnSp>
        <p:nvCxnSpPr>
          <p:cNvPr id="956" name="Google Shape;956;p42"/>
          <p:cNvCxnSpPr>
            <a:endCxn id="954" idx="0"/>
          </p:cNvCxnSpPr>
          <p:nvPr/>
        </p:nvCxnSpPr>
        <p:spPr>
          <a:xfrm flipH="1">
            <a:off x="3562350" y="3886140"/>
            <a:ext cx="3419400" cy="891600"/>
          </a:xfrm>
          <a:prstGeom prst="straightConnector1">
            <a:avLst/>
          </a:prstGeom>
          <a:noFill/>
          <a:ln cap="flat" cmpd="sng" w="50800">
            <a:solidFill>
              <a:schemeClr val="accent4"/>
            </a:solidFill>
            <a:prstDash val="solid"/>
            <a:round/>
            <a:headEnd len="sm" w="sm" type="none"/>
            <a:tailEnd len="med" w="med" type="triangle"/>
          </a:ln>
        </p:spPr>
      </p:cxnSp>
      <p:sp>
        <p:nvSpPr>
          <p:cNvPr id="957" name="Google Shape;957;p42"/>
          <p:cNvSpPr/>
          <p:nvPr/>
        </p:nvSpPr>
        <p:spPr>
          <a:xfrm>
            <a:off x="39052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a:t>
            </a:r>
            <a:endParaRPr/>
          </a:p>
        </p:txBody>
      </p:sp>
      <p:cxnSp>
        <p:nvCxnSpPr>
          <p:cNvPr id="958" name="Google Shape;958;p42"/>
          <p:cNvCxnSpPr>
            <a:endCxn id="957" idx="0"/>
          </p:cNvCxnSpPr>
          <p:nvPr/>
        </p:nvCxnSpPr>
        <p:spPr>
          <a:xfrm flipH="1">
            <a:off x="4248150" y="3886140"/>
            <a:ext cx="3419400" cy="891600"/>
          </a:xfrm>
          <a:prstGeom prst="straightConnector1">
            <a:avLst/>
          </a:prstGeom>
          <a:noFill/>
          <a:ln cap="flat" cmpd="sng" w="50800">
            <a:solidFill>
              <a:schemeClr val="accent4"/>
            </a:solidFill>
            <a:prstDash val="solid"/>
            <a:round/>
            <a:headEnd len="sm" w="sm" type="none"/>
            <a:tailEnd len="med" w="med" type="triangle"/>
          </a:ln>
        </p:spPr>
      </p:cxnSp>
      <p:cxnSp>
        <p:nvCxnSpPr>
          <p:cNvPr id="959" name="Google Shape;959;p42"/>
          <p:cNvCxnSpPr>
            <a:endCxn id="957" idx="0"/>
          </p:cNvCxnSpPr>
          <p:nvPr/>
        </p:nvCxnSpPr>
        <p:spPr>
          <a:xfrm flipH="1">
            <a:off x="4248150" y="3886140"/>
            <a:ext cx="4105200" cy="891600"/>
          </a:xfrm>
          <a:prstGeom prst="straightConnector1">
            <a:avLst/>
          </a:prstGeom>
          <a:noFill/>
          <a:ln cap="flat" cmpd="sng" w="50800">
            <a:solidFill>
              <a:schemeClr val="accent4"/>
            </a:solidFill>
            <a:prstDash val="solid"/>
            <a:round/>
            <a:headEnd len="sm" w="sm" type="none"/>
            <a:tailEnd len="med" w="med" type="triangle"/>
          </a:ln>
        </p:spPr>
      </p:cxnSp>
      <p:sp>
        <p:nvSpPr>
          <p:cNvPr id="960" name="Google Shape;960;p42"/>
          <p:cNvSpPr txBox="1"/>
          <p:nvPr/>
        </p:nvSpPr>
        <p:spPr>
          <a:xfrm>
            <a:off x="419641" y="1615971"/>
            <a:ext cx="6562184" cy="1477328"/>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2000">
                <a:solidFill>
                  <a:srgbClr val="AB69FF"/>
                </a:solidFill>
                <a:latin typeface="Consolas"/>
                <a:ea typeface="Consolas"/>
                <a:cs typeface="Consolas"/>
                <a:sym typeface="Consolas"/>
              </a:rPr>
              <a:t>void</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pairing(</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*input, int *output,</a:t>
            </a:r>
            <a:r>
              <a:rPr lang="en-US" sz="2000">
                <a:solidFill>
                  <a:srgbClr val="40A459"/>
                </a:solidFill>
                <a:latin typeface="Consolas"/>
                <a:ea typeface="Consolas"/>
                <a:cs typeface="Consolas"/>
                <a:sym typeface="Consolas"/>
              </a:rPr>
              <a:t> </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a:t>
            </a:r>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	</a:t>
            </a:r>
            <a:r>
              <a:rPr lang="en-US" sz="2000">
                <a:solidFill>
                  <a:srgbClr val="8E4000"/>
                </a:solidFill>
                <a:latin typeface="Consolas"/>
                <a:ea typeface="Consolas"/>
                <a:cs typeface="Consolas"/>
                <a:sym typeface="Consolas"/>
              </a:rPr>
              <a:t>#pragma acc parallel loop</a:t>
            </a:r>
            <a:endParaRPr sz="20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rgbClr val="1B12FF"/>
                </a:solidFill>
                <a:latin typeface="Consolas"/>
                <a:ea typeface="Consolas"/>
                <a:cs typeface="Consolas"/>
                <a:sym typeface="Consolas"/>
              </a:rPr>
              <a:t>for</a:t>
            </a:r>
            <a:r>
              <a:rPr lang="en-US" sz="2000">
                <a:solidFill>
                  <a:schemeClr val="dk2"/>
                </a:solidFill>
                <a:latin typeface="Consolas"/>
                <a:ea typeface="Consolas"/>
                <a:cs typeface="Consolas"/>
                <a:sym typeface="Consolas"/>
              </a:rPr>
              <a:t>(</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i </a:t>
            </a:r>
            <a:r>
              <a:rPr lang="en-US" sz="2000">
                <a:solidFill>
                  <a:srgbClr val="4550AF"/>
                </a:solidFill>
                <a:latin typeface="Consolas"/>
                <a:ea typeface="Consolas"/>
                <a:cs typeface="Consolas"/>
                <a:sym typeface="Consolas"/>
              </a:rPr>
              <a:t>=</a:t>
            </a:r>
            <a:r>
              <a:rPr lang="en-US" sz="2000">
                <a:solidFill>
                  <a:srgbClr val="40A459"/>
                </a:solidFill>
                <a:latin typeface="Consolas"/>
                <a:ea typeface="Consolas"/>
                <a:cs typeface="Consolas"/>
                <a:sym typeface="Consolas"/>
              </a:rPr>
              <a:t> </a:t>
            </a:r>
            <a:r>
              <a:rPr lang="en-US" sz="2000">
                <a:solidFill>
                  <a:srgbClr val="FFA04F"/>
                </a:solidFill>
                <a:latin typeface="Consolas"/>
                <a:ea typeface="Consolas"/>
                <a:cs typeface="Consolas"/>
                <a:sym typeface="Consolas"/>
              </a:rPr>
              <a:t>0</a:t>
            </a:r>
            <a:r>
              <a:rPr lang="en-US" sz="2000">
                <a:solidFill>
                  <a:schemeClr val="dk2"/>
                </a:solidFill>
                <a:latin typeface="Consolas"/>
                <a:ea typeface="Consolas"/>
                <a:cs typeface="Consolas"/>
                <a:sym typeface="Consolas"/>
              </a:rPr>
              <a:t>; i &lt;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 i</a:t>
            </a:r>
            <a:r>
              <a:rPr lang="en-US" sz="2000">
                <a:solidFill>
                  <a:srgbClr val="4550AF"/>
                </a:solidFill>
                <a:latin typeface="Consolas"/>
                <a:ea typeface="Consolas"/>
                <a:cs typeface="Consolas"/>
                <a:sym typeface="Consolas"/>
              </a:rPr>
              <a:t>++</a:t>
            </a:r>
            <a:r>
              <a:rPr lang="en-US" sz="20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output[i] = input[i*2] + input[i*2+1];</a:t>
            </a:r>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500"/>
                                        <p:tgtEl>
                                          <p:spTgt spid="943"/>
                                        </p:tgtEl>
                                      </p:cBhvr>
                                    </p:animEffect>
                                  </p:childTnLst>
                                </p:cTn>
                              </p:par>
                              <p:par>
                                <p:cTn fill="hold" nodeType="with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500"/>
                                        <p:tgtEl>
                                          <p:spTgt spid="94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500"/>
                                        <p:tgtEl>
                                          <p:spTgt spid="944"/>
                                        </p:tgtEl>
                                      </p:cBhvr>
                                    </p:animEffect>
                                  </p:childTnLst>
                                </p:cTn>
                              </p:par>
                              <p:par>
                                <p:cTn fill="hold" nodeType="with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500"/>
                                        <p:tgtEl>
                                          <p:spTgt spid="94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500"/>
                                        <p:tgtEl>
                                          <p:spTgt spid="942"/>
                                        </p:tgtEl>
                                      </p:cBhvr>
                                    </p:animEffect>
                                  </p:childTnLst>
                                </p:cTn>
                              </p:par>
                              <p:par>
                                <p:cTn fill="hold" nodeType="withEffect" presetClass="exit" presetID="10" presetSubtype="0">
                                  <p:stCondLst>
                                    <p:cond delay="0"/>
                                  </p:stCondLst>
                                  <p:childTnLst>
                                    <p:animEffect filter="fade" transition="out">
                                      <p:cBhvr>
                                        <p:cTn dur="500"/>
                                        <p:tgtEl>
                                          <p:spTgt spid="936"/>
                                        </p:tgtEl>
                                      </p:cBhvr>
                                    </p:animEffect>
                                    <p:set>
                                      <p:cBhvr>
                                        <p:cTn dur="1" fill="hold">
                                          <p:stCondLst>
                                            <p:cond delay="500"/>
                                          </p:stCondLst>
                                        </p:cTn>
                                        <p:tgtEl>
                                          <p:spTgt spid="93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500"/>
                                        <p:tgtEl>
                                          <p:spTgt spid="945"/>
                                        </p:tgtEl>
                                      </p:cBhvr>
                                    </p:animEffect>
                                  </p:childTnLst>
                                </p:cTn>
                              </p:par>
                              <p:par>
                                <p:cTn fill="hold" nodeType="withEffect" presetClass="exit" presetID="10" presetSubtype="0">
                                  <p:stCondLst>
                                    <p:cond delay="0"/>
                                  </p:stCondLst>
                                  <p:childTnLst>
                                    <p:animEffect filter="fade" transition="out">
                                      <p:cBhvr>
                                        <p:cTn dur="500"/>
                                        <p:tgtEl>
                                          <p:spTgt spid="937"/>
                                        </p:tgtEl>
                                      </p:cBhvr>
                                    </p:animEffect>
                                    <p:set>
                                      <p:cBhvr>
                                        <p:cTn dur="1" fill="hold">
                                          <p:stCondLst>
                                            <p:cond delay="500"/>
                                          </p:stCondLst>
                                        </p:cTn>
                                        <p:tgtEl>
                                          <p:spTgt spid="9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500"/>
                                        <p:tgtEl>
                                          <p:spTgt spid="949"/>
                                        </p:tgtEl>
                                      </p:cBhvr>
                                    </p:animEffect>
                                  </p:childTnLst>
                                </p:cTn>
                              </p:par>
                              <p:par>
                                <p:cTn fill="hold" nodeType="with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500"/>
                                        <p:tgtEl>
                                          <p:spTgt spid="9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500"/>
                                        <p:tgtEl>
                                          <p:spTgt spid="950"/>
                                        </p:tgtEl>
                                      </p:cBhvr>
                                    </p:animEffect>
                                  </p:childTnLst>
                                </p:cTn>
                              </p:par>
                              <p:par>
                                <p:cTn fill="hold" nodeType="with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500"/>
                                        <p:tgtEl>
                                          <p:spTgt spid="95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500"/>
                                        <p:tgtEl>
                                          <p:spTgt spid="948"/>
                                        </p:tgtEl>
                                      </p:cBhvr>
                                    </p:animEffect>
                                  </p:childTnLst>
                                </p:cTn>
                              </p:par>
                              <p:par>
                                <p:cTn fill="hold" nodeType="with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500"/>
                                        <p:tgtEl>
                                          <p:spTgt spid="951"/>
                                        </p:tgtEl>
                                      </p:cBhvr>
                                    </p:animEffect>
                                  </p:childTnLst>
                                </p:cTn>
                              </p:par>
                              <p:par>
                                <p:cTn fill="hold" nodeType="withEffect" presetClass="exit" presetID="10" presetSubtype="0">
                                  <p:stCondLst>
                                    <p:cond delay="0"/>
                                  </p:stCondLst>
                                  <p:childTnLst>
                                    <p:animEffect filter="fade" transition="out">
                                      <p:cBhvr>
                                        <p:cTn dur="500"/>
                                        <p:tgtEl>
                                          <p:spTgt spid="938"/>
                                        </p:tgtEl>
                                      </p:cBhvr>
                                    </p:animEffect>
                                    <p:set>
                                      <p:cBhvr>
                                        <p:cTn dur="1" fill="hold">
                                          <p:stCondLst>
                                            <p:cond delay="500"/>
                                          </p:stCondLst>
                                        </p:cTn>
                                        <p:tgtEl>
                                          <p:spTgt spid="93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939"/>
                                        </p:tgtEl>
                                      </p:cBhvr>
                                    </p:animEffect>
                                    <p:set>
                                      <p:cBhvr>
                                        <p:cTn dur="1" fill="hold">
                                          <p:stCondLst>
                                            <p:cond delay="500"/>
                                          </p:stCondLst>
                                        </p:cTn>
                                        <p:tgtEl>
                                          <p:spTgt spid="9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500"/>
                                        <p:tgtEl>
                                          <p:spTgt spid="955"/>
                                        </p:tgtEl>
                                      </p:cBhvr>
                                    </p:animEffect>
                                  </p:childTnLst>
                                </p:cTn>
                              </p:par>
                              <p:par>
                                <p:cTn fill="hold" nodeType="with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500"/>
                                        <p:tgtEl>
                                          <p:spTgt spid="95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500"/>
                                        <p:tgtEl>
                                          <p:spTgt spid="956"/>
                                        </p:tgtEl>
                                      </p:cBhvr>
                                    </p:animEffect>
                                  </p:childTnLst>
                                </p:cTn>
                              </p:par>
                              <p:par>
                                <p:cTn fill="hold" nodeType="with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500"/>
                                        <p:tgtEl>
                                          <p:spTgt spid="95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500"/>
                                        <p:tgtEl>
                                          <p:spTgt spid="954"/>
                                        </p:tgtEl>
                                      </p:cBhvr>
                                    </p:animEffect>
                                  </p:childTnLst>
                                </p:cTn>
                              </p:par>
                              <p:par>
                                <p:cTn fill="hold" nodeType="with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500"/>
                                        <p:tgtEl>
                                          <p:spTgt spid="957"/>
                                        </p:tgtEl>
                                      </p:cBhvr>
                                    </p:animEffect>
                                  </p:childTnLst>
                                </p:cTn>
                              </p:par>
                              <p:par>
                                <p:cTn fill="hold" nodeType="withEffect" presetClass="exit" presetID="10" presetSubtype="0">
                                  <p:stCondLst>
                                    <p:cond delay="0"/>
                                  </p:stCondLst>
                                  <p:childTnLst>
                                    <p:animEffect filter="fade" transition="out">
                                      <p:cBhvr>
                                        <p:cTn dur="500"/>
                                        <p:tgtEl>
                                          <p:spTgt spid="940"/>
                                        </p:tgtEl>
                                      </p:cBhvr>
                                    </p:animEffect>
                                    <p:set>
                                      <p:cBhvr>
                                        <p:cTn dur="1" fill="hold">
                                          <p:stCondLst>
                                            <p:cond delay="500"/>
                                          </p:stCondLst>
                                        </p:cTn>
                                        <p:tgtEl>
                                          <p:spTgt spid="94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941"/>
                                        </p:tgtEl>
                                      </p:cBhvr>
                                    </p:animEffect>
                                    <p:set>
                                      <p:cBhvr>
                                        <p:cTn dur="1" fill="hold">
                                          <p:stCondLst>
                                            <p:cond delay="500"/>
                                          </p:stCondLst>
                                        </p:cTn>
                                        <p:tgtEl>
                                          <p:spTgt spid="94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21"/>
                                        </p:tgtEl>
                                      </p:cBhvr>
                                    </p:animEffect>
                                    <p:set>
                                      <p:cBhvr>
                                        <p:cTn dur="1" fill="hold">
                                          <p:stCondLst>
                                            <p:cond delay="500"/>
                                          </p:stCondLst>
                                        </p:cTn>
                                        <p:tgtEl>
                                          <p:spTgt spid="92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500"/>
                                        <p:tgtEl>
                                          <p:spTgt spid="9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5" name="Shape 965"/>
        <p:cNvGrpSpPr/>
        <p:nvPr/>
      </p:nvGrpSpPr>
      <p:grpSpPr>
        <a:xfrm>
          <a:off x="0" y="0"/>
          <a:ext cx="0" cy="0"/>
          <a:chOff x="0" y="0"/>
          <a:chExt cx="0" cy="0"/>
        </a:xfrm>
      </p:grpSpPr>
      <p:sp>
        <p:nvSpPr>
          <p:cNvPr id="966" name="Google Shape;966;p43"/>
          <p:cNvSpPr txBox="1"/>
          <p:nvPr>
            <p:ph type="title"/>
          </p:nvPr>
        </p:nvSpPr>
        <p:spPr>
          <a:xfrm>
            <a:off x="419641" y="413773"/>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CODING WITH OPENACC</a:t>
            </a:r>
            <a:endParaRPr b="0" i="0" sz="3600" u="none" cap="none" strike="noStrike">
              <a:solidFill>
                <a:schemeClr val="dk2"/>
              </a:solidFill>
              <a:latin typeface="Arial"/>
              <a:ea typeface="Arial"/>
              <a:cs typeface="Arial"/>
              <a:sym typeface="Arial"/>
            </a:endParaRPr>
          </a:p>
        </p:txBody>
      </p:sp>
      <p:sp>
        <p:nvSpPr>
          <p:cNvPr id="967" name="Google Shape;967;p43"/>
          <p:cNvSpPr txBox="1"/>
          <p:nvPr>
            <p:ph idx="2" type="body"/>
          </p:nvPr>
        </p:nvSpPr>
        <p:spPr>
          <a:xfrm>
            <a:off x="419641" y="952007"/>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Array pairing example - parallel</a:t>
            </a:r>
            <a:endParaRPr/>
          </a:p>
        </p:txBody>
      </p:sp>
      <p:sp>
        <p:nvSpPr>
          <p:cNvPr id="968" name="Google Shape;968;p43"/>
          <p:cNvSpPr txBox="1"/>
          <p:nvPr/>
        </p:nvSpPr>
        <p:spPr>
          <a:xfrm>
            <a:off x="419641" y="1615970"/>
            <a:ext cx="6562184" cy="1477328"/>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2000">
                <a:solidFill>
                  <a:srgbClr val="AB69FF"/>
                </a:solidFill>
                <a:latin typeface="Consolas"/>
                <a:ea typeface="Consolas"/>
                <a:cs typeface="Consolas"/>
                <a:sym typeface="Consolas"/>
              </a:rPr>
              <a:t>void</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pairing(</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*input, int *output,</a:t>
            </a:r>
            <a:r>
              <a:rPr lang="en-US" sz="2000">
                <a:solidFill>
                  <a:srgbClr val="40A459"/>
                </a:solidFill>
                <a:latin typeface="Consolas"/>
                <a:ea typeface="Consolas"/>
                <a:cs typeface="Consolas"/>
                <a:sym typeface="Consolas"/>
              </a:rPr>
              <a:t> </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a:t>
            </a:r>
            <a:endParaRPr/>
          </a:p>
          <a:p>
            <a:pPr indent="0" lvl="0" marL="0" marR="0" rtl="0" algn="l">
              <a:lnSpc>
                <a:spcPct val="90000"/>
              </a:lnSpc>
              <a:spcBef>
                <a:spcPts val="0"/>
              </a:spcBef>
              <a:spcAft>
                <a:spcPts val="0"/>
              </a:spcAft>
              <a:buNone/>
            </a:pPr>
            <a:r>
              <a:t/>
            </a:r>
            <a:endParaRPr sz="20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rgbClr val="1B12FF"/>
                </a:solidFill>
                <a:latin typeface="Consolas"/>
                <a:ea typeface="Consolas"/>
                <a:cs typeface="Consolas"/>
                <a:sym typeface="Consolas"/>
              </a:rPr>
              <a:t>for</a:t>
            </a:r>
            <a:r>
              <a:rPr lang="en-US" sz="2000">
                <a:solidFill>
                  <a:schemeClr val="dk2"/>
                </a:solidFill>
                <a:latin typeface="Consolas"/>
                <a:ea typeface="Consolas"/>
                <a:cs typeface="Consolas"/>
                <a:sym typeface="Consolas"/>
              </a:rPr>
              <a:t>(</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i </a:t>
            </a:r>
            <a:r>
              <a:rPr lang="en-US" sz="2000">
                <a:solidFill>
                  <a:srgbClr val="4550AF"/>
                </a:solidFill>
                <a:latin typeface="Consolas"/>
                <a:ea typeface="Consolas"/>
                <a:cs typeface="Consolas"/>
                <a:sym typeface="Consolas"/>
              </a:rPr>
              <a:t>=</a:t>
            </a:r>
            <a:r>
              <a:rPr lang="en-US" sz="2000">
                <a:solidFill>
                  <a:srgbClr val="40A459"/>
                </a:solidFill>
                <a:latin typeface="Consolas"/>
                <a:ea typeface="Consolas"/>
                <a:cs typeface="Consolas"/>
                <a:sym typeface="Consolas"/>
              </a:rPr>
              <a:t> </a:t>
            </a:r>
            <a:r>
              <a:rPr lang="en-US" sz="2000">
                <a:solidFill>
                  <a:srgbClr val="FFA04F"/>
                </a:solidFill>
                <a:latin typeface="Consolas"/>
                <a:ea typeface="Consolas"/>
                <a:cs typeface="Consolas"/>
                <a:sym typeface="Consolas"/>
              </a:rPr>
              <a:t>0</a:t>
            </a:r>
            <a:r>
              <a:rPr lang="en-US" sz="2000">
                <a:solidFill>
                  <a:schemeClr val="dk2"/>
                </a:solidFill>
                <a:latin typeface="Consolas"/>
                <a:ea typeface="Consolas"/>
                <a:cs typeface="Consolas"/>
                <a:sym typeface="Consolas"/>
              </a:rPr>
              <a:t>; i &lt;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 i</a:t>
            </a:r>
            <a:r>
              <a:rPr lang="en-US" sz="2000">
                <a:solidFill>
                  <a:srgbClr val="4550AF"/>
                </a:solidFill>
                <a:latin typeface="Consolas"/>
                <a:ea typeface="Consolas"/>
                <a:cs typeface="Consolas"/>
                <a:sym typeface="Consolas"/>
              </a:rPr>
              <a:t>++</a:t>
            </a:r>
            <a:r>
              <a:rPr lang="en-US" sz="20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output[i] = input[i*2] + input[i*2+1];</a:t>
            </a:r>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a:t>
            </a:r>
            <a:endParaRPr/>
          </a:p>
        </p:txBody>
      </p:sp>
      <p:sp>
        <p:nvSpPr>
          <p:cNvPr id="969" name="Google Shape;969;p43"/>
          <p:cNvSpPr/>
          <p:nvPr/>
        </p:nvSpPr>
        <p:spPr>
          <a:xfrm>
            <a:off x="4667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6</a:t>
            </a:r>
            <a:endParaRPr/>
          </a:p>
        </p:txBody>
      </p:sp>
      <p:sp>
        <p:nvSpPr>
          <p:cNvPr id="970" name="Google Shape;970;p43"/>
          <p:cNvSpPr/>
          <p:nvPr/>
        </p:nvSpPr>
        <p:spPr>
          <a:xfrm>
            <a:off x="11525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971" name="Google Shape;971;p43"/>
          <p:cNvSpPr/>
          <p:nvPr/>
        </p:nvSpPr>
        <p:spPr>
          <a:xfrm>
            <a:off x="18383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10</a:t>
            </a:r>
            <a:endParaRPr/>
          </a:p>
        </p:txBody>
      </p:sp>
      <p:sp>
        <p:nvSpPr>
          <p:cNvPr id="972" name="Google Shape;972;p43"/>
          <p:cNvSpPr/>
          <p:nvPr/>
        </p:nvSpPr>
        <p:spPr>
          <a:xfrm>
            <a:off x="25241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7</a:t>
            </a:r>
            <a:endParaRPr/>
          </a:p>
        </p:txBody>
      </p:sp>
      <p:sp>
        <p:nvSpPr>
          <p:cNvPr id="973" name="Google Shape;973;p43"/>
          <p:cNvSpPr/>
          <p:nvPr/>
        </p:nvSpPr>
        <p:spPr>
          <a:xfrm>
            <a:off x="32099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a:t>
            </a:r>
            <a:endParaRPr/>
          </a:p>
        </p:txBody>
      </p:sp>
      <p:sp>
        <p:nvSpPr>
          <p:cNvPr id="974" name="Google Shape;974;p43"/>
          <p:cNvSpPr/>
          <p:nvPr/>
        </p:nvSpPr>
        <p:spPr>
          <a:xfrm>
            <a:off x="38957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4</a:t>
            </a:r>
            <a:endParaRPr/>
          </a:p>
        </p:txBody>
      </p:sp>
      <p:sp>
        <p:nvSpPr>
          <p:cNvPr id="975" name="Google Shape;975;p43"/>
          <p:cNvSpPr/>
          <p:nvPr/>
        </p:nvSpPr>
        <p:spPr>
          <a:xfrm>
            <a:off x="45815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976" name="Google Shape;976;p43"/>
          <p:cNvSpPr/>
          <p:nvPr/>
        </p:nvSpPr>
        <p:spPr>
          <a:xfrm>
            <a:off x="52673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8</a:t>
            </a:r>
            <a:endParaRPr/>
          </a:p>
        </p:txBody>
      </p:sp>
      <p:sp>
        <p:nvSpPr>
          <p:cNvPr id="977" name="Google Shape;977;p43"/>
          <p:cNvSpPr/>
          <p:nvPr/>
        </p:nvSpPr>
        <p:spPr>
          <a:xfrm>
            <a:off x="59531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9</a:t>
            </a:r>
            <a:endParaRPr/>
          </a:p>
        </p:txBody>
      </p:sp>
      <p:sp>
        <p:nvSpPr>
          <p:cNvPr id="978" name="Google Shape;978;p43"/>
          <p:cNvSpPr/>
          <p:nvPr/>
        </p:nvSpPr>
        <p:spPr>
          <a:xfrm>
            <a:off x="66389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a:t>
            </a:r>
            <a:endParaRPr/>
          </a:p>
        </p:txBody>
      </p:sp>
      <p:sp>
        <p:nvSpPr>
          <p:cNvPr id="979" name="Google Shape;979;p43"/>
          <p:cNvSpPr/>
          <p:nvPr/>
        </p:nvSpPr>
        <p:spPr>
          <a:xfrm>
            <a:off x="73247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0</a:t>
            </a:r>
            <a:endParaRPr/>
          </a:p>
        </p:txBody>
      </p:sp>
      <p:sp>
        <p:nvSpPr>
          <p:cNvPr id="980" name="Google Shape;980;p43"/>
          <p:cNvSpPr/>
          <p:nvPr/>
        </p:nvSpPr>
        <p:spPr>
          <a:xfrm>
            <a:off x="8010525" y="320040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a:t>
            </a:r>
            <a:endParaRPr/>
          </a:p>
        </p:txBody>
      </p:sp>
      <p:sp>
        <p:nvSpPr>
          <p:cNvPr id="981" name="Google Shape;981;p43"/>
          <p:cNvSpPr txBox="1"/>
          <p:nvPr/>
        </p:nvSpPr>
        <p:spPr>
          <a:xfrm>
            <a:off x="7908431" y="3886200"/>
            <a:ext cx="889987" cy="3693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2000">
                <a:solidFill>
                  <a:schemeClr val="dk2"/>
                </a:solidFill>
                <a:latin typeface="Consolas"/>
                <a:ea typeface="Consolas"/>
                <a:cs typeface="Consolas"/>
                <a:sym typeface="Consolas"/>
              </a:rPr>
              <a:t>input</a:t>
            </a:r>
            <a:endParaRPr/>
          </a:p>
        </p:txBody>
      </p:sp>
      <p:sp>
        <p:nvSpPr>
          <p:cNvPr id="982" name="Google Shape;982;p43"/>
          <p:cNvSpPr txBox="1"/>
          <p:nvPr/>
        </p:nvSpPr>
        <p:spPr>
          <a:xfrm>
            <a:off x="3650713" y="5463540"/>
            <a:ext cx="1031052" cy="3693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2000">
                <a:solidFill>
                  <a:schemeClr val="dk2"/>
                </a:solidFill>
                <a:latin typeface="Consolas"/>
                <a:ea typeface="Consolas"/>
                <a:cs typeface="Consolas"/>
                <a:sym typeface="Consolas"/>
              </a:rPr>
              <a:t>output</a:t>
            </a:r>
            <a:endParaRPr/>
          </a:p>
        </p:txBody>
      </p:sp>
      <p:sp>
        <p:nvSpPr>
          <p:cNvPr id="983" name="Google Shape;983;p43"/>
          <p:cNvSpPr/>
          <p:nvPr/>
        </p:nvSpPr>
        <p:spPr>
          <a:xfrm>
            <a:off x="4743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4" name="Google Shape;984;p43"/>
          <p:cNvSpPr/>
          <p:nvPr/>
        </p:nvSpPr>
        <p:spPr>
          <a:xfrm>
            <a:off x="11601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5" name="Google Shape;985;p43"/>
          <p:cNvSpPr/>
          <p:nvPr/>
        </p:nvSpPr>
        <p:spPr>
          <a:xfrm>
            <a:off x="18459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6" name="Google Shape;986;p43"/>
          <p:cNvSpPr/>
          <p:nvPr/>
        </p:nvSpPr>
        <p:spPr>
          <a:xfrm>
            <a:off x="25317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7" name="Google Shape;987;p43"/>
          <p:cNvSpPr/>
          <p:nvPr/>
        </p:nvSpPr>
        <p:spPr>
          <a:xfrm>
            <a:off x="32175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8" name="Google Shape;988;p43"/>
          <p:cNvSpPr/>
          <p:nvPr/>
        </p:nvSpPr>
        <p:spPr>
          <a:xfrm>
            <a:off x="3903345"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9" name="Google Shape;989;p43"/>
          <p:cNvSpPr/>
          <p:nvPr/>
        </p:nvSpPr>
        <p:spPr>
          <a:xfrm>
            <a:off x="4762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9</a:t>
            </a:r>
            <a:endParaRPr/>
          </a:p>
        </p:txBody>
      </p:sp>
      <p:cxnSp>
        <p:nvCxnSpPr>
          <p:cNvPr id="990" name="Google Shape;990;p43"/>
          <p:cNvCxnSpPr>
            <a:endCxn id="989" idx="0"/>
          </p:cNvCxnSpPr>
          <p:nvPr/>
        </p:nvCxnSpPr>
        <p:spPr>
          <a:xfrm>
            <a:off x="809550" y="3886140"/>
            <a:ext cx="9600" cy="891600"/>
          </a:xfrm>
          <a:prstGeom prst="straightConnector1">
            <a:avLst/>
          </a:prstGeom>
          <a:noFill/>
          <a:ln cap="flat" cmpd="sng" w="50800">
            <a:solidFill>
              <a:schemeClr val="accent4"/>
            </a:solidFill>
            <a:prstDash val="solid"/>
            <a:round/>
            <a:headEnd len="sm" w="sm" type="none"/>
            <a:tailEnd len="med" w="med" type="triangle"/>
          </a:ln>
        </p:spPr>
      </p:cxnSp>
      <p:cxnSp>
        <p:nvCxnSpPr>
          <p:cNvPr id="991" name="Google Shape;991;p43"/>
          <p:cNvCxnSpPr>
            <a:endCxn id="989" idx="0"/>
          </p:cNvCxnSpPr>
          <p:nvPr/>
        </p:nvCxnSpPr>
        <p:spPr>
          <a:xfrm flipH="1">
            <a:off x="819150" y="3886140"/>
            <a:ext cx="676200" cy="891600"/>
          </a:xfrm>
          <a:prstGeom prst="straightConnector1">
            <a:avLst/>
          </a:prstGeom>
          <a:noFill/>
          <a:ln cap="flat" cmpd="sng" w="50800">
            <a:solidFill>
              <a:schemeClr val="accent4"/>
            </a:solidFill>
            <a:prstDash val="solid"/>
            <a:round/>
            <a:headEnd len="sm" w="sm" type="none"/>
            <a:tailEnd len="med" w="med" type="triangle"/>
          </a:ln>
        </p:spPr>
      </p:cxnSp>
      <p:sp>
        <p:nvSpPr>
          <p:cNvPr id="992" name="Google Shape;992;p43"/>
          <p:cNvSpPr/>
          <p:nvPr/>
        </p:nvSpPr>
        <p:spPr>
          <a:xfrm>
            <a:off x="11620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17</a:t>
            </a:r>
            <a:endParaRPr/>
          </a:p>
        </p:txBody>
      </p:sp>
      <p:cxnSp>
        <p:nvCxnSpPr>
          <p:cNvPr id="993" name="Google Shape;993;p43"/>
          <p:cNvCxnSpPr>
            <a:endCxn id="992" idx="0"/>
          </p:cNvCxnSpPr>
          <p:nvPr/>
        </p:nvCxnSpPr>
        <p:spPr>
          <a:xfrm flipH="1">
            <a:off x="1504950" y="3886140"/>
            <a:ext cx="676200" cy="891600"/>
          </a:xfrm>
          <a:prstGeom prst="straightConnector1">
            <a:avLst/>
          </a:prstGeom>
          <a:noFill/>
          <a:ln cap="flat" cmpd="sng" w="50800">
            <a:solidFill>
              <a:schemeClr val="accent4"/>
            </a:solidFill>
            <a:prstDash val="solid"/>
            <a:round/>
            <a:headEnd len="sm" w="sm" type="none"/>
            <a:tailEnd len="med" w="med" type="triangle"/>
          </a:ln>
        </p:spPr>
      </p:cxnSp>
      <p:cxnSp>
        <p:nvCxnSpPr>
          <p:cNvPr id="994" name="Google Shape;994;p43"/>
          <p:cNvCxnSpPr>
            <a:endCxn id="992" idx="0"/>
          </p:cNvCxnSpPr>
          <p:nvPr/>
        </p:nvCxnSpPr>
        <p:spPr>
          <a:xfrm flipH="1">
            <a:off x="1504950" y="3886140"/>
            <a:ext cx="1362000" cy="891600"/>
          </a:xfrm>
          <a:prstGeom prst="straightConnector1">
            <a:avLst/>
          </a:prstGeom>
          <a:noFill/>
          <a:ln cap="flat" cmpd="sng" w="50800">
            <a:solidFill>
              <a:schemeClr val="accent4"/>
            </a:solidFill>
            <a:prstDash val="solid"/>
            <a:round/>
            <a:headEnd len="sm" w="sm" type="none"/>
            <a:tailEnd len="med" w="med" type="triangle"/>
          </a:ln>
        </p:spPr>
      </p:cxnSp>
      <p:sp>
        <p:nvSpPr>
          <p:cNvPr id="995" name="Google Shape;995;p43"/>
          <p:cNvSpPr/>
          <p:nvPr/>
        </p:nvSpPr>
        <p:spPr>
          <a:xfrm>
            <a:off x="18478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6</a:t>
            </a:r>
            <a:endParaRPr/>
          </a:p>
        </p:txBody>
      </p:sp>
      <p:cxnSp>
        <p:nvCxnSpPr>
          <p:cNvPr id="996" name="Google Shape;996;p43"/>
          <p:cNvCxnSpPr>
            <a:endCxn id="995" idx="0"/>
          </p:cNvCxnSpPr>
          <p:nvPr/>
        </p:nvCxnSpPr>
        <p:spPr>
          <a:xfrm flipH="1">
            <a:off x="2190750" y="3886140"/>
            <a:ext cx="1362000" cy="891600"/>
          </a:xfrm>
          <a:prstGeom prst="straightConnector1">
            <a:avLst/>
          </a:prstGeom>
          <a:noFill/>
          <a:ln cap="flat" cmpd="sng" w="50800">
            <a:solidFill>
              <a:schemeClr val="accent4"/>
            </a:solidFill>
            <a:prstDash val="solid"/>
            <a:round/>
            <a:headEnd len="sm" w="sm" type="none"/>
            <a:tailEnd len="med" w="med" type="triangle"/>
          </a:ln>
        </p:spPr>
      </p:cxnSp>
      <p:cxnSp>
        <p:nvCxnSpPr>
          <p:cNvPr id="997" name="Google Shape;997;p43"/>
          <p:cNvCxnSpPr>
            <a:endCxn id="995" idx="0"/>
          </p:cNvCxnSpPr>
          <p:nvPr/>
        </p:nvCxnSpPr>
        <p:spPr>
          <a:xfrm flipH="1">
            <a:off x="2190750" y="3886140"/>
            <a:ext cx="2047800" cy="891600"/>
          </a:xfrm>
          <a:prstGeom prst="straightConnector1">
            <a:avLst/>
          </a:prstGeom>
          <a:noFill/>
          <a:ln cap="flat" cmpd="sng" w="50800">
            <a:solidFill>
              <a:schemeClr val="accent4"/>
            </a:solidFill>
            <a:prstDash val="solid"/>
            <a:round/>
            <a:headEnd len="sm" w="sm" type="none"/>
            <a:tailEnd len="med" w="med" type="triangle"/>
          </a:ln>
        </p:spPr>
      </p:cxnSp>
      <p:sp>
        <p:nvSpPr>
          <p:cNvPr id="998" name="Google Shape;998;p43"/>
          <p:cNvSpPr/>
          <p:nvPr/>
        </p:nvSpPr>
        <p:spPr>
          <a:xfrm>
            <a:off x="25336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11</a:t>
            </a:r>
            <a:endParaRPr/>
          </a:p>
        </p:txBody>
      </p:sp>
      <p:cxnSp>
        <p:nvCxnSpPr>
          <p:cNvPr id="999" name="Google Shape;999;p43"/>
          <p:cNvCxnSpPr/>
          <p:nvPr/>
        </p:nvCxnSpPr>
        <p:spPr>
          <a:xfrm flipH="1">
            <a:off x="2867025" y="3886200"/>
            <a:ext cx="2047875" cy="891540"/>
          </a:xfrm>
          <a:prstGeom prst="straightConnector1">
            <a:avLst/>
          </a:prstGeom>
          <a:noFill/>
          <a:ln cap="flat" cmpd="sng" w="50800">
            <a:solidFill>
              <a:schemeClr val="accent4"/>
            </a:solidFill>
            <a:prstDash val="solid"/>
            <a:round/>
            <a:headEnd len="sm" w="sm" type="none"/>
            <a:tailEnd len="med" w="med" type="triangle"/>
          </a:ln>
        </p:spPr>
      </p:cxnSp>
      <p:cxnSp>
        <p:nvCxnSpPr>
          <p:cNvPr id="1000" name="Google Shape;1000;p43"/>
          <p:cNvCxnSpPr>
            <a:endCxn id="998" idx="0"/>
          </p:cNvCxnSpPr>
          <p:nvPr/>
        </p:nvCxnSpPr>
        <p:spPr>
          <a:xfrm flipH="1">
            <a:off x="2876550" y="3886140"/>
            <a:ext cx="2733600" cy="891600"/>
          </a:xfrm>
          <a:prstGeom prst="straightConnector1">
            <a:avLst/>
          </a:prstGeom>
          <a:noFill/>
          <a:ln cap="flat" cmpd="sng" w="50800">
            <a:solidFill>
              <a:schemeClr val="accent4"/>
            </a:solidFill>
            <a:prstDash val="solid"/>
            <a:round/>
            <a:headEnd len="sm" w="sm" type="none"/>
            <a:tailEnd len="med" w="med" type="triangle"/>
          </a:ln>
        </p:spPr>
      </p:cxnSp>
      <p:sp>
        <p:nvSpPr>
          <p:cNvPr id="1001" name="Google Shape;1001;p43"/>
          <p:cNvSpPr/>
          <p:nvPr/>
        </p:nvSpPr>
        <p:spPr>
          <a:xfrm>
            <a:off x="32194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11</a:t>
            </a:r>
            <a:endParaRPr/>
          </a:p>
        </p:txBody>
      </p:sp>
      <p:cxnSp>
        <p:nvCxnSpPr>
          <p:cNvPr id="1002" name="Google Shape;1002;p43"/>
          <p:cNvCxnSpPr>
            <a:endCxn id="1001" idx="0"/>
          </p:cNvCxnSpPr>
          <p:nvPr/>
        </p:nvCxnSpPr>
        <p:spPr>
          <a:xfrm flipH="1">
            <a:off x="3562350" y="3886140"/>
            <a:ext cx="2733600" cy="891600"/>
          </a:xfrm>
          <a:prstGeom prst="straightConnector1">
            <a:avLst/>
          </a:prstGeom>
          <a:noFill/>
          <a:ln cap="flat" cmpd="sng" w="50800">
            <a:solidFill>
              <a:schemeClr val="accent4"/>
            </a:solidFill>
            <a:prstDash val="solid"/>
            <a:round/>
            <a:headEnd len="sm" w="sm" type="none"/>
            <a:tailEnd len="med" w="med" type="triangle"/>
          </a:ln>
        </p:spPr>
      </p:cxnSp>
      <p:cxnSp>
        <p:nvCxnSpPr>
          <p:cNvPr id="1003" name="Google Shape;1003;p43"/>
          <p:cNvCxnSpPr>
            <a:endCxn id="1001" idx="0"/>
          </p:cNvCxnSpPr>
          <p:nvPr/>
        </p:nvCxnSpPr>
        <p:spPr>
          <a:xfrm flipH="1">
            <a:off x="3562350" y="3886140"/>
            <a:ext cx="3419400" cy="891600"/>
          </a:xfrm>
          <a:prstGeom prst="straightConnector1">
            <a:avLst/>
          </a:prstGeom>
          <a:noFill/>
          <a:ln cap="flat" cmpd="sng" w="50800">
            <a:solidFill>
              <a:schemeClr val="accent4"/>
            </a:solidFill>
            <a:prstDash val="solid"/>
            <a:round/>
            <a:headEnd len="sm" w="sm" type="none"/>
            <a:tailEnd len="med" w="med" type="triangle"/>
          </a:ln>
        </p:spPr>
      </p:cxnSp>
      <p:sp>
        <p:nvSpPr>
          <p:cNvPr id="1004" name="Google Shape;1004;p43"/>
          <p:cNvSpPr/>
          <p:nvPr/>
        </p:nvSpPr>
        <p:spPr>
          <a:xfrm>
            <a:off x="3905250" y="4777740"/>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a:t>
            </a:r>
            <a:endParaRPr/>
          </a:p>
        </p:txBody>
      </p:sp>
      <p:cxnSp>
        <p:nvCxnSpPr>
          <p:cNvPr id="1005" name="Google Shape;1005;p43"/>
          <p:cNvCxnSpPr>
            <a:endCxn id="1004" idx="0"/>
          </p:cNvCxnSpPr>
          <p:nvPr/>
        </p:nvCxnSpPr>
        <p:spPr>
          <a:xfrm flipH="1">
            <a:off x="4248150" y="3886140"/>
            <a:ext cx="3419400" cy="891600"/>
          </a:xfrm>
          <a:prstGeom prst="straightConnector1">
            <a:avLst/>
          </a:prstGeom>
          <a:noFill/>
          <a:ln cap="flat" cmpd="sng" w="50800">
            <a:solidFill>
              <a:schemeClr val="accent4"/>
            </a:solidFill>
            <a:prstDash val="solid"/>
            <a:round/>
            <a:headEnd len="sm" w="sm" type="none"/>
            <a:tailEnd len="med" w="med" type="triangle"/>
          </a:ln>
        </p:spPr>
      </p:cxnSp>
      <p:cxnSp>
        <p:nvCxnSpPr>
          <p:cNvPr id="1006" name="Google Shape;1006;p43"/>
          <p:cNvCxnSpPr>
            <a:endCxn id="1004" idx="0"/>
          </p:cNvCxnSpPr>
          <p:nvPr/>
        </p:nvCxnSpPr>
        <p:spPr>
          <a:xfrm flipH="1">
            <a:off x="4248150" y="3886140"/>
            <a:ext cx="4105200" cy="891600"/>
          </a:xfrm>
          <a:prstGeom prst="straightConnector1">
            <a:avLst/>
          </a:prstGeom>
          <a:noFill/>
          <a:ln cap="flat" cmpd="sng" w="50800">
            <a:solidFill>
              <a:schemeClr val="accent4"/>
            </a:solidFill>
            <a:prstDash val="solid"/>
            <a:round/>
            <a:headEnd len="sm" w="sm" type="none"/>
            <a:tailEnd len="med" w="med" type="triangle"/>
          </a:ln>
        </p:spPr>
      </p:cxnSp>
      <p:sp>
        <p:nvSpPr>
          <p:cNvPr id="1007" name="Google Shape;1007;p43"/>
          <p:cNvSpPr txBox="1"/>
          <p:nvPr/>
        </p:nvSpPr>
        <p:spPr>
          <a:xfrm>
            <a:off x="419641" y="1477472"/>
            <a:ext cx="6562184" cy="1754326"/>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2000">
                <a:solidFill>
                  <a:srgbClr val="AB69FF"/>
                </a:solidFill>
                <a:latin typeface="Consolas"/>
                <a:ea typeface="Consolas"/>
                <a:cs typeface="Consolas"/>
                <a:sym typeface="Consolas"/>
              </a:rPr>
              <a:t>subroutine</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pairing(input, output,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a:t>
            </a:r>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  </a:t>
            </a:r>
            <a:r>
              <a:rPr lang="en-US" sz="2000">
                <a:solidFill>
                  <a:schemeClr val="accent4"/>
                </a:solidFill>
                <a:latin typeface="Consolas"/>
                <a:ea typeface="Consolas"/>
                <a:cs typeface="Consolas"/>
                <a:sym typeface="Consolas"/>
              </a:rPr>
              <a:t>!$acc parallel loop</a:t>
            </a:r>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  </a:t>
            </a:r>
            <a:r>
              <a:rPr lang="en-US" sz="2000">
                <a:solidFill>
                  <a:srgbClr val="1B12FF"/>
                </a:solidFill>
                <a:latin typeface="Consolas"/>
                <a:ea typeface="Consolas"/>
                <a:cs typeface="Consolas"/>
                <a:sym typeface="Consolas"/>
              </a:rPr>
              <a:t>do i=1,N</a:t>
            </a:r>
            <a:endParaRPr sz="20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output(i) = input(i*2) + input(i*2+1);</a:t>
            </a:r>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  </a:t>
            </a:r>
            <a:r>
              <a:rPr lang="en-US" sz="2000">
                <a:solidFill>
                  <a:srgbClr val="1B12FF"/>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lang="en-US" sz="2000">
                <a:solidFill>
                  <a:srgbClr val="AB69FF"/>
                </a:solidFill>
                <a:latin typeface="Consolas"/>
                <a:ea typeface="Consolas"/>
                <a:cs typeface="Consolas"/>
                <a:sym typeface="Consolas"/>
              </a:rPr>
              <a:t>end subroutine</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500"/>
                                        <p:tgtEl>
                                          <p:spTgt spid="990"/>
                                        </p:tgtEl>
                                      </p:cBhvr>
                                    </p:animEffect>
                                  </p:childTnLst>
                                </p:cTn>
                              </p:par>
                              <p:par>
                                <p:cTn fill="hold" nodeType="with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500"/>
                                        <p:tgtEl>
                                          <p:spTgt spid="99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500"/>
                                        <p:tgtEl>
                                          <p:spTgt spid="991"/>
                                        </p:tgtEl>
                                      </p:cBhvr>
                                    </p:animEffect>
                                  </p:childTnLst>
                                </p:cTn>
                              </p:par>
                              <p:par>
                                <p:cTn fill="hold" nodeType="with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500"/>
                                        <p:tgtEl>
                                          <p:spTgt spid="99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500"/>
                                        <p:tgtEl>
                                          <p:spTgt spid="989"/>
                                        </p:tgtEl>
                                      </p:cBhvr>
                                    </p:animEffect>
                                  </p:childTnLst>
                                </p:cTn>
                              </p:par>
                              <p:par>
                                <p:cTn fill="hold" nodeType="withEffect" presetClass="exit" presetID="10" presetSubtype="0">
                                  <p:stCondLst>
                                    <p:cond delay="0"/>
                                  </p:stCondLst>
                                  <p:childTnLst>
                                    <p:animEffect filter="fade" transition="out">
                                      <p:cBhvr>
                                        <p:cTn dur="500"/>
                                        <p:tgtEl>
                                          <p:spTgt spid="983"/>
                                        </p:tgtEl>
                                      </p:cBhvr>
                                    </p:animEffect>
                                    <p:set>
                                      <p:cBhvr>
                                        <p:cTn dur="1" fill="hold">
                                          <p:stCondLst>
                                            <p:cond delay="500"/>
                                          </p:stCondLst>
                                        </p:cTn>
                                        <p:tgtEl>
                                          <p:spTgt spid="98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500"/>
                                        <p:tgtEl>
                                          <p:spTgt spid="992"/>
                                        </p:tgtEl>
                                      </p:cBhvr>
                                    </p:animEffect>
                                  </p:childTnLst>
                                </p:cTn>
                              </p:par>
                              <p:par>
                                <p:cTn fill="hold" nodeType="withEffect" presetClass="exit" presetID="10" presetSubtype="0">
                                  <p:stCondLst>
                                    <p:cond delay="0"/>
                                  </p:stCondLst>
                                  <p:childTnLst>
                                    <p:animEffect filter="fade" transition="out">
                                      <p:cBhvr>
                                        <p:cTn dur="500"/>
                                        <p:tgtEl>
                                          <p:spTgt spid="984"/>
                                        </p:tgtEl>
                                      </p:cBhvr>
                                    </p:animEffect>
                                    <p:set>
                                      <p:cBhvr>
                                        <p:cTn dur="1" fill="hold">
                                          <p:stCondLst>
                                            <p:cond delay="500"/>
                                          </p:stCondLst>
                                        </p:cTn>
                                        <p:tgtEl>
                                          <p:spTgt spid="98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500"/>
                                        <p:tgtEl>
                                          <p:spTgt spid="996"/>
                                        </p:tgtEl>
                                      </p:cBhvr>
                                    </p:animEffect>
                                  </p:childTnLst>
                                </p:cTn>
                              </p:par>
                              <p:par>
                                <p:cTn fill="hold" nodeType="withEffect" presetClass="entr" presetID="10" presetSubtype="0">
                                  <p:stCondLst>
                                    <p:cond delay="0"/>
                                  </p:stCondLst>
                                  <p:childTnLst>
                                    <p:set>
                                      <p:cBhvr>
                                        <p:cTn dur="1" fill="hold">
                                          <p:stCondLst>
                                            <p:cond delay="0"/>
                                          </p:stCondLst>
                                        </p:cTn>
                                        <p:tgtEl>
                                          <p:spTgt spid="999"/>
                                        </p:tgtEl>
                                        <p:attrNameLst>
                                          <p:attrName>style.visibility</p:attrName>
                                        </p:attrNameLst>
                                      </p:cBhvr>
                                      <p:to>
                                        <p:strVal val="visible"/>
                                      </p:to>
                                    </p:set>
                                    <p:animEffect filter="fade" transition="in">
                                      <p:cBhvr>
                                        <p:cTn dur="500"/>
                                        <p:tgtEl>
                                          <p:spTgt spid="99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97"/>
                                        </p:tgtEl>
                                        <p:attrNameLst>
                                          <p:attrName>style.visibility</p:attrName>
                                        </p:attrNameLst>
                                      </p:cBhvr>
                                      <p:to>
                                        <p:strVal val="visible"/>
                                      </p:to>
                                    </p:set>
                                    <p:animEffect filter="fade" transition="in">
                                      <p:cBhvr>
                                        <p:cTn dur="500"/>
                                        <p:tgtEl>
                                          <p:spTgt spid="997"/>
                                        </p:tgtEl>
                                      </p:cBhvr>
                                    </p:animEffect>
                                  </p:childTnLst>
                                </p:cTn>
                              </p:par>
                              <p:par>
                                <p:cTn fill="hold" nodeType="withEffect" presetClass="entr" presetID="10" presetSubtype="0">
                                  <p:stCondLst>
                                    <p:cond delay="0"/>
                                  </p:stCondLst>
                                  <p:childTnLst>
                                    <p:set>
                                      <p:cBhvr>
                                        <p:cTn dur="1" fill="hold">
                                          <p:stCondLst>
                                            <p:cond delay="0"/>
                                          </p:stCondLst>
                                        </p:cTn>
                                        <p:tgtEl>
                                          <p:spTgt spid="1000"/>
                                        </p:tgtEl>
                                        <p:attrNameLst>
                                          <p:attrName>style.visibility</p:attrName>
                                        </p:attrNameLst>
                                      </p:cBhvr>
                                      <p:to>
                                        <p:strVal val="visible"/>
                                      </p:to>
                                    </p:set>
                                    <p:animEffect filter="fade" transition="in">
                                      <p:cBhvr>
                                        <p:cTn dur="500"/>
                                        <p:tgtEl>
                                          <p:spTgt spid="100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500"/>
                                        <p:tgtEl>
                                          <p:spTgt spid="995"/>
                                        </p:tgtEl>
                                      </p:cBhvr>
                                    </p:animEffect>
                                  </p:childTnLst>
                                </p:cTn>
                              </p:par>
                              <p:par>
                                <p:cTn fill="hold" nodeType="with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500"/>
                                        <p:tgtEl>
                                          <p:spTgt spid="998"/>
                                        </p:tgtEl>
                                      </p:cBhvr>
                                    </p:animEffect>
                                  </p:childTnLst>
                                </p:cTn>
                              </p:par>
                              <p:par>
                                <p:cTn fill="hold" nodeType="withEffect" presetClass="exit" presetID="10" presetSubtype="0">
                                  <p:stCondLst>
                                    <p:cond delay="0"/>
                                  </p:stCondLst>
                                  <p:childTnLst>
                                    <p:animEffect filter="fade" transition="out">
                                      <p:cBhvr>
                                        <p:cTn dur="500"/>
                                        <p:tgtEl>
                                          <p:spTgt spid="985"/>
                                        </p:tgtEl>
                                      </p:cBhvr>
                                    </p:animEffect>
                                    <p:set>
                                      <p:cBhvr>
                                        <p:cTn dur="1" fill="hold">
                                          <p:stCondLst>
                                            <p:cond delay="500"/>
                                          </p:stCondLst>
                                        </p:cTn>
                                        <p:tgtEl>
                                          <p:spTgt spid="98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986"/>
                                        </p:tgtEl>
                                      </p:cBhvr>
                                    </p:animEffect>
                                    <p:set>
                                      <p:cBhvr>
                                        <p:cTn dur="1" fill="hold">
                                          <p:stCondLst>
                                            <p:cond delay="500"/>
                                          </p:stCondLst>
                                        </p:cTn>
                                        <p:tgtEl>
                                          <p:spTgt spid="9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gtEl>
                                        <p:attrNameLst>
                                          <p:attrName>style.visibility</p:attrName>
                                        </p:attrNameLst>
                                      </p:cBhvr>
                                      <p:to>
                                        <p:strVal val="visible"/>
                                      </p:to>
                                    </p:set>
                                    <p:animEffect filter="fade" transition="in">
                                      <p:cBhvr>
                                        <p:cTn dur="500"/>
                                        <p:tgtEl>
                                          <p:spTgt spid="1002"/>
                                        </p:tgtEl>
                                      </p:cBhvr>
                                    </p:animEffect>
                                  </p:childTnLst>
                                </p:cTn>
                              </p:par>
                              <p:par>
                                <p:cTn fill="hold" nodeType="with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500"/>
                                        <p:tgtEl>
                                          <p:spTgt spid="100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500"/>
                                        <p:tgtEl>
                                          <p:spTgt spid="1003"/>
                                        </p:tgtEl>
                                      </p:cBhvr>
                                    </p:animEffect>
                                  </p:childTnLst>
                                </p:cTn>
                              </p:par>
                              <p:par>
                                <p:cTn fill="hold" nodeType="with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500"/>
                                        <p:tgtEl>
                                          <p:spTgt spid="10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500"/>
                                        <p:tgtEl>
                                          <p:spTgt spid="1001"/>
                                        </p:tgtEl>
                                      </p:cBhvr>
                                    </p:animEffect>
                                  </p:childTnLst>
                                </p:cTn>
                              </p:par>
                              <p:par>
                                <p:cTn fill="hold" nodeType="with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500"/>
                                        <p:tgtEl>
                                          <p:spTgt spid="1004"/>
                                        </p:tgtEl>
                                      </p:cBhvr>
                                    </p:animEffect>
                                  </p:childTnLst>
                                </p:cTn>
                              </p:par>
                              <p:par>
                                <p:cTn fill="hold" nodeType="withEffect" presetClass="exit" presetID="10" presetSubtype="0">
                                  <p:stCondLst>
                                    <p:cond delay="0"/>
                                  </p:stCondLst>
                                  <p:childTnLst>
                                    <p:animEffect filter="fade" transition="out">
                                      <p:cBhvr>
                                        <p:cTn dur="500"/>
                                        <p:tgtEl>
                                          <p:spTgt spid="987"/>
                                        </p:tgtEl>
                                      </p:cBhvr>
                                    </p:animEffect>
                                    <p:set>
                                      <p:cBhvr>
                                        <p:cTn dur="1" fill="hold">
                                          <p:stCondLst>
                                            <p:cond delay="500"/>
                                          </p:stCondLst>
                                        </p:cTn>
                                        <p:tgtEl>
                                          <p:spTgt spid="9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988"/>
                                        </p:tgtEl>
                                      </p:cBhvr>
                                    </p:animEffect>
                                    <p:set>
                                      <p:cBhvr>
                                        <p:cTn dur="1" fill="hold">
                                          <p:stCondLst>
                                            <p:cond delay="500"/>
                                          </p:stCondLst>
                                        </p:cTn>
                                        <p:tgtEl>
                                          <p:spTgt spid="9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68"/>
                                        </p:tgtEl>
                                      </p:cBhvr>
                                    </p:animEffect>
                                    <p:set>
                                      <p:cBhvr>
                                        <p:cTn dur="1" fill="hold">
                                          <p:stCondLst>
                                            <p:cond delay="500"/>
                                          </p:stCondLst>
                                        </p:cTn>
                                        <p:tgtEl>
                                          <p:spTgt spid="96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500"/>
                                        <p:tgtEl>
                                          <p:spTgt spid="10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44"/>
          <p:cNvSpPr/>
          <p:nvPr/>
        </p:nvSpPr>
        <p:spPr>
          <a:xfrm flipH="1" rot="10800000">
            <a:off x="758952" y="4098527"/>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4" name="Google Shape;1014;p44"/>
          <p:cNvSpPr/>
          <p:nvPr/>
        </p:nvSpPr>
        <p:spPr>
          <a:xfrm flipH="1" rot="10800000">
            <a:off x="1426464" y="4098527"/>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5" name="Google Shape;1015;p44"/>
          <p:cNvSpPr/>
          <p:nvPr/>
        </p:nvSpPr>
        <p:spPr>
          <a:xfrm flipH="1" rot="10800000">
            <a:off x="2112264" y="4098527"/>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6" name="Google Shape;1016;p44"/>
          <p:cNvSpPr/>
          <p:nvPr/>
        </p:nvSpPr>
        <p:spPr>
          <a:xfrm flipH="1" rot="10800000">
            <a:off x="2794068" y="4098527"/>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7" name="Google Shape;1017;p44"/>
          <p:cNvSpPr/>
          <p:nvPr/>
        </p:nvSpPr>
        <p:spPr>
          <a:xfrm flipH="1" rot="10800000">
            <a:off x="3474283" y="4098527"/>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8" name="Google Shape;1018;p44"/>
          <p:cNvSpPr/>
          <p:nvPr/>
        </p:nvSpPr>
        <p:spPr>
          <a:xfrm flipH="1" rot="10800000">
            <a:off x="4162430" y="4098527"/>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9" name="Google Shape;1019;p44"/>
          <p:cNvSpPr/>
          <p:nvPr/>
        </p:nvSpPr>
        <p:spPr>
          <a:xfrm flipH="1" rot="10800000">
            <a:off x="4833120" y="4098527"/>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0" name="Google Shape;1020;p44"/>
          <p:cNvSpPr/>
          <p:nvPr/>
        </p:nvSpPr>
        <p:spPr>
          <a:xfrm flipH="1" rot="10800000">
            <a:off x="5528383" y="4098527"/>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1" name="Google Shape;1021;p44"/>
          <p:cNvSpPr/>
          <p:nvPr/>
        </p:nvSpPr>
        <p:spPr>
          <a:xfrm flipH="1" rot="10800000">
            <a:off x="6222118" y="4098527"/>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2" name="Google Shape;1022;p44"/>
          <p:cNvSpPr/>
          <p:nvPr/>
        </p:nvSpPr>
        <p:spPr>
          <a:xfrm>
            <a:off x="4480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023" name="Google Shape;1023;p44"/>
          <p:cNvSpPr/>
          <p:nvPr/>
        </p:nvSpPr>
        <p:spPr>
          <a:xfrm>
            <a:off x="11338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024" name="Google Shape;1024;p44"/>
          <p:cNvSpPr/>
          <p:nvPr/>
        </p:nvSpPr>
        <p:spPr>
          <a:xfrm>
            <a:off x="52486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025" name="Google Shape;1025;p44"/>
          <p:cNvSpPr/>
          <p:nvPr/>
        </p:nvSpPr>
        <p:spPr>
          <a:xfrm>
            <a:off x="18196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026" name="Google Shape;1026;p44"/>
          <p:cNvSpPr/>
          <p:nvPr/>
        </p:nvSpPr>
        <p:spPr>
          <a:xfrm>
            <a:off x="66202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027" name="Google Shape;1027;p44"/>
          <p:cNvSpPr/>
          <p:nvPr/>
        </p:nvSpPr>
        <p:spPr>
          <a:xfrm>
            <a:off x="25054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028" name="Google Shape;1028;p44"/>
          <p:cNvSpPr/>
          <p:nvPr/>
        </p:nvSpPr>
        <p:spPr>
          <a:xfrm>
            <a:off x="31912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029" name="Google Shape;1029;p44"/>
          <p:cNvSpPr/>
          <p:nvPr/>
        </p:nvSpPr>
        <p:spPr>
          <a:xfrm>
            <a:off x="38770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030" name="Google Shape;1030;p44"/>
          <p:cNvSpPr/>
          <p:nvPr/>
        </p:nvSpPr>
        <p:spPr>
          <a:xfrm>
            <a:off x="45628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031" name="Google Shape;1031;p44"/>
          <p:cNvSpPr/>
          <p:nvPr/>
        </p:nvSpPr>
        <p:spPr>
          <a:xfrm>
            <a:off x="59344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032" name="Google Shape;1032;p44"/>
          <p:cNvSpPr/>
          <p:nvPr/>
        </p:nvSpPr>
        <p:spPr>
          <a:xfrm>
            <a:off x="11338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a:t>
            </a:r>
            <a:endParaRPr/>
          </a:p>
        </p:txBody>
      </p:sp>
      <p:sp>
        <p:nvSpPr>
          <p:cNvPr id="1033" name="Google Shape;1033;p44"/>
          <p:cNvSpPr/>
          <p:nvPr/>
        </p:nvSpPr>
        <p:spPr>
          <a:xfrm>
            <a:off x="18196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1034" name="Google Shape;1034;p44"/>
          <p:cNvSpPr/>
          <p:nvPr/>
        </p:nvSpPr>
        <p:spPr>
          <a:xfrm>
            <a:off x="25054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4</a:t>
            </a:r>
            <a:endParaRPr/>
          </a:p>
        </p:txBody>
      </p:sp>
      <p:sp>
        <p:nvSpPr>
          <p:cNvPr id="1035" name="Google Shape;1035;p44"/>
          <p:cNvSpPr/>
          <p:nvPr/>
        </p:nvSpPr>
        <p:spPr>
          <a:xfrm>
            <a:off x="31912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5</a:t>
            </a:r>
            <a:endParaRPr/>
          </a:p>
        </p:txBody>
      </p:sp>
      <p:sp>
        <p:nvSpPr>
          <p:cNvPr id="1036" name="Google Shape;1036;p44"/>
          <p:cNvSpPr/>
          <p:nvPr/>
        </p:nvSpPr>
        <p:spPr>
          <a:xfrm>
            <a:off x="38770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6</a:t>
            </a:r>
            <a:endParaRPr/>
          </a:p>
        </p:txBody>
      </p:sp>
      <p:sp>
        <p:nvSpPr>
          <p:cNvPr id="1037" name="Google Shape;1037;p44"/>
          <p:cNvSpPr/>
          <p:nvPr/>
        </p:nvSpPr>
        <p:spPr>
          <a:xfrm>
            <a:off x="45628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7</a:t>
            </a:r>
            <a:endParaRPr/>
          </a:p>
        </p:txBody>
      </p:sp>
      <p:sp>
        <p:nvSpPr>
          <p:cNvPr id="1038" name="Google Shape;1038;p44"/>
          <p:cNvSpPr/>
          <p:nvPr/>
        </p:nvSpPr>
        <p:spPr>
          <a:xfrm>
            <a:off x="52486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8</a:t>
            </a:r>
            <a:endParaRPr/>
          </a:p>
        </p:txBody>
      </p:sp>
      <p:sp>
        <p:nvSpPr>
          <p:cNvPr id="1039" name="Google Shape;1039;p44"/>
          <p:cNvSpPr/>
          <p:nvPr/>
        </p:nvSpPr>
        <p:spPr>
          <a:xfrm>
            <a:off x="59344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9</a:t>
            </a:r>
            <a:endParaRPr/>
          </a:p>
        </p:txBody>
      </p:sp>
      <p:sp>
        <p:nvSpPr>
          <p:cNvPr id="1040" name="Google Shape;1040;p44"/>
          <p:cNvSpPr/>
          <p:nvPr/>
        </p:nvSpPr>
        <p:spPr>
          <a:xfrm>
            <a:off x="66202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10</a:t>
            </a:r>
            <a:endParaRPr/>
          </a:p>
        </p:txBody>
      </p:sp>
      <p:sp>
        <p:nvSpPr>
          <p:cNvPr id="1041" name="Google Shape;1041;p44"/>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DATA DEPENDENCIES</a:t>
            </a:r>
            <a:endParaRPr/>
          </a:p>
        </p:txBody>
      </p:sp>
      <p:sp>
        <p:nvSpPr>
          <p:cNvPr id="1042" name="Google Shape;1042;p44"/>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Not all loops are parallel</a:t>
            </a:r>
            <a:endParaRPr/>
          </a:p>
        </p:txBody>
      </p:sp>
      <p:sp>
        <p:nvSpPr>
          <p:cNvPr id="1043" name="Google Shape;1043;p44"/>
          <p:cNvSpPr txBox="1"/>
          <p:nvPr/>
        </p:nvSpPr>
        <p:spPr>
          <a:xfrm>
            <a:off x="419641" y="1615970"/>
            <a:ext cx="6562184" cy="1477328"/>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2000">
                <a:solidFill>
                  <a:srgbClr val="AB69FF"/>
                </a:solidFill>
                <a:latin typeface="Consolas"/>
                <a:ea typeface="Consolas"/>
                <a:cs typeface="Consolas"/>
                <a:sym typeface="Consolas"/>
              </a:rPr>
              <a:t>void</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pairing(</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*a, </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a:t>
            </a:r>
            <a:endParaRPr/>
          </a:p>
          <a:p>
            <a:pPr indent="0" lvl="0" marL="0" marR="0" rtl="0" algn="l">
              <a:lnSpc>
                <a:spcPct val="90000"/>
              </a:lnSpc>
              <a:spcBef>
                <a:spcPts val="0"/>
              </a:spcBef>
              <a:spcAft>
                <a:spcPts val="0"/>
              </a:spcAft>
              <a:buNone/>
            </a:pPr>
            <a:r>
              <a:t/>
            </a:r>
            <a:endParaRPr sz="20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rgbClr val="1B12FF"/>
                </a:solidFill>
                <a:latin typeface="Consolas"/>
                <a:ea typeface="Consolas"/>
                <a:cs typeface="Consolas"/>
                <a:sym typeface="Consolas"/>
              </a:rPr>
              <a:t>for</a:t>
            </a:r>
            <a:r>
              <a:rPr lang="en-US" sz="2000">
                <a:solidFill>
                  <a:schemeClr val="dk2"/>
                </a:solidFill>
                <a:latin typeface="Consolas"/>
                <a:ea typeface="Consolas"/>
                <a:cs typeface="Consolas"/>
                <a:sym typeface="Consolas"/>
              </a:rPr>
              <a:t>(</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i </a:t>
            </a:r>
            <a:r>
              <a:rPr lang="en-US" sz="2000">
                <a:solidFill>
                  <a:srgbClr val="4550AF"/>
                </a:solidFill>
                <a:latin typeface="Consolas"/>
                <a:ea typeface="Consolas"/>
                <a:cs typeface="Consolas"/>
                <a:sym typeface="Consolas"/>
              </a:rPr>
              <a:t>=</a:t>
            </a:r>
            <a:r>
              <a:rPr lang="en-US" sz="2000">
                <a:solidFill>
                  <a:srgbClr val="40A459"/>
                </a:solidFill>
                <a:latin typeface="Consolas"/>
                <a:ea typeface="Consolas"/>
                <a:cs typeface="Consolas"/>
                <a:sym typeface="Consolas"/>
              </a:rPr>
              <a:t> </a:t>
            </a:r>
            <a:r>
              <a:rPr lang="en-US" sz="2000">
                <a:solidFill>
                  <a:srgbClr val="FFA04F"/>
                </a:solidFill>
                <a:latin typeface="Consolas"/>
                <a:ea typeface="Consolas"/>
                <a:cs typeface="Consolas"/>
                <a:sym typeface="Consolas"/>
              </a:rPr>
              <a:t>1</a:t>
            </a:r>
            <a:r>
              <a:rPr lang="en-US" sz="2000">
                <a:solidFill>
                  <a:schemeClr val="dk2"/>
                </a:solidFill>
                <a:latin typeface="Consolas"/>
                <a:ea typeface="Consolas"/>
                <a:cs typeface="Consolas"/>
                <a:sym typeface="Consolas"/>
              </a:rPr>
              <a:t>; i &lt;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 i</a:t>
            </a:r>
            <a:r>
              <a:rPr lang="en-US" sz="2000">
                <a:solidFill>
                  <a:srgbClr val="4550AF"/>
                </a:solidFill>
                <a:latin typeface="Consolas"/>
                <a:ea typeface="Consolas"/>
                <a:cs typeface="Consolas"/>
                <a:sym typeface="Consolas"/>
              </a:rPr>
              <a:t>++</a:t>
            </a:r>
            <a:r>
              <a:rPr lang="en-US" sz="20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a[i] = a[i] + a[i-1];</a:t>
            </a:r>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a:t>
            </a:r>
            <a:endParaRPr/>
          </a:p>
        </p:txBody>
      </p:sp>
      <p:sp>
        <p:nvSpPr>
          <p:cNvPr id="1044" name="Google Shape;1044;p44"/>
          <p:cNvSpPr/>
          <p:nvPr/>
        </p:nvSpPr>
        <p:spPr>
          <a:xfrm>
            <a:off x="4480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a:t>
            </a:r>
            <a:endParaRPr/>
          </a:p>
        </p:txBody>
      </p:sp>
      <p:sp>
        <p:nvSpPr>
          <p:cNvPr id="1045" name="Google Shape;1045;p44"/>
          <p:cNvSpPr/>
          <p:nvPr/>
        </p:nvSpPr>
        <p:spPr>
          <a:xfrm>
            <a:off x="11338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1046" name="Google Shape;1046;p44"/>
          <p:cNvSpPr/>
          <p:nvPr/>
        </p:nvSpPr>
        <p:spPr>
          <a:xfrm>
            <a:off x="18196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6</a:t>
            </a:r>
            <a:endParaRPr/>
          </a:p>
        </p:txBody>
      </p:sp>
      <p:sp>
        <p:nvSpPr>
          <p:cNvPr id="1047" name="Google Shape;1047;p44"/>
          <p:cNvSpPr/>
          <p:nvPr/>
        </p:nvSpPr>
        <p:spPr>
          <a:xfrm>
            <a:off x="25054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10</a:t>
            </a:r>
            <a:endParaRPr/>
          </a:p>
        </p:txBody>
      </p:sp>
      <p:sp>
        <p:nvSpPr>
          <p:cNvPr id="1048" name="Google Shape;1048;p44"/>
          <p:cNvSpPr/>
          <p:nvPr/>
        </p:nvSpPr>
        <p:spPr>
          <a:xfrm>
            <a:off x="31912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15</a:t>
            </a:r>
            <a:endParaRPr/>
          </a:p>
        </p:txBody>
      </p:sp>
      <p:sp>
        <p:nvSpPr>
          <p:cNvPr id="1049" name="Google Shape;1049;p44"/>
          <p:cNvSpPr/>
          <p:nvPr/>
        </p:nvSpPr>
        <p:spPr>
          <a:xfrm>
            <a:off x="38770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21</a:t>
            </a:r>
            <a:endParaRPr/>
          </a:p>
        </p:txBody>
      </p:sp>
      <p:sp>
        <p:nvSpPr>
          <p:cNvPr id="1050" name="Google Shape;1050;p44"/>
          <p:cNvSpPr/>
          <p:nvPr/>
        </p:nvSpPr>
        <p:spPr>
          <a:xfrm>
            <a:off x="45628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28</a:t>
            </a:r>
            <a:endParaRPr/>
          </a:p>
        </p:txBody>
      </p:sp>
      <p:sp>
        <p:nvSpPr>
          <p:cNvPr id="1051" name="Google Shape;1051;p44"/>
          <p:cNvSpPr/>
          <p:nvPr/>
        </p:nvSpPr>
        <p:spPr>
          <a:xfrm>
            <a:off x="52486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36</a:t>
            </a:r>
            <a:endParaRPr/>
          </a:p>
        </p:txBody>
      </p:sp>
      <p:sp>
        <p:nvSpPr>
          <p:cNvPr id="1052" name="Google Shape;1052;p44"/>
          <p:cNvSpPr/>
          <p:nvPr/>
        </p:nvSpPr>
        <p:spPr>
          <a:xfrm>
            <a:off x="59344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45</a:t>
            </a:r>
            <a:endParaRPr/>
          </a:p>
        </p:txBody>
      </p:sp>
      <p:sp>
        <p:nvSpPr>
          <p:cNvPr id="1053" name="Google Shape;1053;p44"/>
          <p:cNvSpPr/>
          <p:nvPr/>
        </p:nvSpPr>
        <p:spPr>
          <a:xfrm>
            <a:off x="66202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55</a:t>
            </a:r>
            <a:endParaRPr/>
          </a:p>
        </p:txBody>
      </p:sp>
      <p:sp>
        <p:nvSpPr>
          <p:cNvPr id="1054" name="Google Shape;1054;p44"/>
          <p:cNvSpPr txBox="1"/>
          <p:nvPr/>
        </p:nvSpPr>
        <p:spPr>
          <a:xfrm>
            <a:off x="826475" y="4490270"/>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i=1</a:t>
            </a:r>
            <a:endParaRPr/>
          </a:p>
        </p:txBody>
      </p:sp>
      <p:sp>
        <p:nvSpPr>
          <p:cNvPr id="1055" name="Google Shape;1055;p44"/>
          <p:cNvSpPr txBox="1"/>
          <p:nvPr/>
        </p:nvSpPr>
        <p:spPr>
          <a:xfrm>
            <a:off x="1498357" y="4490270"/>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i=2</a:t>
            </a:r>
            <a:endParaRPr/>
          </a:p>
        </p:txBody>
      </p:sp>
      <p:sp>
        <p:nvSpPr>
          <p:cNvPr id="1056" name="Google Shape;1056;p44"/>
          <p:cNvSpPr txBox="1"/>
          <p:nvPr/>
        </p:nvSpPr>
        <p:spPr>
          <a:xfrm>
            <a:off x="2186950" y="4490270"/>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i=3</a:t>
            </a:r>
            <a:endParaRPr/>
          </a:p>
        </p:txBody>
      </p:sp>
      <p:sp>
        <p:nvSpPr>
          <p:cNvPr id="1057" name="Google Shape;1057;p44"/>
          <p:cNvSpPr txBox="1"/>
          <p:nvPr/>
        </p:nvSpPr>
        <p:spPr>
          <a:xfrm>
            <a:off x="2850141" y="4490270"/>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i=4</a:t>
            </a:r>
            <a:endParaRPr/>
          </a:p>
        </p:txBody>
      </p:sp>
      <p:sp>
        <p:nvSpPr>
          <p:cNvPr id="1058" name="Google Shape;1058;p44"/>
          <p:cNvSpPr txBox="1"/>
          <p:nvPr/>
        </p:nvSpPr>
        <p:spPr>
          <a:xfrm>
            <a:off x="3532965" y="4490270"/>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i=5</a:t>
            </a:r>
            <a:endParaRPr/>
          </a:p>
        </p:txBody>
      </p:sp>
      <p:sp>
        <p:nvSpPr>
          <p:cNvPr id="1059" name="Google Shape;1059;p44"/>
          <p:cNvSpPr txBox="1"/>
          <p:nvPr/>
        </p:nvSpPr>
        <p:spPr>
          <a:xfrm>
            <a:off x="4222900" y="4490270"/>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i=6</a:t>
            </a:r>
            <a:endParaRPr/>
          </a:p>
        </p:txBody>
      </p:sp>
      <p:sp>
        <p:nvSpPr>
          <p:cNvPr id="1060" name="Google Shape;1060;p44"/>
          <p:cNvSpPr txBox="1"/>
          <p:nvPr/>
        </p:nvSpPr>
        <p:spPr>
          <a:xfrm>
            <a:off x="4888073" y="4490270"/>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i=7</a:t>
            </a:r>
            <a:endParaRPr/>
          </a:p>
        </p:txBody>
      </p:sp>
      <p:sp>
        <p:nvSpPr>
          <p:cNvPr id="1061" name="Google Shape;1061;p44"/>
          <p:cNvSpPr txBox="1"/>
          <p:nvPr/>
        </p:nvSpPr>
        <p:spPr>
          <a:xfrm>
            <a:off x="5587325" y="4488848"/>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i=8</a:t>
            </a:r>
            <a:endParaRPr/>
          </a:p>
        </p:txBody>
      </p:sp>
      <p:sp>
        <p:nvSpPr>
          <p:cNvPr id="1062" name="Google Shape;1062;p44"/>
          <p:cNvSpPr txBox="1"/>
          <p:nvPr/>
        </p:nvSpPr>
        <p:spPr>
          <a:xfrm>
            <a:off x="6275569" y="4488848"/>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i=9</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100"/>
                                        <p:tgtEl>
                                          <p:spTgt spid="1044"/>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100"/>
                                        <p:tgtEl>
                                          <p:spTgt spid="1032"/>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100"/>
                                        <p:tgtEl>
                                          <p:spTgt spid="1033"/>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100"/>
                                        <p:tgtEl>
                                          <p:spTgt spid="1034"/>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
                                        <p:tgtEl>
                                          <p:spTgt spid="103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100"/>
                                        <p:tgtEl>
                                          <p:spTgt spid="1036"/>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100"/>
                                        <p:tgtEl>
                                          <p:spTgt spid="1037"/>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100"/>
                                        <p:tgtEl>
                                          <p:spTgt spid="1038"/>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100"/>
                                        <p:tgtEl>
                                          <p:spTgt spid="1039"/>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100"/>
                                        <p:tgtEl>
                                          <p:spTgt spid="1040"/>
                                        </p:tgtEl>
                                      </p:cBhvr>
                                    </p:animEffect>
                                  </p:childTnLst>
                                </p:cTn>
                              </p:par>
                              <p:par>
                                <p:cTn fill="hold" nodeType="withEffect" presetClass="entr" presetID="1" presetSubtype="0">
                                  <p:stCondLst>
                                    <p:cond delay="0"/>
                                  </p:stCondLst>
                                  <p:childTnLst>
                                    <p:set>
                                      <p:cBhvr>
                                        <p:cTn dur="1" fill="hold">
                                          <p:stCondLst>
                                            <p:cond delay="0"/>
                                          </p:stCondLst>
                                        </p:cTn>
                                        <p:tgtEl>
                                          <p:spTgt spid="10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500"/>
                                        <p:tgtEl>
                                          <p:spTgt spid="1013"/>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054"/>
                                        </p:tgtEl>
                                        <p:attrNameLst>
                                          <p:attrName>style.visibility</p:attrName>
                                        </p:attrNameLst>
                                      </p:cBhvr>
                                      <p:to>
                                        <p:strVal val="visible"/>
                                      </p:to>
                                    </p:set>
                                    <p:anim calcmode="lin" valueType="num">
                                      <p:cBhvr additive="base">
                                        <p:cTn dur="500"/>
                                        <p:tgtEl>
                                          <p:spTgt spid="1054"/>
                                        </p:tgtEl>
                                        <p:attrNameLst>
                                          <p:attrName>ppt_w</p:attrName>
                                        </p:attrNameLst>
                                      </p:cBhvr>
                                      <p:tavLst>
                                        <p:tav fmla="" tm="0">
                                          <p:val>
                                            <p:strVal val="0"/>
                                          </p:val>
                                        </p:tav>
                                        <p:tav fmla="" tm="100000">
                                          <p:val>
                                            <p:strVal val="#ppt_w"/>
                                          </p:val>
                                        </p:tav>
                                      </p:tavLst>
                                    </p:anim>
                                    <p:anim calcmode="lin" valueType="num">
                                      <p:cBhvr additive="base">
                                        <p:cTn dur="500"/>
                                        <p:tgtEl>
                                          <p:spTgt spid="105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032"/>
                                        </p:tgtEl>
                                      </p:cBhvr>
                                    </p:animEffect>
                                    <p:set>
                                      <p:cBhvr>
                                        <p:cTn dur="1" fill="hold">
                                          <p:stCondLst>
                                            <p:cond delay="500"/>
                                          </p:stCondLst>
                                        </p:cTn>
                                        <p:tgtEl>
                                          <p:spTgt spid="1032"/>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45"/>
                                        </p:tgtEl>
                                        <p:attrNameLst>
                                          <p:attrName>style.visibility</p:attrName>
                                        </p:attrNameLst>
                                      </p:cBhvr>
                                      <p:to>
                                        <p:strVal val="visible"/>
                                      </p:to>
                                    </p:set>
                                    <p:animEffect filter="fade" transition="in">
                                      <p:cBhvr>
                                        <p:cTn dur="500"/>
                                        <p:tgtEl>
                                          <p:spTgt spid="10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500"/>
                                        <p:tgtEl>
                                          <p:spTgt spid="1014"/>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055"/>
                                        </p:tgtEl>
                                        <p:attrNameLst>
                                          <p:attrName>style.visibility</p:attrName>
                                        </p:attrNameLst>
                                      </p:cBhvr>
                                      <p:to>
                                        <p:strVal val="visible"/>
                                      </p:to>
                                    </p:set>
                                    <p:anim calcmode="lin" valueType="num">
                                      <p:cBhvr additive="base">
                                        <p:cTn dur="500"/>
                                        <p:tgtEl>
                                          <p:spTgt spid="1055"/>
                                        </p:tgtEl>
                                        <p:attrNameLst>
                                          <p:attrName>ppt_w</p:attrName>
                                        </p:attrNameLst>
                                      </p:cBhvr>
                                      <p:tavLst>
                                        <p:tav fmla="" tm="0">
                                          <p:val>
                                            <p:strVal val="0"/>
                                          </p:val>
                                        </p:tav>
                                        <p:tav fmla="" tm="100000">
                                          <p:val>
                                            <p:strVal val="#ppt_w"/>
                                          </p:val>
                                        </p:tav>
                                      </p:tavLst>
                                    </p:anim>
                                    <p:anim calcmode="lin" valueType="num">
                                      <p:cBhvr additive="base">
                                        <p:cTn dur="500"/>
                                        <p:tgtEl>
                                          <p:spTgt spid="105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033"/>
                                        </p:tgtEl>
                                      </p:cBhvr>
                                    </p:animEffect>
                                    <p:set>
                                      <p:cBhvr>
                                        <p:cTn dur="1" fill="hold">
                                          <p:stCondLst>
                                            <p:cond delay="500"/>
                                          </p:stCondLst>
                                        </p:cTn>
                                        <p:tgtEl>
                                          <p:spTgt spid="1033"/>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46"/>
                                        </p:tgtEl>
                                        <p:attrNameLst>
                                          <p:attrName>style.visibility</p:attrName>
                                        </p:attrNameLst>
                                      </p:cBhvr>
                                      <p:to>
                                        <p:strVal val="visible"/>
                                      </p:to>
                                    </p:set>
                                    <p:animEffect filter="fade" transition="in">
                                      <p:cBhvr>
                                        <p:cTn dur="500"/>
                                        <p:tgtEl>
                                          <p:spTgt spid="10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500"/>
                                        <p:tgtEl>
                                          <p:spTgt spid="1015"/>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056"/>
                                        </p:tgtEl>
                                        <p:attrNameLst>
                                          <p:attrName>style.visibility</p:attrName>
                                        </p:attrNameLst>
                                      </p:cBhvr>
                                      <p:to>
                                        <p:strVal val="visible"/>
                                      </p:to>
                                    </p:set>
                                    <p:anim calcmode="lin" valueType="num">
                                      <p:cBhvr additive="base">
                                        <p:cTn dur="500"/>
                                        <p:tgtEl>
                                          <p:spTgt spid="1056"/>
                                        </p:tgtEl>
                                        <p:attrNameLst>
                                          <p:attrName>ppt_w</p:attrName>
                                        </p:attrNameLst>
                                      </p:cBhvr>
                                      <p:tavLst>
                                        <p:tav fmla="" tm="0">
                                          <p:val>
                                            <p:strVal val="0"/>
                                          </p:val>
                                        </p:tav>
                                        <p:tav fmla="" tm="100000">
                                          <p:val>
                                            <p:strVal val="#ppt_w"/>
                                          </p:val>
                                        </p:tav>
                                      </p:tavLst>
                                    </p:anim>
                                    <p:anim calcmode="lin" valueType="num">
                                      <p:cBhvr additive="base">
                                        <p:cTn dur="500"/>
                                        <p:tgtEl>
                                          <p:spTgt spid="1056"/>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034"/>
                                        </p:tgtEl>
                                      </p:cBhvr>
                                    </p:animEffect>
                                    <p:set>
                                      <p:cBhvr>
                                        <p:cTn dur="1" fill="hold">
                                          <p:stCondLst>
                                            <p:cond delay="500"/>
                                          </p:stCondLst>
                                        </p:cTn>
                                        <p:tgtEl>
                                          <p:spTgt spid="1034"/>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500"/>
                                        <p:tgtEl>
                                          <p:spTgt spid="10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500"/>
                                        <p:tgtEl>
                                          <p:spTgt spid="1016"/>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057"/>
                                        </p:tgtEl>
                                        <p:attrNameLst>
                                          <p:attrName>style.visibility</p:attrName>
                                        </p:attrNameLst>
                                      </p:cBhvr>
                                      <p:to>
                                        <p:strVal val="visible"/>
                                      </p:to>
                                    </p:set>
                                    <p:anim calcmode="lin" valueType="num">
                                      <p:cBhvr additive="base">
                                        <p:cTn dur="500"/>
                                        <p:tgtEl>
                                          <p:spTgt spid="1057"/>
                                        </p:tgtEl>
                                        <p:attrNameLst>
                                          <p:attrName>ppt_w</p:attrName>
                                        </p:attrNameLst>
                                      </p:cBhvr>
                                      <p:tavLst>
                                        <p:tav fmla="" tm="0">
                                          <p:val>
                                            <p:strVal val="0"/>
                                          </p:val>
                                        </p:tav>
                                        <p:tav fmla="" tm="100000">
                                          <p:val>
                                            <p:strVal val="#ppt_w"/>
                                          </p:val>
                                        </p:tav>
                                      </p:tavLst>
                                    </p:anim>
                                    <p:anim calcmode="lin" valueType="num">
                                      <p:cBhvr additive="base">
                                        <p:cTn dur="500"/>
                                        <p:tgtEl>
                                          <p:spTgt spid="105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035"/>
                                        </p:tgtEl>
                                      </p:cBhvr>
                                    </p:animEffect>
                                    <p:set>
                                      <p:cBhvr>
                                        <p:cTn dur="1" fill="hold">
                                          <p:stCondLst>
                                            <p:cond delay="500"/>
                                          </p:stCondLst>
                                        </p:cTn>
                                        <p:tgtEl>
                                          <p:spTgt spid="1035"/>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500"/>
                                        <p:tgtEl>
                                          <p:spTgt spid="10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500"/>
                                        <p:tgtEl>
                                          <p:spTgt spid="1017"/>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058"/>
                                        </p:tgtEl>
                                        <p:attrNameLst>
                                          <p:attrName>style.visibility</p:attrName>
                                        </p:attrNameLst>
                                      </p:cBhvr>
                                      <p:to>
                                        <p:strVal val="visible"/>
                                      </p:to>
                                    </p:set>
                                    <p:anim calcmode="lin" valueType="num">
                                      <p:cBhvr additive="base">
                                        <p:cTn dur="500"/>
                                        <p:tgtEl>
                                          <p:spTgt spid="1058"/>
                                        </p:tgtEl>
                                        <p:attrNameLst>
                                          <p:attrName>ppt_w</p:attrName>
                                        </p:attrNameLst>
                                      </p:cBhvr>
                                      <p:tavLst>
                                        <p:tav fmla="" tm="0">
                                          <p:val>
                                            <p:strVal val="0"/>
                                          </p:val>
                                        </p:tav>
                                        <p:tav fmla="" tm="100000">
                                          <p:val>
                                            <p:strVal val="#ppt_w"/>
                                          </p:val>
                                        </p:tav>
                                      </p:tavLst>
                                    </p:anim>
                                    <p:anim calcmode="lin" valueType="num">
                                      <p:cBhvr additive="base">
                                        <p:cTn dur="500"/>
                                        <p:tgtEl>
                                          <p:spTgt spid="1058"/>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036"/>
                                        </p:tgtEl>
                                      </p:cBhvr>
                                    </p:animEffect>
                                    <p:set>
                                      <p:cBhvr>
                                        <p:cTn dur="1" fill="hold">
                                          <p:stCondLst>
                                            <p:cond delay="500"/>
                                          </p:stCondLst>
                                        </p:cTn>
                                        <p:tgtEl>
                                          <p:spTgt spid="1036"/>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500"/>
                                        <p:tgtEl>
                                          <p:spTgt spid="10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500"/>
                                        <p:tgtEl>
                                          <p:spTgt spid="1018"/>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059"/>
                                        </p:tgtEl>
                                        <p:attrNameLst>
                                          <p:attrName>style.visibility</p:attrName>
                                        </p:attrNameLst>
                                      </p:cBhvr>
                                      <p:to>
                                        <p:strVal val="visible"/>
                                      </p:to>
                                    </p:set>
                                    <p:anim calcmode="lin" valueType="num">
                                      <p:cBhvr additive="base">
                                        <p:cTn dur="500"/>
                                        <p:tgtEl>
                                          <p:spTgt spid="1059"/>
                                        </p:tgtEl>
                                        <p:attrNameLst>
                                          <p:attrName>ppt_w</p:attrName>
                                        </p:attrNameLst>
                                      </p:cBhvr>
                                      <p:tavLst>
                                        <p:tav fmla="" tm="0">
                                          <p:val>
                                            <p:strVal val="0"/>
                                          </p:val>
                                        </p:tav>
                                        <p:tav fmla="" tm="100000">
                                          <p:val>
                                            <p:strVal val="#ppt_w"/>
                                          </p:val>
                                        </p:tav>
                                      </p:tavLst>
                                    </p:anim>
                                    <p:anim calcmode="lin" valueType="num">
                                      <p:cBhvr additive="base">
                                        <p:cTn dur="500"/>
                                        <p:tgtEl>
                                          <p:spTgt spid="105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037"/>
                                        </p:tgtEl>
                                      </p:cBhvr>
                                    </p:animEffect>
                                    <p:set>
                                      <p:cBhvr>
                                        <p:cTn dur="1" fill="hold">
                                          <p:stCondLst>
                                            <p:cond delay="500"/>
                                          </p:stCondLst>
                                        </p:cTn>
                                        <p:tgtEl>
                                          <p:spTgt spid="1037"/>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50"/>
                                        </p:tgtEl>
                                        <p:attrNameLst>
                                          <p:attrName>style.visibility</p:attrName>
                                        </p:attrNameLst>
                                      </p:cBhvr>
                                      <p:to>
                                        <p:strVal val="visible"/>
                                      </p:to>
                                    </p:set>
                                    <p:animEffect filter="fade" transition="in">
                                      <p:cBhvr>
                                        <p:cTn dur="500"/>
                                        <p:tgtEl>
                                          <p:spTgt spid="10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500"/>
                                        <p:tgtEl>
                                          <p:spTgt spid="1019"/>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060"/>
                                        </p:tgtEl>
                                        <p:attrNameLst>
                                          <p:attrName>style.visibility</p:attrName>
                                        </p:attrNameLst>
                                      </p:cBhvr>
                                      <p:to>
                                        <p:strVal val="visible"/>
                                      </p:to>
                                    </p:set>
                                    <p:anim calcmode="lin" valueType="num">
                                      <p:cBhvr additive="base">
                                        <p:cTn dur="500"/>
                                        <p:tgtEl>
                                          <p:spTgt spid="1060"/>
                                        </p:tgtEl>
                                        <p:attrNameLst>
                                          <p:attrName>ppt_w</p:attrName>
                                        </p:attrNameLst>
                                      </p:cBhvr>
                                      <p:tavLst>
                                        <p:tav fmla="" tm="0">
                                          <p:val>
                                            <p:strVal val="0"/>
                                          </p:val>
                                        </p:tav>
                                        <p:tav fmla="" tm="100000">
                                          <p:val>
                                            <p:strVal val="#ppt_w"/>
                                          </p:val>
                                        </p:tav>
                                      </p:tavLst>
                                    </p:anim>
                                    <p:anim calcmode="lin" valueType="num">
                                      <p:cBhvr additive="base">
                                        <p:cTn dur="500"/>
                                        <p:tgtEl>
                                          <p:spTgt spid="1060"/>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038"/>
                                        </p:tgtEl>
                                      </p:cBhvr>
                                    </p:animEffect>
                                    <p:set>
                                      <p:cBhvr>
                                        <p:cTn dur="1" fill="hold">
                                          <p:stCondLst>
                                            <p:cond delay="500"/>
                                          </p:stCondLst>
                                        </p:cTn>
                                        <p:tgtEl>
                                          <p:spTgt spid="1038"/>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500"/>
                                        <p:tgtEl>
                                          <p:spTgt spid="10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500"/>
                                        <p:tgtEl>
                                          <p:spTgt spid="1020"/>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061"/>
                                        </p:tgtEl>
                                        <p:attrNameLst>
                                          <p:attrName>style.visibility</p:attrName>
                                        </p:attrNameLst>
                                      </p:cBhvr>
                                      <p:to>
                                        <p:strVal val="visible"/>
                                      </p:to>
                                    </p:set>
                                    <p:anim calcmode="lin" valueType="num">
                                      <p:cBhvr additive="base">
                                        <p:cTn dur="500"/>
                                        <p:tgtEl>
                                          <p:spTgt spid="1061"/>
                                        </p:tgtEl>
                                        <p:attrNameLst>
                                          <p:attrName>ppt_w</p:attrName>
                                        </p:attrNameLst>
                                      </p:cBhvr>
                                      <p:tavLst>
                                        <p:tav fmla="" tm="0">
                                          <p:val>
                                            <p:strVal val="0"/>
                                          </p:val>
                                        </p:tav>
                                        <p:tav fmla="" tm="100000">
                                          <p:val>
                                            <p:strVal val="#ppt_w"/>
                                          </p:val>
                                        </p:tav>
                                      </p:tavLst>
                                    </p:anim>
                                    <p:anim calcmode="lin" valueType="num">
                                      <p:cBhvr additive="base">
                                        <p:cTn dur="500"/>
                                        <p:tgtEl>
                                          <p:spTgt spid="1061"/>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039"/>
                                        </p:tgtEl>
                                      </p:cBhvr>
                                    </p:animEffect>
                                    <p:set>
                                      <p:cBhvr>
                                        <p:cTn dur="1" fill="hold">
                                          <p:stCondLst>
                                            <p:cond delay="500"/>
                                          </p:stCondLst>
                                        </p:cTn>
                                        <p:tgtEl>
                                          <p:spTgt spid="1039"/>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500"/>
                                        <p:tgtEl>
                                          <p:spTgt spid="10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500"/>
                                        <p:tgtEl>
                                          <p:spTgt spid="1021"/>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062"/>
                                        </p:tgtEl>
                                        <p:attrNameLst>
                                          <p:attrName>style.visibility</p:attrName>
                                        </p:attrNameLst>
                                      </p:cBhvr>
                                      <p:to>
                                        <p:strVal val="visible"/>
                                      </p:to>
                                    </p:set>
                                    <p:anim calcmode="lin" valueType="num">
                                      <p:cBhvr additive="base">
                                        <p:cTn dur="500"/>
                                        <p:tgtEl>
                                          <p:spTgt spid="1062"/>
                                        </p:tgtEl>
                                        <p:attrNameLst>
                                          <p:attrName>ppt_w</p:attrName>
                                        </p:attrNameLst>
                                      </p:cBhvr>
                                      <p:tavLst>
                                        <p:tav fmla="" tm="0">
                                          <p:val>
                                            <p:strVal val="0"/>
                                          </p:val>
                                        </p:tav>
                                        <p:tav fmla="" tm="100000">
                                          <p:val>
                                            <p:strVal val="#ppt_w"/>
                                          </p:val>
                                        </p:tav>
                                      </p:tavLst>
                                    </p:anim>
                                    <p:anim calcmode="lin" valueType="num">
                                      <p:cBhvr additive="base">
                                        <p:cTn dur="500"/>
                                        <p:tgtEl>
                                          <p:spTgt spid="1062"/>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040"/>
                                        </p:tgtEl>
                                      </p:cBhvr>
                                    </p:animEffect>
                                    <p:set>
                                      <p:cBhvr>
                                        <p:cTn dur="1" fill="hold">
                                          <p:stCondLst>
                                            <p:cond delay="500"/>
                                          </p:stCondLst>
                                        </p:cTn>
                                        <p:tgtEl>
                                          <p:spTgt spid="1040"/>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500"/>
                                        <p:tgtEl>
                                          <p:spTgt spid="10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45"/>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DATA DEPENDENCIES</a:t>
            </a:r>
            <a:endParaRPr/>
          </a:p>
        </p:txBody>
      </p:sp>
      <p:sp>
        <p:nvSpPr>
          <p:cNvPr id="1069" name="Google Shape;1069;p45"/>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Not all loops are parallel</a:t>
            </a:r>
            <a:endParaRPr/>
          </a:p>
        </p:txBody>
      </p:sp>
      <p:sp>
        <p:nvSpPr>
          <p:cNvPr id="1070" name="Google Shape;1070;p45"/>
          <p:cNvSpPr txBox="1"/>
          <p:nvPr/>
        </p:nvSpPr>
        <p:spPr>
          <a:xfrm>
            <a:off x="419641" y="1615970"/>
            <a:ext cx="6562184" cy="1477328"/>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2000">
                <a:solidFill>
                  <a:srgbClr val="AB69FF"/>
                </a:solidFill>
                <a:latin typeface="Consolas"/>
                <a:ea typeface="Consolas"/>
                <a:cs typeface="Consolas"/>
                <a:sym typeface="Consolas"/>
              </a:rPr>
              <a:t>void</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pairing(</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*a, </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a:t>
            </a:r>
            <a:endParaRPr/>
          </a:p>
          <a:p>
            <a:pPr indent="0" lvl="0" marL="0" marR="0" rtl="0" algn="l">
              <a:lnSpc>
                <a:spcPct val="90000"/>
              </a:lnSpc>
              <a:spcBef>
                <a:spcPts val="0"/>
              </a:spcBef>
              <a:spcAft>
                <a:spcPts val="0"/>
              </a:spcAft>
              <a:buNone/>
            </a:pPr>
            <a:r>
              <a:t/>
            </a:r>
            <a:endParaRPr sz="20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rgbClr val="1B12FF"/>
                </a:solidFill>
                <a:latin typeface="Consolas"/>
                <a:ea typeface="Consolas"/>
                <a:cs typeface="Consolas"/>
                <a:sym typeface="Consolas"/>
              </a:rPr>
              <a:t>for</a:t>
            </a:r>
            <a:r>
              <a:rPr lang="en-US" sz="2000">
                <a:solidFill>
                  <a:schemeClr val="dk2"/>
                </a:solidFill>
                <a:latin typeface="Consolas"/>
                <a:ea typeface="Consolas"/>
                <a:cs typeface="Consolas"/>
                <a:sym typeface="Consolas"/>
              </a:rPr>
              <a:t>(</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i </a:t>
            </a:r>
            <a:r>
              <a:rPr lang="en-US" sz="2000">
                <a:solidFill>
                  <a:srgbClr val="4550AF"/>
                </a:solidFill>
                <a:latin typeface="Consolas"/>
                <a:ea typeface="Consolas"/>
                <a:cs typeface="Consolas"/>
                <a:sym typeface="Consolas"/>
              </a:rPr>
              <a:t>=</a:t>
            </a:r>
            <a:r>
              <a:rPr lang="en-US" sz="2000">
                <a:solidFill>
                  <a:srgbClr val="40A459"/>
                </a:solidFill>
                <a:latin typeface="Consolas"/>
                <a:ea typeface="Consolas"/>
                <a:cs typeface="Consolas"/>
                <a:sym typeface="Consolas"/>
              </a:rPr>
              <a:t> </a:t>
            </a:r>
            <a:r>
              <a:rPr lang="en-US" sz="2000">
                <a:solidFill>
                  <a:srgbClr val="FFA04F"/>
                </a:solidFill>
                <a:latin typeface="Consolas"/>
                <a:ea typeface="Consolas"/>
                <a:cs typeface="Consolas"/>
                <a:sym typeface="Consolas"/>
              </a:rPr>
              <a:t>1</a:t>
            </a:r>
            <a:r>
              <a:rPr lang="en-US" sz="2000">
                <a:solidFill>
                  <a:schemeClr val="dk2"/>
                </a:solidFill>
                <a:latin typeface="Consolas"/>
                <a:ea typeface="Consolas"/>
                <a:cs typeface="Consolas"/>
                <a:sym typeface="Consolas"/>
              </a:rPr>
              <a:t>; i &lt;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 i</a:t>
            </a:r>
            <a:r>
              <a:rPr lang="en-US" sz="2000">
                <a:solidFill>
                  <a:srgbClr val="4550AF"/>
                </a:solidFill>
                <a:latin typeface="Consolas"/>
                <a:ea typeface="Consolas"/>
                <a:cs typeface="Consolas"/>
                <a:sym typeface="Consolas"/>
              </a:rPr>
              <a:t>++</a:t>
            </a:r>
            <a:r>
              <a:rPr lang="en-US" sz="20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a[i] = a[i] + a[i-1];</a:t>
            </a:r>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a:t>
            </a:r>
            <a:endParaRPr/>
          </a:p>
        </p:txBody>
      </p:sp>
      <p:sp>
        <p:nvSpPr>
          <p:cNvPr id="1071" name="Google Shape;1071;p45"/>
          <p:cNvSpPr/>
          <p:nvPr/>
        </p:nvSpPr>
        <p:spPr>
          <a:xfrm>
            <a:off x="4480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a:t>
            </a:r>
            <a:endParaRPr/>
          </a:p>
        </p:txBody>
      </p:sp>
      <p:sp>
        <p:nvSpPr>
          <p:cNvPr id="1072" name="Google Shape;1072;p45"/>
          <p:cNvSpPr/>
          <p:nvPr/>
        </p:nvSpPr>
        <p:spPr>
          <a:xfrm>
            <a:off x="11338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1073" name="Google Shape;1073;p45"/>
          <p:cNvSpPr/>
          <p:nvPr/>
        </p:nvSpPr>
        <p:spPr>
          <a:xfrm>
            <a:off x="18196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6</a:t>
            </a:r>
            <a:endParaRPr/>
          </a:p>
        </p:txBody>
      </p:sp>
      <p:sp>
        <p:nvSpPr>
          <p:cNvPr id="1074" name="Google Shape;1074;p45"/>
          <p:cNvSpPr/>
          <p:nvPr/>
        </p:nvSpPr>
        <p:spPr>
          <a:xfrm>
            <a:off x="25054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10</a:t>
            </a:r>
            <a:endParaRPr/>
          </a:p>
        </p:txBody>
      </p:sp>
      <p:sp>
        <p:nvSpPr>
          <p:cNvPr id="1075" name="Google Shape;1075;p45"/>
          <p:cNvSpPr/>
          <p:nvPr/>
        </p:nvSpPr>
        <p:spPr>
          <a:xfrm>
            <a:off x="31912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15</a:t>
            </a:r>
            <a:endParaRPr/>
          </a:p>
        </p:txBody>
      </p:sp>
      <p:sp>
        <p:nvSpPr>
          <p:cNvPr id="1076" name="Google Shape;1076;p45"/>
          <p:cNvSpPr/>
          <p:nvPr/>
        </p:nvSpPr>
        <p:spPr>
          <a:xfrm>
            <a:off x="38770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21</a:t>
            </a:r>
            <a:endParaRPr/>
          </a:p>
        </p:txBody>
      </p:sp>
      <p:sp>
        <p:nvSpPr>
          <p:cNvPr id="1077" name="Google Shape;1077;p45"/>
          <p:cNvSpPr/>
          <p:nvPr/>
        </p:nvSpPr>
        <p:spPr>
          <a:xfrm>
            <a:off x="45628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28</a:t>
            </a:r>
            <a:endParaRPr/>
          </a:p>
        </p:txBody>
      </p:sp>
      <p:sp>
        <p:nvSpPr>
          <p:cNvPr id="1078" name="Google Shape;1078;p45"/>
          <p:cNvSpPr/>
          <p:nvPr/>
        </p:nvSpPr>
        <p:spPr>
          <a:xfrm>
            <a:off x="52486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36</a:t>
            </a:r>
            <a:endParaRPr/>
          </a:p>
        </p:txBody>
      </p:sp>
      <p:sp>
        <p:nvSpPr>
          <p:cNvPr id="1079" name="Google Shape;1079;p45"/>
          <p:cNvSpPr/>
          <p:nvPr/>
        </p:nvSpPr>
        <p:spPr>
          <a:xfrm>
            <a:off x="59344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45</a:t>
            </a:r>
            <a:endParaRPr/>
          </a:p>
        </p:txBody>
      </p:sp>
      <p:sp>
        <p:nvSpPr>
          <p:cNvPr id="1080" name="Google Shape;1080;p45"/>
          <p:cNvSpPr/>
          <p:nvPr/>
        </p:nvSpPr>
        <p:spPr>
          <a:xfrm>
            <a:off x="66202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55</a:t>
            </a:r>
            <a:endParaRPr/>
          </a:p>
        </p:txBody>
      </p:sp>
      <p:sp>
        <p:nvSpPr>
          <p:cNvPr id="1081" name="Google Shape;1081;p45"/>
          <p:cNvSpPr txBox="1"/>
          <p:nvPr/>
        </p:nvSpPr>
        <p:spPr>
          <a:xfrm>
            <a:off x="419641" y="1615970"/>
            <a:ext cx="6562184" cy="1477328"/>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2000">
                <a:solidFill>
                  <a:srgbClr val="AB69FF"/>
                </a:solidFill>
                <a:latin typeface="Consolas"/>
                <a:ea typeface="Consolas"/>
                <a:cs typeface="Consolas"/>
                <a:sym typeface="Consolas"/>
              </a:rPr>
              <a:t>void</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pairing(</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*a, </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a:t>
            </a:r>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	</a:t>
            </a:r>
            <a:r>
              <a:rPr lang="en-US" sz="2000" strike="sngStrike">
                <a:solidFill>
                  <a:srgbClr val="8E4000"/>
                </a:solidFill>
                <a:latin typeface="Consolas"/>
                <a:ea typeface="Consolas"/>
                <a:cs typeface="Consolas"/>
                <a:sym typeface="Consolas"/>
              </a:rPr>
              <a:t>#pragma acc parallel loop</a:t>
            </a:r>
            <a:endParaRPr sz="2000" strike="sng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rgbClr val="1B12FF"/>
                </a:solidFill>
                <a:latin typeface="Consolas"/>
                <a:ea typeface="Consolas"/>
                <a:cs typeface="Consolas"/>
                <a:sym typeface="Consolas"/>
              </a:rPr>
              <a:t>for</a:t>
            </a:r>
            <a:r>
              <a:rPr lang="en-US" sz="2000">
                <a:solidFill>
                  <a:schemeClr val="dk2"/>
                </a:solidFill>
                <a:latin typeface="Consolas"/>
                <a:ea typeface="Consolas"/>
                <a:cs typeface="Consolas"/>
                <a:sym typeface="Consolas"/>
              </a:rPr>
              <a:t>(</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i </a:t>
            </a:r>
            <a:r>
              <a:rPr lang="en-US" sz="2000">
                <a:solidFill>
                  <a:srgbClr val="4550AF"/>
                </a:solidFill>
                <a:latin typeface="Consolas"/>
                <a:ea typeface="Consolas"/>
                <a:cs typeface="Consolas"/>
                <a:sym typeface="Consolas"/>
              </a:rPr>
              <a:t>=</a:t>
            </a:r>
            <a:r>
              <a:rPr lang="en-US" sz="2000">
                <a:solidFill>
                  <a:srgbClr val="40A459"/>
                </a:solidFill>
                <a:latin typeface="Consolas"/>
                <a:ea typeface="Consolas"/>
                <a:cs typeface="Consolas"/>
                <a:sym typeface="Consolas"/>
              </a:rPr>
              <a:t> </a:t>
            </a:r>
            <a:r>
              <a:rPr lang="en-US" sz="2000">
                <a:solidFill>
                  <a:srgbClr val="FFA04F"/>
                </a:solidFill>
                <a:latin typeface="Consolas"/>
                <a:ea typeface="Consolas"/>
                <a:cs typeface="Consolas"/>
                <a:sym typeface="Consolas"/>
              </a:rPr>
              <a:t>1</a:t>
            </a:r>
            <a:r>
              <a:rPr lang="en-US" sz="2000">
                <a:solidFill>
                  <a:schemeClr val="dk2"/>
                </a:solidFill>
                <a:latin typeface="Consolas"/>
                <a:ea typeface="Consolas"/>
                <a:cs typeface="Consolas"/>
                <a:sym typeface="Consolas"/>
              </a:rPr>
              <a:t>; i &lt;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 i</a:t>
            </a:r>
            <a:r>
              <a:rPr lang="en-US" sz="2000">
                <a:solidFill>
                  <a:srgbClr val="4550AF"/>
                </a:solidFill>
                <a:latin typeface="Consolas"/>
                <a:ea typeface="Consolas"/>
                <a:cs typeface="Consolas"/>
                <a:sym typeface="Consolas"/>
              </a:rPr>
              <a:t>++</a:t>
            </a:r>
            <a:r>
              <a:rPr lang="en-US" sz="20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a[i] = a[i] + a[i-1];</a:t>
            </a:r>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a:t>
            </a:r>
            <a:endParaRPr/>
          </a:p>
        </p:txBody>
      </p:sp>
      <p:sp>
        <p:nvSpPr>
          <p:cNvPr id="1082" name="Google Shape;1082;p45"/>
          <p:cNvSpPr/>
          <p:nvPr/>
        </p:nvSpPr>
        <p:spPr>
          <a:xfrm>
            <a:off x="770382"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3" name="Google Shape;1083;p45"/>
          <p:cNvSpPr/>
          <p:nvPr/>
        </p:nvSpPr>
        <p:spPr>
          <a:xfrm>
            <a:off x="1437894"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4" name="Google Shape;1084;p45"/>
          <p:cNvSpPr/>
          <p:nvPr/>
        </p:nvSpPr>
        <p:spPr>
          <a:xfrm>
            <a:off x="2123694"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5" name="Google Shape;1085;p45"/>
          <p:cNvSpPr/>
          <p:nvPr/>
        </p:nvSpPr>
        <p:spPr>
          <a:xfrm>
            <a:off x="2805498"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6" name="Google Shape;1086;p45"/>
          <p:cNvSpPr/>
          <p:nvPr/>
        </p:nvSpPr>
        <p:spPr>
          <a:xfrm>
            <a:off x="3485713"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7" name="Google Shape;1087;p45"/>
          <p:cNvSpPr/>
          <p:nvPr/>
        </p:nvSpPr>
        <p:spPr>
          <a:xfrm>
            <a:off x="4173860"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8" name="Google Shape;1088;p45"/>
          <p:cNvSpPr/>
          <p:nvPr/>
        </p:nvSpPr>
        <p:spPr>
          <a:xfrm>
            <a:off x="4844550"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9" name="Google Shape;1089;p45"/>
          <p:cNvSpPr/>
          <p:nvPr/>
        </p:nvSpPr>
        <p:spPr>
          <a:xfrm>
            <a:off x="5539813"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0" name="Google Shape;1090;p45"/>
          <p:cNvSpPr/>
          <p:nvPr/>
        </p:nvSpPr>
        <p:spPr>
          <a:xfrm>
            <a:off x="6233548"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1" name="Google Shape;1091;p45"/>
          <p:cNvSpPr/>
          <p:nvPr/>
        </p:nvSpPr>
        <p:spPr>
          <a:xfrm>
            <a:off x="4594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092" name="Google Shape;1092;p45"/>
          <p:cNvSpPr/>
          <p:nvPr/>
        </p:nvSpPr>
        <p:spPr>
          <a:xfrm>
            <a:off x="1145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093" name="Google Shape;1093;p45"/>
          <p:cNvSpPr/>
          <p:nvPr/>
        </p:nvSpPr>
        <p:spPr>
          <a:xfrm>
            <a:off x="5260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094" name="Google Shape;1094;p45"/>
          <p:cNvSpPr/>
          <p:nvPr/>
        </p:nvSpPr>
        <p:spPr>
          <a:xfrm>
            <a:off x="1831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095" name="Google Shape;1095;p45"/>
          <p:cNvSpPr/>
          <p:nvPr/>
        </p:nvSpPr>
        <p:spPr>
          <a:xfrm>
            <a:off x="6631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096" name="Google Shape;1096;p45"/>
          <p:cNvSpPr/>
          <p:nvPr/>
        </p:nvSpPr>
        <p:spPr>
          <a:xfrm>
            <a:off x="2516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097" name="Google Shape;1097;p45"/>
          <p:cNvSpPr/>
          <p:nvPr/>
        </p:nvSpPr>
        <p:spPr>
          <a:xfrm>
            <a:off x="3202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098" name="Google Shape;1098;p45"/>
          <p:cNvSpPr/>
          <p:nvPr/>
        </p:nvSpPr>
        <p:spPr>
          <a:xfrm>
            <a:off x="38884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099" name="Google Shape;1099;p45"/>
          <p:cNvSpPr/>
          <p:nvPr/>
        </p:nvSpPr>
        <p:spPr>
          <a:xfrm>
            <a:off x="4574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100" name="Google Shape;1100;p45"/>
          <p:cNvSpPr/>
          <p:nvPr/>
        </p:nvSpPr>
        <p:spPr>
          <a:xfrm>
            <a:off x="5945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101" name="Google Shape;1101;p45"/>
          <p:cNvSpPr/>
          <p:nvPr/>
        </p:nvSpPr>
        <p:spPr>
          <a:xfrm>
            <a:off x="1145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a:t>
            </a:r>
            <a:endParaRPr/>
          </a:p>
        </p:txBody>
      </p:sp>
      <p:sp>
        <p:nvSpPr>
          <p:cNvPr id="1102" name="Google Shape;1102;p45"/>
          <p:cNvSpPr/>
          <p:nvPr/>
        </p:nvSpPr>
        <p:spPr>
          <a:xfrm>
            <a:off x="1831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1103" name="Google Shape;1103;p45"/>
          <p:cNvSpPr/>
          <p:nvPr/>
        </p:nvSpPr>
        <p:spPr>
          <a:xfrm>
            <a:off x="2516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4</a:t>
            </a:r>
            <a:endParaRPr/>
          </a:p>
        </p:txBody>
      </p:sp>
      <p:sp>
        <p:nvSpPr>
          <p:cNvPr id="1104" name="Google Shape;1104;p45"/>
          <p:cNvSpPr/>
          <p:nvPr/>
        </p:nvSpPr>
        <p:spPr>
          <a:xfrm>
            <a:off x="3202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5</a:t>
            </a:r>
            <a:endParaRPr/>
          </a:p>
        </p:txBody>
      </p:sp>
      <p:sp>
        <p:nvSpPr>
          <p:cNvPr id="1105" name="Google Shape;1105;p45"/>
          <p:cNvSpPr/>
          <p:nvPr/>
        </p:nvSpPr>
        <p:spPr>
          <a:xfrm>
            <a:off x="38884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6</a:t>
            </a:r>
            <a:endParaRPr/>
          </a:p>
        </p:txBody>
      </p:sp>
      <p:sp>
        <p:nvSpPr>
          <p:cNvPr id="1106" name="Google Shape;1106;p45"/>
          <p:cNvSpPr/>
          <p:nvPr/>
        </p:nvSpPr>
        <p:spPr>
          <a:xfrm>
            <a:off x="4574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7</a:t>
            </a:r>
            <a:endParaRPr/>
          </a:p>
        </p:txBody>
      </p:sp>
      <p:sp>
        <p:nvSpPr>
          <p:cNvPr id="1107" name="Google Shape;1107;p45"/>
          <p:cNvSpPr/>
          <p:nvPr/>
        </p:nvSpPr>
        <p:spPr>
          <a:xfrm>
            <a:off x="5260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8</a:t>
            </a:r>
            <a:endParaRPr/>
          </a:p>
        </p:txBody>
      </p:sp>
      <p:sp>
        <p:nvSpPr>
          <p:cNvPr id="1108" name="Google Shape;1108;p45"/>
          <p:cNvSpPr/>
          <p:nvPr/>
        </p:nvSpPr>
        <p:spPr>
          <a:xfrm>
            <a:off x="5945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9</a:t>
            </a:r>
            <a:endParaRPr/>
          </a:p>
        </p:txBody>
      </p:sp>
      <p:sp>
        <p:nvSpPr>
          <p:cNvPr id="1109" name="Google Shape;1109;p45"/>
          <p:cNvSpPr/>
          <p:nvPr/>
        </p:nvSpPr>
        <p:spPr>
          <a:xfrm>
            <a:off x="6631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10</a:t>
            </a:r>
            <a:endParaRPr/>
          </a:p>
        </p:txBody>
      </p:sp>
      <p:sp>
        <p:nvSpPr>
          <p:cNvPr id="1110" name="Google Shape;1110;p45"/>
          <p:cNvSpPr/>
          <p:nvPr/>
        </p:nvSpPr>
        <p:spPr>
          <a:xfrm>
            <a:off x="4594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a:t>
            </a:r>
            <a:endParaRPr/>
          </a:p>
        </p:txBody>
      </p:sp>
      <p:sp>
        <p:nvSpPr>
          <p:cNvPr id="1111" name="Google Shape;1111;p45"/>
          <p:cNvSpPr/>
          <p:nvPr/>
        </p:nvSpPr>
        <p:spPr>
          <a:xfrm>
            <a:off x="1145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1112" name="Google Shape;1112;p45"/>
          <p:cNvSpPr/>
          <p:nvPr/>
        </p:nvSpPr>
        <p:spPr>
          <a:xfrm>
            <a:off x="1831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5</a:t>
            </a:r>
            <a:endParaRPr/>
          </a:p>
        </p:txBody>
      </p:sp>
      <p:sp>
        <p:nvSpPr>
          <p:cNvPr id="1113" name="Google Shape;1113;p45"/>
          <p:cNvSpPr/>
          <p:nvPr/>
        </p:nvSpPr>
        <p:spPr>
          <a:xfrm>
            <a:off x="2516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9</a:t>
            </a:r>
            <a:endParaRPr/>
          </a:p>
        </p:txBody>
      </p:sp>
      <p:sp>
        <p:nvSpPr>
          <p:cNvPr id="1114" name="Google Shape;1114;p45"/>
          <p:cNvSpPr/>
          <p:nvPr/>
        </p:nvSpPr>
        <p:spPr>
          <a:xfrm>
            <a:off x="3202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9</a:t>
            </a:r>
            <a:endParaRPr/>
          </a:p>
        </p:txBody>
      </p:sp>
      <p:sp>
        <p:nvSpPr>
          <p:cNvPr id="1115" name="Google Shape;1115;p45"/>
          <p:cNvSpPr/>
          <p:nvPr/>
        </p:nvSpPr>
        <p:spPr>
          <a:xfrm>
            <a:off x="38884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15</a:t>
            </a:r>
            <a:endParaRPr/>
          </a:p>
        </p:txBody>
      </p:sp>
      <p:sp>
        <p:nvSpPr>
          <p:cNvPr id="1116" name="Google Shape;1116;p45"/>
          <p:cNvSpPr/>
          <p:nvPr/>
        </p:nvSpPr>
        <p:spPr>
          <a:xfrm>
            <a:off x="4574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13</a:t>
            </a:r>
            <a:endParaRPr/>
          </a:p>
        </p:txBody>
      </p:sp>
      <p:sp>
        <p:nvSpPr>
          <p:cNvPr id="1117" name="Google Shape;1117;p45"/>
          <p:cNvSpPr/>
          <p:nvPr/>
        </p:nvSpPr>
        <p:spPr>
          <a:xfrm>
            <a:off x="5260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21</a:t>
            </a:r>
            <a:endParaRPr/>
          </a:p>
        </p:txBody>
      </p:sp>
      <p:sp>
        <p:nvSpPr>
          <p:cNvPr id="1118" name="Google Shape;1118;p45"/>
          <p:cNvSpPr/>
          <p:nvPr/>
        </p:nvSpPr>
        <p:spPr>
          <a:xfrm>
            <a:off x="5945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17</a:t>
            </a:r>
            <a:endParaRPr/>
          </a:p>
        </p:txBody>
      </p:sp>
      <p:sp>
        <p:nvSpPr>
          <p:cNvPr id="1119" name="Google Shape;1119;p45"/>
          <p:cNvSpPr/>
          <p:nvPr/>
        </p:nvSpPr>
        <p:spPr>
          <a:xfrm>
            <a:off x="6631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27</a:t>
            </a:r>
            <a:endParaRPr/>
          </a:p>
        </p:txBody>
      </p:sp>
      <p:sp>
        <p:nvSpPr>
          <p:cNvPr id="1120" name="Google Shape;1120;p45"/>
          <p:cNvSpPr txBox="1"/>
          <p:nvPr/>
        </p:nvSpPr>
        <p:spPr>
          <a:xfrm>
            <a:off x="834639"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i=1</a:t>
            </a:r>
            <a:endParaRPr/>
          </a:p>
        </p:txBody>
      </p:sp>
      <p:sp>
        <p:nvSpPr>
          <p:cNvPr id="1121" name="Google Shape;1121;p45"/>
          <p:cNvSpPr txBox="1"/>
          <p:nvPr/>
        </p:nvSpPr>
        <p:spPr>
          <a:xfrm>
            <a:off x="1506521"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i=2</a:t>
            </a:r>
            <a:endParaRPr/>
          </a:p>
        </p:txBody>
      </p:sp>
      <p:sp>
        <p:nvSpPr>
          <p:cNvPr id="1122" name="Google Shape;1122;p45"/>
          <p:cNvSpPr txBox="1"/>
          <p:nvPr/>
        </p:nvSpPr>
        <p:spPr>
          <a:xfrm>
            <a:off x="2195114"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i=3</a:t>
            </a:r>
            <a:endParaRPr/>
          </a:p>
        </p:txBody>
      </p:sp>
      <p:sp>
        <p:nvSpPr>
          <p:cNvPr id="1123" name="Google Shape;1123;p45"/>
          <p:cNvSpPr txBox="1"/>
          <p:nvPr/>
        </p:nvSpPr>
        <p:spPr>
          <a:xfrm>
            <a:off x="2858305"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i=4</a:t>
            </a:r>
            <a:endParaRPr/>
          </a:p>
        </p:txBody>
      </p:sp>
      <p:sp>
        <p:nvSpPr>
          <p:cNvPr id="1124" name="Google Shape;1124;p45"/>
          <p:cNvSpPr txBox="1"/>
          <p:nvPr/>
        </p:nvSpPr>
        <p:spPr>
          <a:xfrm>
            <a:off x="3541129"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i=5</a:t>
            </a:r>
            <a:endParaRPr/>
          </a:p>
        </p:txBody>
      </p:sp>
      <p:sp>
        <p:nvSpPr>
          <p:cNvPr id="1125" name="Google Shape;1125;p45"/>
          <p:cNvSpPr txBox="1"/>
          <p:nvPr/>
        </p:nvSpPr>
        <p:spPr>
          <a:xfrm>
            <a:off x="4231064"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i=6</a:t>
            </a:r>
            <a:endParaRPr/>
          </a:p>
        </p:txBody>
      </p:sp>
      <p:sp>
        <p:nvSpPr>
          <p:cNvPr id="1126" name="Google Shape;1126;p45"/>
          <p:cNvSpPr txBox="1"/>
          <p:nvPr/>
        </p:nvSpPr>
        <p:spPr>
          <a:xfrm>
            <a:off x="4896237"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i=7</a:t>
            </a:r>
            <a:endParaRPr/>
          </a:p>
        </p:txBody>
      </p:sp>
      <p:sp>
        <p:nvSpPr>
          <p:cNvPr id="1127" name="Google Shape;1127;p45"/>
          <p:cNvSpPr txBox="1"/>
          <p:nvPr/>
        </p:nvSpPr>
        <p:spPr>
          <a:xfrm>
            <a:off x="5595489" y="4243920"/>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i=8</a:t>
            </a:r>
            <a:endParaRPr/>
          </a:p>
        </p:txBody>
      </p:sp>
      <p:sp>
        <p:nvSpPr>
          <p:cNvPr id="1128" name="Google Shape;1128;p45"/>
          <p:cNvSpPr txBox="1"/>
          <p:nvPr/>
        </p:nvSpPr>
        <p:spPr>
          <a:xfrm>
            <a:off x="6283733" y="4243920"/>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i=9</a:t>
            </a:r>
            <a:endParaRPr/>
          </a:p>
        </p:txBody>
      </p:sp>
      <p:sp>
        <p:nvSpPr>
          <p:cNvPr id="1129" name="Google Shape;1129;p45"/>
          <p:cNvSpPr txBox="1"/>
          <p:nvPr/>
        </p:nvSpPr>
        <p:spPr>
          <a:xfrm>
            <a:off x="1219509" y="5330794"/>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130" name="Google Shape;1130;p45"/>
          <p:cNvSpPr txBox="1"/>
          <p:nvPr/>
        </p:nvSpPr>
        <p:spPr>
          <a:xfrm>
            <a:off x="1776075" y="5303921"/>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131" name="Google Shape;1131;p45"/>
          <p:cNvSpPr txBox="1"/>
          <p:nvPr/>
        </p:nvSpPr>
        <p:spPr>
          <a:xfrm>
            <a:off x="1219509" y="3109923"/>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132" name="Google Shape;1132;p45"/>
          <p:cNvSpPr txBox="1"/>
          <p:nvPr/>
        </p:nvSpPr>
        <p:spPr>
          <a:xfrm>
            <a:off x="1798652" y="3092596"/>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133" name="Google Shape;1133;p45"/>
          <p:cNvSpPr txBox="1"/>
          <p:nvPr/>
        </p:nvSpPr>
        <p:spPr>
          <a:xfrm>
            <a:off x="2457062" y="3075269"/>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134" name="Google Shape;1134;p45"/>
          <p:cNvSpPr txBox="1"/>
          <p:nvPr/>
        </p:nvSpPr>
        <p:spPr>
          <a:xfrm>
            <a:off x="2472105" y="5305741"/>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135" name="Google Shape;1135;p45"/>
          <p:cNvSpPr txBox="1"/>
          <p:nvPr/>
        </p:nvSpPr>
        <p:spPr>
          <a:xfrm>
            <a:off x="3157905" y="5285257"/>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136" name="Google Shape;1136;p45"/>
          <p:cNvSpPr txBox="1"/>
          <p:nvPr/>
        </p:nvSpPr>
        <p:spPr>
          <a:xfrm>
            <a:off x="3160382" y="3081123"/>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137" name="Google Shape;1137;p45"/>
          <p:cNvSpPr txBox="1"/>
          <p:nvPr/>
        </p:nvSpPr>
        <p:spPr>
          <a:xfrm>
            <a:off x="3843205" y="3085530"/>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138" name="Google Shape;1138;p45"/>
          <p:cNvSpPr txBox="1"/>
          <p:nvPr/>
        </p:nvSpPr>
        <p:spPr>
          <a:xfrm>
            <a:off x="3853935" y="5292594"/>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139" name="Google Shape;1139;p45"/>
          <p:cNvSpPr txBox="1"/>
          <p:nvPr/>
        </p:nvSpPr>
        <p:spPr>
          <a:xfrm>
            <a:off x="4506922" y="3074278"/>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140" name="Google Shape;1140;p45"/>
          <p:cNvSpPr txBox="1"/>
          <p:nvPr/>
        </p:nvSpPr>
        <p:spPr>
          <a:xfrm>
            <a:off x="4514784" y="5285601"/>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141" name="Google Shape;1141;p45"/>
          <p:cNvSpPr txBox="1"/>
          <p:nvPr/>
        </p:nvSpPr>
        <p:spPr>
          <a:xfrm>
            <a:off x="5208844" y="3053760"/>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142" name="Google Shape;1142;p45"/>
          <p:cNvSpPr txBox="1"/>
          <p:nvPr/>
        </p:nvSpPr>
        <p:spPr>
          <a:xfrm>
            <a:off x="5226286" y="5291025"/>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143" name="Google Shape;1143;p45"/>
          <p:cNvSpPr txBox="1"/>
          <p:nvPr/>
        </p:nvSpPr>
        <p:spPr>
          <a:xfrm>
            <a:off x="5894644" y="3051934"/>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144" name="Google Shape;1144;p45"/>
          <p:cNvSpPr txBox="1"/>
          <p:nvPr/>
        </p:nvSpPr>
        <p:spPr>
          <a:xfrm>
            <a:off x="5904846" y="5289873"/>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145" name="Google Shape;1145;p45"/>
          <p:cNvSpPr txBox="1"/>
          <p:nvPr/>
        </p:nvSpPr>
        <p:spPr>
          <a:xfrm>
            <a:off x="6575203" y="3028564"/>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146" name="Google Shape;1146;p45"/>
          <p:cNvSpPr txBox="1"/>
          <p:nvPr/>
        </p:nvSpPr>
        <p:spPr>
          <a:xfrm>
            <a:off x="6590713" y="5294727"/>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147" name="Google Shape;1147;p45"/>
          <p:cNvSpPr txBox="1"/>
          <p:nvPr/>
        </p:nvSpPr>
        <p:spPr>
          <a:xfrm>
            <a:off x="7306056" y="3812008"/>
            <a:ext cx="145103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Consolas"/>
                <a:ea typeface="Consolas"/>
                <a:cs typeface="Consolas"/>
                <a:sym typeface="Consolas"/>
              </a:rPr>
              <a:t>Sequential</a:t>
            </a:r>
            <a:endParaRPr/>
          </a:p>
        </p:txBody>
      </p:sp>
      <p:sp>
        <p:nvSpPr>
          <p:cNvPr id="1148" name="Google Shape;1148;p45"/>
          <p:cNvSpPr txBox="1"/>
          <p:nvPr/>
        </p:nvSpPr>
        <p:spPr>
          <a:xfrm>
            <a:off x="7317486" y="5340027"/>
            <a:ext cx="1197764"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Consolas"/>
                <a:ea typeface="Consolas"/>
                <a:cs typeface="Consolas"/>
                <a:sym typeface="Consolas"/>
              </a:rPr>
              <a:t>Parallel</a:t>
            </a:r>
            <a:endParaRPr/>
          </a:p>
        </p:txBody>
      </p:sp>
      <p:sp>
        <p:nvSpPr>
          <p:cNvPr id="1149" name="Google Shape;1149;p45"/>
          <p:cNvSpPr txBox="1"/>
          <p:nvPr/>
        </p:nvSpPr>
        <p:spPr>
          <a:xfrm>
            <a:off x="6963156" y="1730256"/>
            <a:ext cx="3886790" cy="84023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If we attempted to parallelize this loop we would get wrong answers due to a </a:t>
            </a:r>
            <a:r>
              <a:rPr i="1" lang="en-US" sz="1800">
                <a:solidFill>
                  <a:schemeClr val="dk2"/>
                </a:solidFill>
                <a:latin typeface="Arial"/>
                <a:ea typeface="Arial"/>
                <a:cs typeface="Arial"/>
                <a:sym typeface="Arial"/>
              </a:rPr>
              <a:t>forward dependency.</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500"/>
                                        <p:tgtEl>
                                          <p:spTgt spid="1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49"/>
                                        </p:tgtEl>
                                      </p:cBhvr>
                                    </p:animEffect>
                                    <p:set>
                                      <p:cBhvr>
                                        <p:cTn dur="1" fill="hold">
                                          <p:stCondLst>
                                            <p:cond delay="500"/>
                                          </p:stCondLst>
                                        </p:cTn>
                                        <p:tgtEl>
                                          <p:spTgt spid="11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gtEl>
                                        <p:attrNameLst>
                                          <p:attrName>style.visibility</p:attrName>
                                        </p:attrNameLst>
                                      </p:cBhvr>
                                      <p:to>
                                        <p:strVal val="visible"/>
                                      </p:to>
                                    </p:set>
                                    <p:animEffect filter="fade" transition="in">
                                      <p:cBhvr>
                                        <p:cTn dur="500"/>
                                        <p:tgtEl>
                                          <p:spTgt spid="10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0"/>
                                        </p:tgtEl>
                                        <p:attrNameLst>
                                          <p:attrName>style.visibility</p:attrName>
                                        </p:attrNameLst>
                                      </p:cBhvr>
                                      <p:to>
                                        <p:strVal val="visible"/>
                                      </p:to>
                                    </p:set>
                                    <p:animEffect filter="fade" transition="in">
                                      <p:cBhvr>
                                        <p:cTn dur="100"/>
                                        <p:tgtEl>
                                          <p:spTgt spid="1110"/>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100"/>
                                        <p:tgtEl>
                                          <p:spTgt spid="1101"/>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100"/>
                                        <p:tgtEl>
                                          <p:spTgt spid="1102"/>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100"/>
                                        <p:tgtEl>
                                          <p:spTgt spid="1103"/>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100"/>
                                        <p:tgtEl>
                                          <p:spTgt spid="110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100"/>
                                        <p:tgtEl>
                                          <p:spTgt spid="1105"/>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100"/>
                                        <p:tgtEl>
                                          <p:spTgt spid="1106"/>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100"/>
                                        <p:tgtEl>
                                          <p:spTgt spid="1107"/>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1108"/>
                                        </p:tgtEl>
                                        <p:attrNameLst>
                                          <p:attrName>style.visibility</p:attrName>
                                        </p:attrNameLst>
                                      </p:cBhvr>
                                      <p:to>
                                        <p:strVal val="visible"/>
                                      </p:to>
                                    </p:set>
                                    <p:animEffect filter="fade" transition="in">
                                      <p:cBhvr>
                                        <p:cTn dur="100"/>
                                        <p:tgtEl>
                                          <p:spTgt spid="1108"/>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109"/>
                                        </p:tgtEl>
                                        <p:attrNameLst>
                                          <p:attrName>style.visibility</p:attrName>
                                        </p:attrNameLst>
                                      </p:cBhvr>
                                      <p:to>
                                        <p:strVal val="visible"/>
                                      </p:to>
                                    </p:set>
                                    <p:animEffect filter="fade" transition="in">
                                      <p:cBhvr>
                                        <p:cTn dur="100"/>
                                        <p:tgtEl>
                                          <p:spTgt spid="1109"/>
                                        </p:tgtEl>
                                      </p:cBhvr>
                                    </p:animEffect>
                                  </p:childTnLst>
                                </p:cTn>
                              </p:par>
                              <p:par>
                                <p:cTn fill="hold" nodeType="withEffect" presetClass="entr" presetID="1" presetSubtype="0">
                                  <p:stCondLst>
                                    <p:cond delay="0"/>
                                  </p:stCondLst>
                                  <p:childTnLst>
                                    <p:set>
                                      <p:cBhvr>
                                        <p:cTn dur="1" fill="hold">
                                          <p:stCondLst>
                                            <p:cond delay="0"/>
                                          </p:stCondLst>
                                        </p:cTn>
                                        <p:tgtEl>
                                          <p:spTgt spid="10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0"/>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48"/>
                                        </p:tgtEl>
                                        <p:attrNameLst>
                                          <p:attrName>style.visibility</p:attrName>
                                        </p:attrNameLst>
                                      </p:cBhvr>
                                      <p:to>
                                        <p:strVal val="visible"/>
                                      </p:to>
                                    </p:set>
                                    <p:animEffect filter="fade" transition="in">
                                      <p:cBhvr>
                                        <p:cTn dur="500"/>
                                        <p:tgtEl>
                                          <p:spTgt spid="1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2"/>
                                        </p:tgtEl>
                                        <p:attrNameLst>
                                          <p:attrName>style.visibility</p:attrName>
                                        </p:attrNameLst>
                                      </p:cBhvr>
                                      <p:to>
                                        <p:strVal val="visible"/>
                                      </p:to>
                                    </p:set>
                                    <p:animEffect filter="fade" transition="in">
                                      <p:cBhvr>
                                        <p:cTn dur="500"/>
                                        <p:tgtEl>
                                          <p:spTgt spid="1082"/>
                                        </p:tgtEl>
                                      </p:cBhvr>
                                    </p:animEffect>
                                  </p:childTnLst>
                                </p:cTn>
                              </p:par>
                              <p:par>
                                <p:cTn fill="hold" nodeType="withEffect" presetClass="entr" presetID="10" presetSubtype="0">
                                  <p:stCondLst>
                                    <p:cond delay="0"/>
                                  </p:stCondLst>
                                  <p:childTnLst>
                                    <p:set>
                                      <p:cBhvr>
                                        <p:cTn dur="1" fill="hold">
                                          <p:stCondLst>
                                            <p:cond delay="0"/>
                                          </p:stCondLst>
                                        </p:cTn>
                                        <p:tgtEl>
                                          <p:spTgt spid="1083"/>
                                        </p:tgtEl>
                                        <p:attrNameLst>
                                          <p:attrName>style.visibility</p:attrName>
                                        </p:attrNameLst>
                                      </p:cBhvr>
                                      <p:to>
                                        <p:strVal val="visible"/>
                                      </p:to>
                                    </p:set>
                                    <p:animEffect filter="fade" transition="in">
                                      <p:cBhvr>
                                        <p:cTn dur="500"/>
                                        <p:tgtEl>
                                          <p:spTgt spid="1083"/>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120"/>
                                        </p:tgtEl>
                                        <p:attrNameLst>
                                          <p:attrName>style.visibility</p:attrName>
                                        </p:attrNameLst>
                                      </p:cBhvr>
                                      <p:to>
                                        <p:strVal val="visible"/>
                                      </p:to>
                                    </p:set>
                                    <p:anim calcmode="lin" valueType="num">
                                      <p:cBhvr additive="base">
                                        <p:cTn dur="500"/>
                                        <p:tgtEl>
                                          <p:spTgt spid="1120"/>
                                        </p:tgtEl>
                                        <p:attrNameLst>
                                          <p:attrName>ppt_w</p:attrName>
                                        </p:attrNameLst>
                                      </p:cBhvr>
                                      <p:tavLst>
                                        <p:tav fmla="" tm="0">
                                          <p:val>
                                            <p:strVal val="0"/>
                                          </p:val>
                                        </p:tav>
                                        <p:tav fmla="" tm="100000">
                                          <p:val>
                                            <p:strVal val="#ppt_w"/>
                                          </p:val>
                                        </p:tav>
                                      </p:tavLst>
                                    </p:anim>
                                    <p:anim calcmode="lin" valueType="num">
                                      <p:cBhvr additive="base">
                                        <p:cTn dur="500"/>
                                        <p:tgtEl>
                                          <p:spTgt spid="1120"/>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121"/>
                                        </p:tgtEl>
                                        <p:attrNameLst>
                                          <p:attrName>style.visibility</p:attrName>
                                        </p:attrNameLst>
                                      </p:cBhvr>
                                      <p:to>
                                        <p:strVal val="visible"/>
                                      </p:to>
                                    </p:set>
                                    <p:anim calcmode="lin" valueType="num">
                                      <p:cBhvr additive="base">
                                        <p:cTn dur="500"/>
                                        <p:tgtEl>
                                          <p:spTgt spid="1121"/>
                                        </p:tgtEl>
                                        <p:attrNameLst>
                                          <p:attrName>ppt_w</p:attrName>
                                        </p:attrNameLst>
                                      </p:cBhvr>
                                      <p:tavLst>
                                        <p:tav fmla="" tm="0">
                                          <p:val>
                                            <p:strVal val="0"/>
                                          </p:val>
                                        </p:tav>
                                        <p:tav fmla="" tm="100000">
                                          <p:val>
                                            <p:strVal val="#ppt_w"/>
                                          </p:val>
                                        </p:tav>
                                      </p:tavLst>
                                    </p:anim>
                                    <p:anim calcmode="lin" valueType="num">
                                      <p:cBhvr additive="base">
                                        <p:cTn dur="500"/>
                                        <p:tgtEl>
                                          <p:spTgt spid="112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01"/>
                                        </p:tgtEl>
                                      </p:cBhvr>
                                    </p:animEffect>
                                    <p:set>
                                      <p:cBhvr>
                                        <p:cTn dur="1" fill="hold">
                                          <p:stCondLst>
                                            <p:cond delay="500"/>
                                          </p:stCondLst>
                                        </p:cTn>
                                        <p:tgtEl>
                                          <p:spTgt spid="110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02"/>
                                        </p:tgtEl>
                                      </p:cBhvr>
                                    </p:animEffect>
                                    <p:set>
                                      <p:cBhvr>
                                        <p:cTn dur="1" fill="hold">
                                          <p:stCondLst>
                                            <p:cond delay="500"/>
                                          </p:stCondLst>
                                        </p:cTn>
                                        <p:tgtEl>
                                          <p:spTgt spid="1102"/>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12"/>
                                        </p:tgtEl>
                                        <p:attrNameLst>
                                          <p:attrName>style.visibility</p:attrName>
                                        </p:attrNameLst>
                                      </p:cBhvr>
                                      <p:to>
                                        <p:strVal val="visible"/>
                                      </p:to>
                                    </p:set>
                                    <p:animEffect filter="fade" transition="in">
                                      <p:cBhvr>
                                        <p:cTn dur="500"/>
                                        <p:tgtEl>
                                          <p:spTgt spid="1112"/>
                                        </p:tgtEl>
                                      </p:cBhvr>
                                    </p:animEffect>
                                  </p:childTnLst>
                                </p:cTn>
                              </p:par>
                              <p:par>
                                <p:cTn fill="hold" nodeType="withEffect" presetClass="entr" presetID="10" presetSubtype="0">
                                  <p:stCondLst>
                                    <p:cond delay="0"/>
                                  </p:stCondLst>
                                  <p:childTnLst>
                                    <p:set>
                                      <p:cBhvr>
                                        <p:cTn dur="1" fill="hold">
                                          <p:stCondLst>
                                            <p:cond delay="0"/>
                                          </p:stCondLst>
                                        </p:cTn>
                                        <p:tgtEl>
                                          <p:spTgt spid="1111"/>
                                        </p:tgtEl>
                                        <p:attrNameLst>
                                          <p:attrName>style.visibility</p:attrName>
                                        </p:attrNameLst>
                                      </p:cBhvr>
                                      <p:to>
                                        <p:strVal val="visible"/>
                                      </p:to>
                                    </p:set>
                                    <p:animEffect filter="fade" transition="in">
                                      <p:cBhvr>
                                        <p:cTn dur="500"/>
                                        <p:tgtEl>
                                          <p:spTgt spid="1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29"/>
                                        </p:tgtEl>
                                        <p:attrNameLst>
                                          <p:attrName>style.visibility</p:attrName>
                                        </p:attrNameLst>
                                      </p:cBhvr>
                                      <p:to>
                                        <p:strVal val="visible"/>
                                      </p:to>
                                    </p:set>
                                    <p:anim calcmode="lin" valueType="num">
                                      <p:cBhvr additive="base">
                                        <p:cTn dur="500"/>
                                        <p:tgtEl>
                                          <p:spTgt spid="1129"/>
                                        </p:tgtEl>
                                        <p:attrNameLst>
                                          <p:attrName>ppt_w</p:attrName>
                                        </p:attrNameLst>
                                      </p:cBhvr>
                                      <p:tavLst>
                                        <p:tav fmla="" tm="0">
                                          <p:val>
                                            <p:strVal val="0"/>
                                          </p:val>
                                        </p:tav>
                                        <p:tav fmla="" tm="100000">
                                          <p:val>
                                            <p:strVal val="#ppt_w"/>
                                          </p:val>
                                        </p:tav>
                                      </p:tavLst>
                                    </p:anim>
                                    <p:anim calcmode="lin" valueType="num">
                                      <p:cBhvr additive="base">
                                        <p:cTn dur="500"/>
                                        <p:tgtEl>
                                          <p:spTgt spid="112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131"/>
                                        </p:tgtEl>
                                        <p:attrNameLst>
                                          <p:attrName>style.visibility</p:attrName>
                                        </p:attrNameLst>
                                      </p:cBhvr>
                                      <p:to>
                                        <p:strVal val="visible"/>
                                      </p:to>
                                    </p:set>
                                    <p:anim calcmode="lin" valueType="num">
                                      <p:cBhvr additive="base">
                                        <p:cTn dur="500"/>
                                        <p:tgtEl>
                                          <p:spTgt spid="1131"/>
                                        </p:tgtEl>
                                        <p:attrNameLst>
                                          <p:attrName>ppt_w</p:attrName>
                                        </p:attrNameLst>
                                      </p:cBhvr>
                                      <p:tavLst>
                                        <p:tav fmla="" tm="0">
                                          <p:val>
                                            <p:strVal val="0"/>
                                          </p:val>
                                        </p:tav>
                                        <p:tav fmla="" tm="100000">
                                          <p:val>
                                            <p:strVal val="#ppt_w"/>
                                          </p:val>
                                        </p:tav>
                                      </p:tavLst>
                                    </p:anim>
                                    <p:anim calcmode="lin" valueType="num">
                                      <p:cBhvr additive="base">
                                        <p:cTn dur="500"/>
                                        <p:tgtEl>
                                          <p:spTgt spid="1131"/>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130"/>
                                        </p:tgtEl>
                                        <p:attrNameLst>
                                          <p:attrName>style.visibility</p:attrName>
                                        </p:attrNameLst>
                                      </p:cBhvr>
                                      <p:to>
                                        <p:strVal val="visible"/>
                                      </p:to>
                                    </p:set>
                                    <p:anim calcmode="lin" valueType="num">
                                      <p:cBhvr additive="base">
                                        <p:cTn dur="500"/>
                                        <p:tgtEl>
                                          <p:spTgt spid="1130"/>
                                        </p:tgtEl>
                                        <p:attrNameLst>
                                          <p:attrName>ppt_w</p:attrName>
                                        </p:attrNameLst>
                                      </p:cBhvr>
                                      <p:tavLst>
                                        <p:tav fmla="" tm="0">
                                          <p:val>
                                            <p:strVal val="0"/>
                                          </p:val>
                                        </p:tav>
                                        <p:tav fmla="" tm="100000">
                                          <p:val>
                                            <p:strVal val="#ppt_w"/>
                                          </p:val>
                                        </p:tav>
                                      </p:tavLst>
                                    </p:anim>
                                    <p:anim calcmode="lin" valueType="num">
                                      <p:cBhvr additive="base">
                                        <p:cTn dur="500"/>
                                        <p:tgtEl>
                                          <p:spTgt spid="113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132"/>
                                        </p:tgtEl>
                                        <p:attrNameLst>
                                          <p:attrName>style.visibility</p:attrName>
                                        </p:attrNameLst>
                                      </p:cBhvr>
                                      <p:to>
                                        <p:strVal val="visible"/>
                                      </p:to>
                                    </p:set>
                                    <p:anim calcmode="lin" valueType="num">
                                      <p:cBhvr additive="base">
                                        <p:cTn dur="500"/>
                                        <p:tgtEl>
                                          <p:spTgt spid="1132"/>
                                        </p:tgtEl>
                                        <p:attrNameLst>
                                          <p:attrName>ppt_w</p:attrName>
                                        </p:attrNameLst>
                                      </p:cBhvr>
                                      <p:tavLst>
                                        <p:tav fmla="" tm="0">
                                          <p:val>
                                            <p:strVal val="0"/>
                                          </p:val>
                                        </p:tav>
                                        <p:tav fmla="" tm="100000">
                                          <p:val>
                                            <p:strVal val="#ppt_w"/>
                                          </p:val>
                                        </p:tav>
                                      </p:tavLst>
                                    </p:anim>
                                    <p:anim calcmode="lin" valueType="num">
                                      <p:cBhvr additive="base">
                                        <p:cTn dur="500"/>
                                        <p:tgtEl>
                                          <p:spTgt spid="113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
                                        </p:tgtEl>
                                        <p:attrNameLst>
                                          <p:attrName>style.visibility</p:attrName>
                                        </p:attrNameLst>
                                      </p:cBhvr>
                                      <p:to>
                                        <p:strVal val="visible"/>
                                      </p:to>
                                    </p:set>
                                    <p:animEffect filter="fade" transition="in">
                                      <p:cBhvr>
                                        <p:cTn dur="500"/>
                                        <p:tgtEl>
                                          <p:spTgt spid="1084"/>
                                        </p:tgtEl>
                                      </p:cBhvr>
                                    </p:animEffect>
                                  </p:childTnLst>
                                </p:cTn>
                              </p:par>
                              <p:par>
                                <p:cTn fill="hold" nodeType="withEffect" presetClass="entr" presetID="10" presetSubtype="0">
                                  <p:stCondLst>
                                    <p:cond delay="0"/>
                                  </p:stCondLst>
                                  <p:childTnLst>
                                    <p:set>
                                      <p:cBhvr>
                                        <p:cTn dur="1" fill="hold">
                                          <p:stCondLst>
                                            <p:cond delay="0"/>
                                          </p:stCondLst>
                                        </p:cTn>
                                        <p:tgtEl>
                                          <p:spTgt spid="1085"/>
                                        </p:tgtEl>
                                        <p:attrNameLst>
                                          <p:attrName>style.visibility</p:attrName>
                                        </p:attrNameLst>
                                      </p:cBhvr>
                                      <p:to>
                                        <p:strVal val="visible"/>
                                      </p:to>
                                    </p:set>
                                    <p:animEffect filter="fade" transition="in">
                                      <p:cBhvr>
                                        <p:cTn dur="500"/>
                                        <p:tgtEl>
                                          <p:spTgt spid="1085"/>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122"/>
                                        </p:tgtEl>
                                        <p:attrNameLst>
                                          <p:attrName>style.visibility</p:attrName>
                                        </p:attrNameLst>
                                      </p:cBhvr>
                                      <p:to>
                                        <p:strVal val="visible"/>
                                      </p:to>
                                    </p:set>
                                    <p:anim calcmode="lin" valueType="num">
                                      <p:cBhvr additive="base">
                                        <p:cTn dur="500"/>
                                        <p:tgtEl>
                                          <p:spTgt spid="1122"/>
                                        </p:tgtEl>
                                        <p:attrNameLst>
                                          <p:attrName>ppt_w</p:attrName>
                                        </p:attrNameLst>
                                      </p:cBhvr>
                                      <p:tavLst>
                                        <p:tav fmla="" tm="0">
                                          <p:val>
                                            <p:strVal val="0"/>
                                          </p:val>
                                        </p:tav>
                                        <p:tav fmla="" tm="100000">
                                          <p:val>
                                            <p:strVal val="#ppt_w"/>
                                          </p:val>
                                        </p:tav>
                                      </p:tavLst>
                                    </p:anim>
                                    <p:anim calcmode="lin" valueType="num">
                                      <p:cBhvr additive="base">
                                        <p:cTn dur="500"/>
                                        <p:tgtEl>
                                          <p:spTgt spid="1122"/>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123"/>
                                        </p:tgtEl>
                                        <p:attrNameLst>
                                          <p:attrName>style.visibility</p:attrName>
                                        </p:attrNameLst>
                                      </p:cBhvr>
                                      <p:to>
                                        <p:strVal val="visible"/>
                                      </p:to>
                                    </p:set>
                                    <p:anim calcmode="lin" valueType="num">
                                      <p:cBhvr additive="base">
                                        <p:cTn dur="500"/>
                                        <p:tgtEl>
                                          <p:spTgt spid="1123"/>
                                        </p:tgtEl>
                                        <p:attrNameLst>
                                          <p:attrName>ppt_w</p:attrName>
                                        </p:attrNameLst>
                                      </p:cBhvr>
                                      <p:tavLst>
                                        <p:tav fmla="" tm="0">
                                          <p:val>
                                            <p:strVal val="0"/>
                                          </p:val>
                                        </p:tav>
                                        <p:tav fmla="" tm="100000">
                                          <p:val>
                                            <p:strVal val="#ppt_w"/>
                                          </p:val>
                                        </p:tav>
                                      </p:tavLst>
                                    </p:anim>
                                    <p:anim calcmode="lin" valueType="num">
                                      <p:cBhvr additive="base">
                                        <p:cTn dur="500"/>
                                        <p:tgtEl>
                                          <p:spTgt spid="112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03"/>
                                        </p:tgtEl>
                                      </p:cBhvr>
                                    </p:animEffect>
                                    <p:set>
                                      <p:cBhvr>
                                        <p:cTn dur="1" fill="hold">
                                          <p:stCondLst>
                                            <p:cond delay="500"/>
                                          </p:stCondLst>
                                        </p:cTn>
                                        <p:tgtEl>
                                          <p:spTgt spid="110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04"/>
                                        </p:tgtEl>
                                      </p:cBhvr>
                                    </p:animEffect>
                                    <p:set>
                                      <p:cBhvr>
                                        <p:cTn dur="1" fill="hold">
                                          <p:stCondLst>
                                            <p:cond delay="500"/>
                                          </p:stCondLst>
                                        </p:cTn>
                                        <p:tgtEl>
                                          <p:spTgt spid="110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13"/>
                                        </p:tgtEl>
                                        <p:attrNameLst>
                                          <p:attrName>style.visibility</p:attrName>
                                        </p:attrNameLst>
                                      </p:cBhvr>
                                      <p:to>
                                        <p:strVal val="visible"/>
                                      </p:to>
                                    </p:set>
                                    <p:animEffect filter="fade" transition="in">
                                      <p:cBhvr>
                                        <p:cTn dur="500"/>
                                        <p:tgtEl>
                                          <p:spTgt spid="1113"/>
                                        </p:tgtEl>
                                      </p:cBhvr>
                                    </p:animEffect>
                                  </p:childTnLst>
                                </p:cTn>
                              </p:par>
                              <p:par>
                                <p:cTn fill="hold" nodeType="with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500"/>
                                        <p:tgtEl>
                                          <p:spTgt spid="1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33"/>
                                        </p:tgtEl>
                                        <p:attrNameLst>
                                          <p:attrName>style.visibility</p:attrName>
                                        </p:attrNameLst>
                                      </p:cBhvr>
                                      <p:to>
                                        <p:strVal val="visible"/>
                                      </p:to>
                                    </p:set>
                                    <p:anim calcmode="lin" valueType="num">
                                      <p:cBhvr additive="base">
                                        <p:cTn dur="500"/>
                                        <p:tgtEl>
                                          <p:spTgt spid="1133"/>
                                        </p:tgtEl>
                                        <p:attrNameLst>
                                          <p:attrName>ppt_w</p:attrName>
                                        </p:attrNameLst>
                                      </p:cBhvr>
                                      <p:tavLst>
                                        <p:tav fmla="" tm="0">
                                          <p:val>
                                            <p:strVal val="0"/>
                                          </p:val>
                                        </p:tav>
                                        <p:tav fmla="" tm="100000">
                                          <p:val>
                                            <p:strVal val="#ppt_w"/>
                                          </p:val>
                                        </p:tav>
                                      </p:tavLst>
                                    </p:anim>
                                    <p:anim calcmode="lin" valueType="num">
                                      <p:cBhvr additive="base">
                                        <p:cTn dur="500"/>
                                        <p:tgtEl>
                                          <p:spTgt spid="113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134"/>
                                        </p:tgtEl>
                                        <p:attrNameLst>
                                          <p:attrName>style.visibility</p:attrName>
                                        </p:attrNameLst>
                                      </p:cBhvr>
                                      <p:to>
                                        <p:strVal val="visible"/>
                                      </p:to>
                                    </p:set>
                                    <p:anim calcmode="lin" valueType="num">
                                      <p:cBhvr additive="base">
                                        <p:cTn dur="500"/>
                                        <p:tgtEl>
                                          <p:spTgt spid="1134"/>
                                        </p:tgtEl>
                                        <p:attrNameLst>
                                          <p:attrName>ppt_w</p:attrName>
                                        </p:attrNameLst>
                                      </p:cBhvr>
                                      <p:tavLst>
                                        <p:tav fmla="" tm="0">
                                          <p:val>
                                            <p:strVal val="0"/>
                                          </p:val>
                                        </p:tav>
                                        <p:tav fmla="" tm="100000">
                                          <p:val>
                                            <p:strVal val="#ppt_w"/>
                                          </p:val>
                                        </p:tav>
                                      </p:tavLst>
                                    </p:anim>
                                    <p:anim calcmode="lin" valueType="num">
                                      <p:cBhvr additive="base">
                                        <p:cTn dur="500"/>
                                        <p:tgtEl>
                                          <p:spTgt spid="1134"/>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135"/>
                                        </p:tgtEl>
                                        <p:attrNameLst>
                                          <p:attrName>style.visibility</p:attrName>
                                        </p:attrNameLst>
                                      </p:cBhvr>
                                      <p:to>
                                        <p:strVal val="visible"/>
                                      </p:to>
                                    </p:set>
                                    <p:anim calcmode="lin" valueType="num">
                                      <p:cBhvr additive="base">
                                        <p:cTn dur="500"/>
                                        <p:tgtEl>
                                          <p:spTgt spid="1135"/>
                                        </p:tgtEl>
                                        <p:attrNameLst>
                                          <p:attrName>ppt_w</p:attrName>
                                        </p:attrNameLst>
                                      </p:cBhvr>
                                      <p:tavLst>
                                        <p:tav fmla="" tm="0">
                                          <p:val>
                                            <p:strVal val="0"/>
                                          </p:val>
                                        </p:tav>
                                        <p:tav fmla="" tm="100000">
                                          <p:val>
                                            <p:strVal val="#ppt_w"/>
                                          </p:val>
                                        </p:tav>
                                      </p:tavLst>
                                    </p:anim>
                                    <p:anim calcmode="lin" valueType="num">
                                      <p:cBhvr additive="base">
                                        <p:cTn dur="500"/>
                                        <p:tgtEl>
                                          <p:spTgt spid="113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136"/>
                                        </p:tgtEl>
                                        <p:attrNameLst>
                                          <p:attrName>style.visibility</p:attrName>
                                        </p:attrNameLst>
                                      </p:cBhvr>
                                      <p:to>
                                        <p:strVal val="visible"/>
                                      </p:to>
                                    </p:set>
                                    <p:anim calcmode="lin" valueType="num">
                                      <p:cBhvr additive="base">
                                        <p:cTn dur="500"/>
                                        <p:tgtEl>
                                          <p:spTgt spid="1136"/>
                                        </p:tgtEl>
                                        <p:attrNameLst>
                                          <p:attrName>ppt_w</p:attrName>
                                        </p:attrNameLst>
                                      </p:cBhvr>
                                      <p:tavLst>
                                        <p:tav fmla="" tm="0">
                                          <p:val>
                                            <p:strVal val="0"/>
                                          </p:val>
                                        </p:tav>
                                        <p:tav fmla="" tm="100000">
                                          <p:val>
                                            <p:strVal val="#ppt_w"/>
                                          </p:val>
                                        </p:tav>
                                      </p:tavLst>
                                    </p:anim>
                                    <p:anim calcmode="lin" valueType="num">
                                      <p:cBhvr additive="base">
                                        <p:cTn dur="500"/>
                                        <p:tgtEl>
                                          <p:spTgt spid="113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6"/>
                                        </p:tgtEl>
                                        <p:attrNameLst>
                                          <p:attrName>style.visibility</p:attrName>
                                        </p:attrNameLst>
                                      </p:cBhvr>
                                      <p:to>
                                        <p:strVal val="visible"/>
                                      </p:to>
                                    </p:set>
                                    <p:animEffect filter="fade" transition="in">
                                      <p:cBhvr>
                                        <p:cTn dur="500"/>
                                        <p:tgtEl>
                                          <p:spTgt spid="1086"/>
                                        </p:tgtEl>
                                      </p:cBhvr>
                                    </p:animEffect>
                                  </p:childTnLst>
                                </p:cTn>
                              </p:par>
                              <p:par>
                                <p:cTn fill="hold" nodeType="withEffect" presetClass="entr" presetID="10" presetSubtype="0">
                                  <p:stCondLst>
                                    <p:cond delay="0"/>
                                  </p:stCondLst>
                                  <p:childTnLst>
                                    <p:set>
                                      <p:cBhvr>
                                        <p:cTn dur="1" fill="hold">
                                          <p:stCondLst>
                                            <p:cond delay="0"/>
                                          </p:stCondLst>
                                        </p:cTn>
                                        <p:tgtEl>
                                          <p:spTgt spid="1087"/>
                                        </p:tgtEl>
                                        <p:attrNameLst>
                                          <p:attrName>style.visibility</p:attrName>
                                        </p:attrNameLst>
                                      </p:cBhvr>
                                      <p:to>
                                        <p:strVal val="visible"/>
                                      </p:to>
                                    </p:set>
                                    <p:animEffect filter="fade" transition="in">
                                      <p:cBhvr>
                                        <p:cTn dur="500"/>
                                        <p:tgtEl>
                                          <p:spTgt spid="1087"/>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124"/>
                                        </p:tgtEl>
                                        <p:attrNameLst>
                                          <p:attrName>style.visibility</p:attrName>
                                        </p:attrNameLst>
                                      </p:cBhvr>
                                      <p:to>
                                        <p:strVal val="visible"/>
                                      </p:to>
                                    </p:set>
                                    <p:anim calcmode="lin" valueType="num">
                                      <p:cBhvr additive="base">
                                        <p:cTn dur="500"/>
                                        <p:tgtEl>
                                          <p:spTgt spid="1124"/>
                                        </p:tgtEl>
                                        <p:attrNameLst>
                                          <p:attrName>ppt_w</p:attrName>
                                        </p:attrNameLst>
                                      </p:cBhvr>
                                      <p:tavLst>
                                        <p:tav fmla="" tm="0">
                                          <p:val>
                                            <p:strVal val="0"/>
                                          </p:val>
                                        </p:tav>
                                        <p:tav fmla="" tm="100000">
                                          <p:val>
                                            <p:strVal val="#ppt_w"/>
                                          </p:val>
                                        </p:tav>
                                      </p:tavLst>
                                    </p:anim>
                                    <p:anim calcmode="lin" valueType="num">
                                      <p:cBhvr additive="base">
                                        <p:cTn dur="500"/>
                                        <p:tgtEl>
                                          <p:spTgt spid="112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125"/>
                                        </p:tgtEl>
                                        <p:attrNameLst>
                                          <p:attrName>style.visibility</p:attrName>
                                        </p:attrNameLst>
                                      </p:cBhvr>
                                      <p:to>
                                        <p:strVal val="visible"/>
                                      </p:to>
                                    </p:set>
                                    <p:anim calcmode="lin" valueType="num">
                                      <p:cBhvr additive="base">
                                        <p:cTn dur="500"/>
                                        <p:tgtEl>
                                          <p:spTgt spid="1125"/>
                                        </p:tgtEl>
                                        <p:attrNameLst>
                                          <p:attrName>ppt_w</p:attrName>
                                        </p:attrNameLst>
                                      </p:cBhvr>
                                      <p:tavLst>
                                        <p:tav fmla="" tm="0">
                                          <p:val>
                                            <p:strVal val="0"/>
                                          </p:val>
                                        </p:tav>
                                        <p:tav fmla="" tm="100000">
                                          <p:val>
                                            <p:strVal val="#ppt_w"/>
                                          </p:val>
                                        </p:tav>
                                      </p:tavLst>
                                    </p:anim>
                                    <p:anim calcmode="lin" valueType="num">
                                      <p:cBhvr additive="base">
                                        <p:cTn dur="500"/>
                                        <p:tgtEl>
                                          <p:spTgt spid="112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05"/>
                                        </p:tgtEl>
                                      </p:cBhvr>
                                    </p:animEffect>
                                    <p:set>
                                      <p:cBhvr>
                                        <p:cTn dur="1" fill="hold">
                                          <p:stCondLst>
                                            <p:cond delay="500"/>
                                          </p:stCondLst>
                                        </p:cTn>
                                        <p:tgtEl>
                                          <p:spTgt spid="11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06"/>
                                        </p:tgtEl>
                                      </p:cBhvr>
                                    </p:animEffect>
                                    <p:set>
                                      <p:cBhvr>
                                        <p:cTn dur="1" fill="hold">
                                          <p:stCondLst>
                                            <p:cond delay="500"/>
                                          </p:stCondLst>
                                        </p:cTn>
                                        <p:tgtEl>
                                          <p:spTgt spid="1106"/>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500"/>
                                        <p:tgtEl>
                                          <p:spTgt spid="1115"/>
                                        </p:tgtEl>
                                      </p:cBhvr>
                                    </p:animEffect>
                                  </p:childTnLst>
                                </p:cTn>
                              </p:par>
                              <p:par>
                                <p:cTn fill="hold" nodeType="with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500"/>
                                        <p:tgtEl>
                                          <p:spTgt spid="1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37"/>
                                        </p:tgtEl>
                                        <p:attrNameLst>
                                          <p:attrName>style.visibility</p:attrName>
                                        </p:attrNameLst>
                                      </p:cBhvr>
                                      <p:to>
                                        <p:strVal val="visible"/>
                                      </p:to>
                                    </p:set>
                                    <p:anim calcmode="lin" valueType="num">
                                      <p:cBhvr additive="base">
                                        <p:cTn dur="500"/>
                                        <p:tgtEl>
                                          <p:spTgt spid="1137"/>
                                        </p:tgtEl>
                                        <p:attrNameLst>
                                          <p:attrName>ppt_w</p:attrName>
                                        </p:attrNameLst>
                                      </p:cBhvr>
                                      <p:tavLst>
                                        <p:tav fmla="" tm="0">
                                          <p:val>
                                            <p:strVal val="0"/>
                                          </p:val>
                                        </p:tav>
                                        <p:tav fmla="" tm="100000">
                                          <p:val>
                                            <p:strVal val="#ppt_w"/>
                                          </p:val>
                                        </p:tav>
                                      </p:tavLst>
                                    </p:anim>
                                    <p:anim calcmode="lin" valueType="num">
                                      <p:cBhvr additive="base">
                                        <p:cTn dur="500"/>
                                        <p:tgtEl>
                                          <p:spTgt spid="113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138"/>
                                        </p:tgtEl>
                                        <p:attrNameLst>
                                          <p:attrName>style.visibility</p:attrName>
                                        </p:attrNameLst>
                                      </p:cBhvr>
                                      <p:to>
                                        <p:strVal val="visible"/>
                                      </p:to>
                                    </p:set>
                                    <p:anim calcmode="lin" valueType="num">
                                      <p:cBhvr additive="base">
                                        <p:cTn dur="500"/>
                                        <p:tgtEl>
                                          <p:spTgt spid="1138"/>
                                        </p:tgtEl>
                                        <p:attrNameLst>
                                          <p:attrName>ppt_w</p:attrName>
                                        </p:attrNameLst>
                                      </p:cBhvr>
                                      <p:tavLst>
                                        <p:tav fmla="" tm="0">
                                          <p:val>
                                            <p:strVal val="0"/>
                                          </p:val>
                                        </p:tav>
                                        <p:tav fmla="" tm="100000">
                                          <p:val>
                                            <p:strVal val="#ppt_w"/>
                                          </p:val>
                                        </p:tav>
                                      </p:tavLst>
                                    </p:anim>
                                    <p:anim calcmode="lin" valueType="num">
                                      <p:cBhvr additive="base">
                                        <p:cTn dur="500"/>
                                        <p:tgtEl>
                                          <p:spTgt spid="1138"/>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139"/>
                                        </p:tgtEl>
                                        <p:attrNameLst>
                                          <p:attrName>style.visibility</p:attrName>
                                        </p:attrNameLst>
                                      </p:cBhvr>
                                      <p:to>
                                        <p:strVal val="visible"/>
                                      </p:to>
                                    </p:set>
                                    <p:anim calcmode="lin" valueType="num">
                                      <p:cBhvr additive="base">
                                        <p:cTn dur="500"/>
                                        <p:tgtEl>
                                          <p:spTgt spid="1139"/>
                                        </p:tgtEl>
                                        <p:attrNameLst>
                                          <p:attrName>ppt_w</p:attrName>
                                        </p:attrNameLst>
                                      </p:cBhvr>
                                      <p:tavLst>
                                        <p:tav fmla="" tm="0">
                                          <p:val>
                                            <p:strVal val="0"/>
                                          </p:val>
                                        </p:tav>
                                        <p:tav fmla="" tm="100000">
                                          <p:val>
                                            <p:strVal val="#ppt_w"/>
                                          </p:val>
                                        </p:tav>
                                      </p:tavLst>
                                    </p:anim>
                                    <p:anim calcmode="lin" valueType="num">
                                      <p:cBhvr additive="base">
                                        <p:cTn dur="500"/>
                                        <p:tgtEl>
                                          <p:spTgt spid="113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140"/>
                                        </p:tgtEl>
                                        <p:attrNameLst>
                                          <p:attrName>style.visibility</p:attrName>
                                        </p:attrNameLst>
                                      </p:cBhvr>
                                      <p:to>
                                        <p:strVal val="visible"/>
                                      </p:to>
                                    </p:set>
                                    <p:anim calcmode="lin" valueType="num">
                                      <p:cBhvr additive="base">
                                        <p:cTn dur="500"/>
                                        <p:tgtEl>
                                          <p:spTgt spid="1140"/>
                                        </p:tgtEl>
                                        <p:attrNameLst>
                                          <p:attrName>ppt_w</p:attrName>
                                        </p:attrNameLst>
                                      </p:cBhvr>
                                      <p:tavLst>
                                        <p:tav fmla="" tm="0">
                                          <p:val>
                                            <p:strVal val="0"/>
                                          </p:val>
                                        </p:tav>
                                        <p:tav fmla="" tm="100000">
                                          <p:val>
                                            <p:strVal val="#ppt_w"/>
                                          </p:val>
                                        </p:tav>
                                      </p:tavLst>
                                    </p:anim>
                                    <p:anim calcmode="lin" valueType="num">
                                      <p:cBhvr additive="base">
                                        <p:cTn dur="500"/>
                                        <p:tgtEl>
                                          <p:spTgt spid="114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gtEl>
                                        <p:attrNameLst>
                                          <p:attrName>style.visibility</p:attrName>
                                        </p:attrNameLst>
                                      </p:cBhvr>
                                      <p:to>
                                        <p:strVal val="visible"/>
                                      </p:to>
                                    </p:set>
                                    <p:animEffect filter="fade" transition="in">
                                      <p:cBhvr>
                                        <p:cTn dur="500"/>
                                        <p:tgtEl>
                                          <p:spTgt spid="1088"/>
                                        </p:tgtEl>
                                      </p:cBhvr>
                                    </p:animEffect>
                                  </p:childTnLst>
                                </p:cTn>
                              </p:par>
                              <p:par>
                                <p:cTn fill="hold" nodeType="withEffect" presetClass="entr" presetID="10" presetSubtype="0">
                                  <p:stCondLst>
                                    <p:cond delay="0"/>
                                  </p:stCondLst>
                                  <p:childTnLst>
                                    <p:set>
                                      <p:cBhvr>
                                        <p:cTn dur="1" fill="hold">
                                          <p:stCondLst>
                                            <p:cond delay="0"/>
                                          </p:stCondLst>
                                        </p:cTn>
                                        <p:tgtEl>
                                          <p:spTgt spid="1089"/>
                                        </p:tgtEl>
                                        <p:attrNameLst>
                                          <p:attrName>style.visibility</p:attrName>
                                        </p:attrNameLst>
                                      </p:cBhvr>
                                      <p:to>
                                        <p:strVal val="visible"/>
                                      </p:to>
                                    </p:set>
                                    <p:animEffect filter="fade" transition="in">
                                      <p:cBhvr>
                                        <p:cTn dur="500"/>
                                        <p:tgtEl>
                                          <p:spTgt spid="1089"/>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126"/>
                                        </p:tgtEl>
                                        <p:attrNameLst>
                                          <p:attrName>style.visibility</p:attrName>
                                        </p:attrNameLst>
                                      </p:cBhvr>
                                      <p:to>
                                        <p:strVal val="visible"/>
                                      </p:to>
                                    </p:set>
                                    <p:anim calcmode="lin" valueType="num">
                                      <p:cBhvr additive="base">
                                        <p:cTn dur="500"/>
                                        <p:tgtEl>
                                          <p:spTgt spid="1126"/>
                                        </p:tgtEl>
                                        <p:attrNameLst>
                                          <p:attrName>ppt_w</p:attrName>
                                        </p:attrNameLst>
                                      </p:cBhvr>
                                      <p:tavLst>
                                        <p:tav fmla="" tm="0">
                                          <p:val>
                                            <p:strVal val="0"/>
                                          </p:val>
                                        </p:tav>
                                        <p:tav fmla="" tm="100000">
                                          <p:val>
                                            <p:strVal val="#ppt_w"/>
                                          </p:val>
                                        </p:tav>
                                      </p:tavLst>
                                    </p:anim>
                                    <p:anim calcmode="lin" valueType="num">
                                      <p:cBhvr additive="base">
                                        <p:cTn dur="500"/>
                                        <p:tgtEl>
                                          <p:spTgt spid="1126"/>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127"/>
                                        </p:tgtEl>
                                        <p:attrNameLst>
                                          <p:attrName>style.visibility</p:attrName>
                                        </p:attrNameLst>
                                      </p:cBhvr>
                                      <p:to>
                                        <p:strVal val="visible"/>
                                      </p:to>
                                    </p:set>
                                    <p:anim calcmode="lin" valueType="num">
                                      <p:cBhvr additive="base">
                                        <p:cTn dur="500"/>
                                        <p:tgtEl>
                                          <p:spTgt spid="1127"/>
                                        </p:tgtEl>
                                        <p:attrNameLst>
                                          <p:attrName>ppt_w</p:attrName>
                                        </p:attrNameLst>
                                      </p:cBhvr>
                                      <p:tavLst>
                                        <p:tav fmla="" tm="0">
                                          <p:val>
                                            <p:strVal val="0"/>
                                          </p:val>
                                        </p:tav>
                                        <p:tav fmla="" tm="100000">
                                          <p:val>
                                            <p:strVal val="#ppt_w"/>
                                          </p:val>
                                        </p:tav>
                                      </p:tavLst>
                                    </p:anim>
                                    <p:anim calcmode="lin" valueType="num">
                                      <p:cBhvr additive="base">
                                        <p:cTn dur="500"/>
                                        <p:tgtEl>
                                          <p:spTgt spid="112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07"/>
                                        </p:tgtEl>
                                      </p:cBhvr>
                                    </p:animEffect>
                                    <p:set>
                                      <p:cBhvr>
                                        <p:cTn dur="1" fill="hold">
                                          <p:stCondLst>
                                            <p:cond delay="500"/>
                                          </p:stCondLst>
                                        </p:cTn>
                                        <p:tgtEl>
                                          <p:spTgt spid="110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08"/>
                                        </p:tgtEl>
                                      </p:cBhvr>
                                    </p:animEffect>
                                    <p:set>
                                      <p:cBhvr>
                                        <p:cTn dur="1" fill="hold">
                                          <p:stCondLst>
                                            <p:cond delay="500"/>
                                          </p:stCondLst>
                                        </p:cTn>
                                        <p:tgtEl>
                                          <p:spTgt spid="1108"/>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500"/>
                                        <p:tgtEl>
                                          <p:spTgt spid="1117"/>
                                        </p:tgtEl>
                                      </p:cBhvr>
                                    </p:animEffect>
                                  </p:childTnLst>
                                </p:cTn>
                              </p:par>
                              <p:par>
                                <p:cTn fill="hold" nodeType="with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500"/>
                                        <p:tgtEl>
                                          <p:spTgt spid="1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41"/>
                                        </p:tgtEl>
                                        <p:attrNameLst>
                                          <p:attrName>style.visibility</p:attrName>
                                        </p:attrNameLst>
                                      </p:cBhvr>
                                      <p:to>
                                        <p:strVal val="visible"/>
                                      </p:to>
                                    </p:set>
                                    <p:anim calcmode="lin" valueType="num">
                                      <p:cBhvr additive="base">
                                        <p:cTn dur="500"/>
                                        <p:tgtEl>
                                          <p:spTgt spid="1141"/>
                                        </p:tgtEl>
                                        <p:attrNameLst>
                                          <p:attrName>ppt_w</p:attrName>
                                        </p:attrNameLst>
                                      </p:cBhvr>
                                      <p:tavLst>
                                        <p:tav fmla="" tm="0">
                                          <p:val>
                                            <p:strVal val="0"/>
                                          </p:val>
                                        </p:tav>
                                        <p:tav fmla="" tm="100000">
                                          <p:val>
                                            <p:strVal val="#ppt_w"/>
                                          </p:val>
                                        </p:tav>
                                      </p:tavLst>
                                    </p:anim>
                                    <p:anim calcmode="lin" valueType="num">
                                      <p:cBhvr additive="base">
                                        <p:cTn dur="500"/>
                                        <p:tgtEl>
                                          <p:spTgt spid="114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142"/>
                                        </p:tgtEl>
                                        <p:attrNameLst>
                                          <p:attrName>style.visibility</p:attrName>
                                        </p:attrNameLst>
                                      </p:cBhvr>
                                      <p:to>
                                        <p:strVal val="visible"/>
                                      </p:to>
                                    </p:set>
                                    <p:anim calcmode="lin" valueType="num">
                                      <p:cBhvr additive="base">
                                        <p:cTn dur="500"/>
                                        <p:tgtEl>
                                          <p:spTgt spid="1142"/>
                                        </p:tgtEl>
                                        <p:attrNameLst>
                                          <p:attrName>ppt_w</p:attrName>
                                        </p:attrNameLst>
                                      </p:cBhvr>
                                      <p:tavLst>
                                        <p:tav fmla="" tm="0">
                                          <p:val>
                                            <p:strVal val="0"/>
                                          </p:val>
                                        </p:tav>
                                        <p:tav fmla="" tm="100000">
                                          <p:val>
                                            <p:strVal val="#ppt_w"/>
                                          </p:val>
                                        </p:tav>
                                      </p:tavLst>
                                    </p:anim>
                                    <p:anim calcmode="lin" valueType="num">
                                      <p:cBhvr additive="base">
                                        <p:cTn dur="500"/>
                                        <p:tgtEl>
                                          <p:spTgt spid="1142"/>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143"/>
                                        </p:tgtEl>
                                        <p:attrNameLst>
                                          <p:attrName>style.visibility</p:attrName>
                                        </p:attrNameLst>
                                      </p:cBhvr>
                                      <p:to>
                                        <p:strVal val="visible"/>
                                      </p:to>
                                    </p:set>
                                    <p:anim calcmode="lin" valueType="num">
                                      <p:cBhvr additive="base">
                                        <p:cTn dur="500"/>
                                        <p:tgtEl>
                                          <p:spTgt spid="1143"/>
                                        </p:tgtEl>
                                        <p:attrNameLst>
                                          <p:attrName>ppt_w</p:attrName>
                                        </p:attrNameLst>
                                      </p:cBhvr>
                                      <p:tavLst>
                                        <p:tav fmla="" tm="0">
                                          <p:val>
                                            <p:strVal val="0"/>
                                          </p:val>
                                        </p:tav>
                                        <p:tav fmla="" tm="100000">
                                          <p:val>
                                            <p:strVal val="#ppt_w"/>
                                          </p:val>
                                        </p:tav>
                                      </p:tavLst>
                                    </p:anim>
                                    <p:anim calcmode="lin" valueType="num">
                                      <p:cBhvr additive="base">
                                        <p:cTn dur="500"/>
                                        <p:tgtEl>
                                          <p:spTgt spid="114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144"/>
                                        </p:tgtEl>
                                        <p:attrNameLst>
                                          <p:attrName>style.visibility</p:attrName>
                                        </p:attrNameLst>
                                      </p:cBhvr>
                                      <p:to>
                                        <p:strVal val="visible"/>
                                      </p:to>
                                    </p:set>
                                    <p:anim calcmode="lin" valueType="num">
                                      <p:cBhvr additive="base">
                                        <p:cTn dur="500"/>
                                        <p:tgtEl>
                                          <p:spTgt spid="1144"/>
                                        </p:tgtEl>
                                        <p:attrNameLst>
                                          <p:attrName>ppt_w</p:attrName>
                                        </p:attrNameLst>
                                      </p:cBhvr>
                                      <p:tavLst>
                                        <p:tav fmla="" tm="0">
                                          <p:val>
                                            <p:strVal val="0"/>
                                          </p:val>
                                        </p:tav>
                                        <p:tav fmla="" tm="100000">
                                          <p:val>
                                            <p:strVal val="#ppt_w"/>
                                          </p:val>
                                        </p:tav>
                                      </p:tavLst>
                                    </p:anim>
                                    <p:anim calcmode="lin" valueType="num">
                                      <p:cBhvr additive="base">
                                        <p:cTn dur="500"/>
                                        <p:tgtEl>
                                          <p:spTgt spid="114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gtEl>
                                        <p:attrNameLst>
                                          <p:attrName>style.visibility</p:attrName>
                                        </p:attrNameLst>
                                      </p:cBhvr>
                                      <p:to>
                                        <p:strVal val="visible"/>
                                      </p:to>
                                    </p:set>
                                    <p:animEffect filter="fade" transition="in">
                                      <p:cBhvr>
                                        <p:cTn dur="500"/>
                                        <p:tgtEl>
                                          <p:spTgt spid="1090"/>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128"/>
                                        </p:tgtEl>
                                        <p:attrNameLst>
                                          <p:attrName>style.visibility</p:attrName>
                                        </p:attrNameLst>
                                      </p:cBhvr>
                                      <p:to>
                                        <p:strVal val="visible"/>
                                      </p:to>
                                    </p:set>
                                    <p:anim calcmode="lin" valueType="num">
                                      <p:cBhvr additive="base">
                                        <p:cTn dur="500"/>
                                        <p:tgtEl>
                                          <p:spTgt spid="1128"/>
                                        </p:tgtEl>
                                        <p:attrNameLst>
                                          <p:attrName>ppt_w</p:attrName>
                                        </p:attrNameLst>
                                      </p:cBhvr>
                                      <p:tavLst>
                                        <p:tav fmla="" tm="0">
                                          <p:val>
                                            <p:strVal val="0"/>
                                          </p:val>
                                        </p:tav>
                                        <p:tav fmla="" tm="100000">
                                          <p:val>
                                            <p:strVal val="#ppt_w"/>
                                          </p:val>
                                        </p:tav>
                                      </p:tavLst>
                                    </p:anim>
                                    <p:anim calcmode="lin" valueType="num">
                                      <p:cBhvr additive="base">
                                        <p:cTn dur="500"/>
                                        <p:tgtEl>
                                          <p:spTgt spid="112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09"/>
                                        </p:tgtEl>
                                      </p:cBhvr>
                                    </p:animEffect>
                                    <p:set>
                                      <p:cBhvr>
                                        <p:cTn dur="1" fill="hold">
                                          <p:stCondLst>
                                            <p:cond delay="500"/>
                                          </p:stCondLst>
                                        </p:cTn>
                                        <p:tgtEl>
                                          <p:spTgt spid="1109"/>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19"/>
                                        </p:tgtEl>
                                        <p:attrNameLst>
                                          <p:attrName>style.visibility</p:attrName>
                                        </p:attrNameLst>
                                      </p:cBhvr>
                                      <p:to>
                                        <p:strVal val="visible"/>
                                      </p:to>
                                    </p:set>
                                    <p:animEffect filter="fade" transition="in">
                                      <p:cBhvr>
                                        <p:cTn dur="500"/>
                                        <p:tgtEl>
                                          <p:spTgt spid="1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45"/>
                                        </p:tgtEl>
                                        <p:attrNameLst>
                                          <p:attrName>style.visibility</p:attrName>
                                        </p:attrNameLst>
                                      </p:cBhvr>
                                      <p:to>
                                        <p:strVal val="visible"/>
                                      </p:to>
                                    </p:set>
                                    <p:anim calcmode="lin" valueType="num">
                                      <p:cBhvr additive="base">
                                        <p:cTn dur="500"/>
                                        <p:tgtEl>
                                          <p:spTgt spid="1145"/>
                                        </p:tgtEl>
                                        <p:attrNameLst>
                                          <p:attrName>ppt_w</p:attrName>
                                        </p:attrNameLst>
                                      </p:cBhvr>
                                      <p:tavLst>
                                        <p:tav fmla="" tm="0">
                                          <p:val>
                                            <p:strVal val="0"/>
                                          </p:val>
                                        </p:tav>
                                        <p:tav fmla="" tm="100000">
                                          <p:val>
                                            <p:strVal val="#ppt_w"/>
                                          </p:val>
                                        </p:tav>
                                      </p:tavLst>
                                    </p:anim>
                                    <p:anim calcmode="lin" valueType="num">
                                      <p:cBhvr additive="base">
                                        <p:cTn dur="500"/>
                                        <p:tgtEl>
                                          <p:spTgt spid="114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146"/>
                                        </p:tgtEl>
                                        <p:attrNameLst>
                                          <p:attrName>style.visibility</p:attrName>
                                        </p:attrNameLst>
                                      </p:cBhvr>
                                      <p:to>
                                        <p:strVal val="visible"/>
                                      </p:to>
                                    </p:set>
                                    <p:anim calcmode="lin" valueType="num">
                                      <p:cBhvr additive="base">
                                        <p:cTn dur="500"/>
                                        <p:tgtEl>
                                          <p:spTgt spid="1146"/>
                                        </p:tgtEl>
                                        <p:attrNameLst>
                                          <p:attrName>ppt_w</p:attrName>
                                        </p:attrNameLst>
                                      </p:cBhvr>
                                      <p:tavLst>
                                        <p:tav fmla="" tm="0">
                                          <p:val>
                                            <p:strVal val="0"/>
                                          </p:val>
                                        </p:tav>
                                        <p:tav fmla="" tm="100000">
                                          <p:val>
                                            <p:strVal val="#ppt_w"/>
                                          </p:val>
                                        </p:tav>
                                      </p:tavLst>
                                    </p:anim>
                                    <p:anim calcmode="lin" valueType="num">
                                      <p:cBhvr additive="base">
                                        <p:cTn dur="500"/>
                                        <p:tgtEl>
                                          <p:spTgt spid="114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46"/>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DATA DEPENDENCIES</a:t>
            </a:r>
            <a:endParaRPr/>
          </a:p>
        </p:txBody>
      </p:sp>
      <p:sp>
        <p:nvSpPr>
          <p:cNvPr id="1156" name="Google Shape;1156;p46"/>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Not all loops are parallel</a:t>
            </a:r>
            <a:endParaRPr/>
          </a:p>
        </p:txBody>
      </p:sp>
      <p:sp>
        <p:nvSpPr>
          <p:cNvPr id="1157" name="Google Shape;1157;p46"/>
          <p:cNvSpPr txBox="1"/>
          <p:nvPr/>
        </p:nvSpPr>
        <p:spPr>
          <a:xfrm>
            <a:off x="419641" y="1615970"/>
            <a:ext cx="6562184" cy="1477328"/>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2000">
                <a:solidFill>
                  <a:srgbClr val="AB69FF"/>
                </a:solidFill>
                <a:latin typeface="Consolas"/>
                <a:ea typeface="Consolas"/>
                <a:cs typeface="Consolas"/>
                <a:sym typeface="Consolas"/>
              </a:rPr>
              <a:t>void</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pairing(</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*a, </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a:t>
            </a:r>
            <a:endParaRPr/>
          </a:p>
          <a:p>
            <a:pPr indent="0" lvl="0" marL="0" marR="0" rtl="0" algn="l">
              <a:lnSpc>
                <a:spcPct val="90000"/>
              </a:lnSpc>
              <a:spcBef>
                <a:spcPts val="0"/>
              </a:spcBef>
              <a:spcAft>
                <a:spcPts val="0"/>
              </a:spcAft>
              <a:buNone/>
            </a:pPr>
            <a:r>
              <a:t/>
            </a:r>
            <a:endParaRPr sz="20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rgbClr val="1B12FF"/>
                </a:solidFill>
                <a:latin typeface="Consolas"/>
                <a:ea typeface="Consolas"/>
                <a:cs typeface="Consolas"/>
                <a:sym typeface="Consolas"/>
              </a:rPr>
              <a:t>for</a:t>
            </a:r>
            <a:r>
              <a:rPr lang="en-US" sz="2000">
                <a:solidFill>
                  <a:schemeClr val="dk2"/>
                </a:solidFill>
                <a:latin typeface="Consolas"/>
                <a:ea typeface="Consolas"/>
                <a:cs typeface="Consolas"/>
                <a:sym typeface="Consolas"/>
              </a:rPr>
              <a:t>(</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i </a:t>
            </a:r>
            <a:r>
              <a:rPr lang="en-US" sz="2000">
                <a:solidFill>
                  <a:srgbClr val="4550AF"/>
                </a:solidFill>
                <a:latin typeface="Consolas"/>
                <a:ea typeface="Consolas"/>
                <a:cs typeface="Consolas"/>
                <a:sym typeface="Consolas"/>
              </a:rPr>
              <a:t>=</a:t>
            </a:r>
            <a:r>
              <a:rPr lang="en-US" sz="2000">
                <a:solidFill>
                  <a:srgbClr val="40A459"/>
                </a:solidFill>
                <a:latin typeface="Consolas"/>
                <a:ea typeface="Consolas"/>
                <a:cs typeface="Consolas"/>
                <a:sym typeface="Consolas"/>
              </a:rPr>
              <a:t> </a:t>
            </a:r>
            <a:r>
              <a:rPr lang="en-US" sz="2000">
                <a:solidFill>
                  <a:srgbClr val="FFA04F"/>
                </a:solidFill>
                <a:latin typeface="Consolas"/>
                <a:ea typeface="Consolas"/>
                <a:cs typeface="Consolas"/>
                <a:sym typeface="Consolas"/>
              </a:rPr>
              <a:t>1</a:t>
            </a:r>
            <a:r>
              <a:rPr lang="en-US" sz="2000">
                <a:solidFill>
                  <a:schemeClr val="dk2"/>
                </a:solidFill>
                <a:latin typeface="Consolas"/>
                <a:ea typeface="Consolas"/>
                <a:cs typeface="Consolas"/>
                <a:sym typeface="Consolas"/>
              </a:rPr>
              <a:t>; i &lt;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 i</a:t>
            </a:r>
            <a:r>
              <a:rPr lang="en-US" sz="2000">
                <a:solidFill>
                  <a:srgbClr val="4550AF"/>
                </a:solidFill>
                <a:latin typeface="Consolas"/>
                <a:ea typeface="Consolas"/>
                <a:cs typeface="Consolas"/>
                <a:sym typeface="Consolas"/>
              </a:rPr>
              <a:t>++</a:t>
            </a:r>
            <a:r>
              <a:rPr lang="en-US" sz="20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a[i] = a[i] + a[i-1];</a:t>
            </a:r>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a:t>
            </a:r>
            <a:endParaRPr/>
          </a:p>
        </p:txBody>
      </p:sp>
      <p:sp>
        <p:nvSpPr>
          <p:cNvPr id="1158" name="Google Shape;1158;p46"/>
          <p:cNvSpPr/>
          <p:nvPr/>
        </p:nvSpPr>
        <p:spPr>
          <a:xfrm>
            <a:off x="4480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a:t>
            </a:r>
            <a:endParaRPr/>
          </a:p>
        </p:txBody>
      </p:sp>
      <p:sp>
        <p:nvSpPr>
          <p:cNvPr id="1159" name="Google Shape;1159;p46"/>
          <p:cNvSpPr/>
          <p:nvPr/>
        </p:nvSpPr>
        <p:spPr>
          <a:xfrm>
            <a:off x="11338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1160" name="Google Shape;1160;p46"/>
          <p:cNvSpPr/>
          <p:nvPr/>
        </p:nvSpPr>
        <p:spPr>
          <a:xfrm>
            <a:off x="18196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6</a:t>
            </a:r>
            <a:endParaRPr/>
          </a:p>
        </p:txBody>
      </p:sp>
      <p:sp>
        <p:nvSpPr>
          <p:cNvPr id="1161" name="Google Shape;1161;p46"/>
          <p:cNvSpPr/>
          <p:nvPr/>
        </p:nvSpPr>
        <p:spPr>
          <a:xfrm>
            <a:off x="25054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10</a:t>
            </a:r>
            <a:endParaRPr/>
          </a:p>
        </p:txBody>
      </p:sp>
      <p:sp>
        <p:nvSpPr>
          <p:cNvPr id="1162" name="Google Shape;1162;p46"/>
          <p:cNvSpPr/>
          <p:nvPr/>
        </p:nvSpPr>
        <p:spPr>
          <a:xfrm>
            <a:off x="31912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15</a:t>
            </a:r>
            <a:endParaRPr/>
          </a:p>
        </p:txBody>
      </p:sp>
      <p:sp>
        <p:nvSpPr>
          <p:cNvPr id="1163" name="Google Shape;1163;p46"/>
          <p:cNvSpPr/>
          <p:nvPr/>
        </p:nvSpPr>
        <p:spPr>
          <a:xfrm>
            <a:off x="38770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21</a:t>
            </a:r>
            <a:endParaRPr/>
          </a:p>
        </p:txBody>
      </p:sp>
      <p:sp>
        <p:nvSpPr>
          <p:cNvPr id="1164" name="Google Shape;1164;p46"/>
          <p:cNvSpPr/>
          <p:nvPr/>
        </p:nvSpPr>
        <p:spPr>
          <a:xfrm>
            <a:off x="45628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28</a:t>
            </a:r>
            <a:endParaRPr/>
          </a:p>
        </p:txBody>
      </p:sp>
      <p:sp>
        <p:nvSpPr>
          <p:cNvPr id="1165" name="Google Shape;1165;p46"/>
          <p:cNvSpPr/>
          <p:nvPr/>
        </p:nvSpPr>
        <p:spPr>
          <a:xfrm>
            <a:off x="52486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36</a:t>
            </a:r>
            <a:endParaRPr/>
          </a:p>
        </p:txBody>
      </p:sp>
      <p:sp>
        <p:nvSpPr>
          <p:cNvPr id="1166" name="Google Shape;1166;p46"/>
          <p:cNvSpPr/>
          <p:nvPr/>
        </p:nvSpPr>
        <p:spPr>
          <a:xfrm>
            <a:off x="59344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45</a:t>
            </a:r>
            <a:endParaRPr/>
          </a:p>
        </p:txBody>
      </p:sp>
      <p:sp>
        <p:nvSpPr>
          <p:cNvPr id="1167" name="Google Shape;1167;p46"/>
          <p:cNvSpPr/>
          <p:nvPr/>
        </p:nvSpPr>
        <p:spPr>
          <a:xfrm>
            <a:off x="66202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55</a:t>
            </a:r>
            <a:endParaRPr/>
          </a:p>
        </p:txBody>
      </p:sp>
      <p:sp>
        <p:nvSpPr>
          <p:cNvPr id="1168" name="Google Shape;1168;p46"/>
          <p:cNvSpPr txBox="1"/>
          <p:nvPr/>
        </p:nvSpPr>
        <p:spPr>
          <a:xfrm>
            <a:off x="419641" y="1615970"/>
            <a:ext cx="6562184" cy="1477328"/>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2000">
                <a:solidFill>
                  <a:srgbClr val="AB69FF"/>
                </a:solidFill>
                <a:latin typeface="Consolas"/>
                <a:ea typeface="Consolas"/>
                <a:cs typeface="Consolas"/>
                <a:sym typeface="Consolas"/>
              </a:rPr>
              <a:t>void</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pairing(</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*a, </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a:t>
            </a:r>
            <a:endParaRPr/>
          </a:p>
          <a:p>
            <a:pPr indent="0" lvl="0" marL="0" marR="0" rtl="0" algn="l">
              <a:lnSpc>
                <a:spcPct val="90000"/>
              </a:lnSpc>
              <a:spcBef>
                <a:spcPts val="0"/>
              </a:spcBef>
              <a:spcAft>
                <a:spcPts val="0"/>
              </a:spcAft>
              <a:buNone/>
            </a:pPr>
            <a:r>
              <a:rPr lang="en-US" sz="2000" strike="sngStrike">
                <a:solidFill>
                  <a:schemeClr val="dk2"/>
                </a:solidFill>
                <a:latin typeface="Consolas"/>
                <a:ea typeface="Consolas"/>
                <a:cs typeface="Consolas"/>
                <a:sym typeface="Consolas"/>
              </a:rPr>
              <a:t>	</a:t>
            </a:r>
            <a:r>
              <a:rPr lang="en-US" sz="2000" strike="sngStrike">
                <a:solidFill>
                  <a:srgbClr val="8E4000"/>
                </a:solidFill>
                <a:latin typeface="Consolas"/>
                <a:ea typeface="Consolas"/>
                <a:cs typeface="Consolas"/>
                <a:sym typeface="Consolas"/>
              </a:rPr>
              <a:t>#pragma acc parallel loop</a:t>
            </a:r>
            <a:endParaRPr sz="2000" strike="sng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rgbClr val="1B12FF"/>
                </a:solidFill>
                <a:latin typeface="Consolas"/>
                <a:ea typeface="Consolas"/>
                <a:cs typeface="Consolas"/>
                <a:sym typeface="Consolas"/>
              </a:rPr>
              <a:t>for</a:t>
            </a:r>
            <a:r>
              <a:rPr lang="en-US" sz="2000">
                <a:solidFill>
                  <a:schemeClr val="dk2"/>
                </a:solidFill>
                <a:latin typeface="Consolas"/>
                <a:ea typeface="Consolas"/>
                <a:cs typeface="Consolas"/>
                <a:sym typeface="Consolas"/>
              </a:rPr>
              <a:t>(</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i </a:t>
            </a:r>
            <a:r>
              <a:rPr lang="en-US" sz="2000">
                <a:solidFill>
                  <a:srgbClr val="4550AF"/>
                </a:solidFill>
                <a:latin typeface="Consolas"/>
                <a:ea typeface="Consolas"/>
                <a:cs typeface="Consolas"/>
                <a:sym typeface="Consolas"/>
              </a:rPr>
              <a:t>=</a:t>
            </a:r>
            <a:r>
              <a:rPr lang="en-US" sz="2000">
                <a:solidFill>
                  <a:srgbClr val="40A459"/>
                </a:solidFill>
                <a:latin typeface="Consolas"/>
                <a:ea typeface="Consolas"/>
                <a:cs typeface="Consolas"/>
                <a:sym typeface="Consolas"/>
              </a:rPr>
              <a:t> </a:t>
            </a:r>
            <a:r>
              <a:rPr lang="en-US" sz="2000">
                <a:solidFill>
                  <a:srgbClr val="FFA04F"/>
                </a:solidFill>
                <a:latin typeface="Consolas"/>
                <a:ea typeface="Consolas"/>
                <a:cs typeface="Consolas"/>
                <a:sym typeface="Consolas"/>
              </a:rPr>
              <a:t>1</a:t>
            </a:r>
            <a:r>
              <a:rPr lang="en-US" sz="2000">
                <a:solidFill>
                  <a:schemeClr val="dk2"/>
                </a:solidFill>
                <a:latin typeface="Consolas"/>
                <a:ea typeface="Consolas"/>
                <a:cs typeface="Consolas"/>
                <a:sym typeface="Consolas"/>
              </a:rPr>
              <a:t>; i &lt;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 i</a:t>
            </a:r>
            <a:r>
              <a:rPr lang="en-US" sz="2000">
                <a:solidFill>
                  <a:srgbClr val="4550AF"/>
                </a:solidFill>
                <a:latin typeface="Consolas"/>
                <a:ea typeface="Consolas"/>
                <a:cs typeface="Consolas"/>
                <a:sym typeface="Consolas"/>
              </a:rPr>
              <a:t>++</a:t>
            </a:r>
            <a:r>
              <a:rPr lang="en-US" sz="20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a[i] = a[i] + a[i-1];</a:t>
            </a:r>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a:t>
            </a:r>
            <a:endParaRPr/>
          </a:p>
        </p:txBody>
      </p:sp>
      <p:sp>
        <p:nvSpPr>
          <p:cNvPr id="1169" name="Google Shape;1169;p46"/>
          <p:cNvSpPr/>
          <p:nvPr/>
        </p:nvSpPr>
        <p:spPr>
          <a:xfrm>
            <a:off x="770382"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0" name="Google Shape;1170;p46"/>
          <p:cNvSpPr/>
          <p:nvPr/>
        </p:nvSpPr>
        <p:spPr>
          <a:xfrm>
            <a:off x="1437894"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1" name="Google Shape;1171;p46"/>
          <p:cNvSpPr/>
          <p:nvPr/>
        </p:nvSpPr>
        <p:spPr>
          <a:xfrm>
            <a:off x="2123694"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2" name="Google Shape;1172;p46"/>
          <p:cNvSpPr/>
          <p:nvPr/>
        </p:nvSpPr>
        <p:spPr>
          <a:xfrm>
            <a:off x="2805498"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3" name="Google Shape;1173;p46"/>
          <p:cNvSpPr/>
          <p:nvPr/>
        </p:nvSpPr>
        <p:spPr>
          <a:xfrm>
            <a:off x="3485713"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4" name="Google Shape;1174;p46"/>
          <p:cNvSpPr/>
          <p:nvPr/>
        </p:nvSpPr>
        <p:spPr>
          <a:xfrm>
            <a:off x="4173860"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5" name="Google Shape;1175;p46"/>
          <p:cNvSpPr/>
          <p:nvPr/>
        </p:nvSpPr>
        <p:spPr>
          <a:xfrm>
            <a:off x="4844550"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6" name="Google Shape;1176;p46"/>
          <p:cNvSpPr/>
          <p:nvPr/>
        </p:nvSpPr>
        <p:spPr>
          <a:xfrm>
            <a:off x="5539813"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7" name="Google Shape;1177;p46"/>
          <p:cNvSpPr/>
          <p:nvPr/>
        </p:nvSpPr>
        <p:spPr>
          <a:xfrm>
            <a:off x="6233548"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8" name="Google Shape;1178;p46"/>
          <p:cNvSpPr/>
          <p:nvPr/>
        </p:nvSpPr>
        <p:spPr>
          <a:xfrm>
            <a:off x="4594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179" name="Google Shape;1179;p46"/>
          <p:cNvSpPr/>
          <p:nvPr/>
        </p:nvSpPr>
        <p:spPr>
          <a:xfrm>
            <a:off x="1145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180" name="Google Shape;1180;p46"/>
          <p:cNvSpPr/>
          <p:nvPr/>
        </p:nvSpPr>
        <p:spPr>
          <a:xfrm>
            <a:off x="5260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181" name="Google Shape;1181;p46"/>
          <p:cNvSpPr/>
          <p:nvPr/>
        </p:nvSpPr>
        <p:spPr>
          <a:xfrm>
            <a:off x="1831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182" name="Google Shape;1182;p46"/>
          <p:cNvSpPr/>
          <p:nvPr/>
        </p:nvSpPr>
        <p:spPr>
          <a:xfrm>
            <a:off x="6631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183" name="Google Shape;1183;p46"/>
          <p:cNvSpPr/>
          <p:nvPr/>
        </p:nvSpPr>
        <p:spPr>
          <a:xfrm>
            <a:off x="2516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184" name="Google Shape;1184;p46"/>
          <p:cNvSpPr/>
          <p:nvPr/>
        </p:nvSpPr>
        <p:spPr>
          <a:xfrm>
            <a:off x="3202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185" name="Google Shape;1185;p46"/>
          <p:cNvSpPr/>
          <p:nvPr/>
        </p:nvSpPr>
        <p:spPr>
          <a:xfrm>
            <a:off x="38884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186" name="Google Shape;1186;p46"/>
          <p:cNvSpPr/>
          <p:nvPr/>
        </p:nvSpPr>
        <p:spPr>
          <a:xfrm>
            <a:off x="4574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187" name="Google Shape;1187;p46"/>
          <p:cNvSpPr/>
          <p:nvPr/>
        </p:nvSpPr>
        <p:spPr>
          <a:xfrm>
            <a:off x="5945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188" name="Google Shape;1188;p46"/>
          <p:cNvSpPr/>
          <p:nvPr/>
        </p:nvSpPr>
        <p:spPr>
          <a:xfrm>
            <a:off x="1145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a:t>
            </a:r>
            <a:endParaRPr/>
          </a:p>
        </p:txBody>
      </p:sp>
      <p:sp>
        <p:nvSpPr>
          <p:cNvPr id="1189" name="Google Shape;1189;p46"/>
          <p:cNvSpPr/>
          <p:nvPr/>
        </p:nvSpPr>
        <p:spPr>
          <a:xfrm>
            <a:off x="1831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1190" name="Google Shape;1190;p46"/>
          <p:cNvSpPr/>
          <p:nvPr/>
        </p:nvSpPr>
        <p:spPr>
          <a:xfrm>
            <a:off x="2516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4</a:t>
            </a:r>
            <a:endParaRPr/>
          </a:p>
        </p:txBody>
      </p:sp>
      <p:sp>
        <p:nvSpPr>
          <p:cNvPr id="1191" name="Google Shape;1191;p46"/>
          <p:cNvSpPr/>
          <p:nvPr/>
        </p:nvSpPr>
        <p:spPr>
          <a:xfrm>
            <a:off x="3202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5</a:t>
            </a:r>
            <a:endParaRPr/>
          </a:p>
        </p:txBody>
      </p:sp>
      <p:sp>
        <p:nvSpPr>
          <p:cNvPr id="1192" name="Google Shape;1192;p46"/>
          <p:cNvSpPr/>
          <p:nvPr/>
        </p:nvSpPr>
        <p:spPr>
          <a:xfrm>
            <a:off x="38884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6</a:t>
            </a:r>
            <a:endParaRPr/>
          </a:p>
        </p:txBody>
      </p:sp>
      <p:sp>
        <p:nvSpPr>
          <p:cNvPr id="1193" name="Google Shape;1193;p46"/>
          <p:cNvSpPr/>
          <p:nvPr/>
        </p:nvSpPr>
        <p:spPr>
          <a:xfrm>
            <a:off x="4574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7</a:t>
            </a:r>
            <a:endParaRPr/>
          </a:p>
        </p:txBody>
      </p:sp>
      <p:sp>
        <p:nvSpPr>
          <p:cNvPr id="1194" name="Google Shape;1194;p46"/>
          <p:cNvSpPr/>
          <p:nvPr/>
        </p:nvSpPr>
        <p:spPr>
          <a:xfrm>
            <a:off x="5260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8</a:t>
            </a:r>
            <a:endParaRPr/>
          </a:p>
        </p:txBody>
      </p:sp>
      <p:sp>
        <p:nvSpPr>
          <p:cNvPr id="1195" name="Google Shape;1195;p46"/>
          <p:cNvSpPr/>
          <p:nvPr/>
        </p:nvSpPr>
        <p:spPr>
          <a:xfrm>
            <a:off x="5945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9</a:t>
            </a:r>
            <a:endParaRPr/>
          </a:p>
        </p:txBody>
      </p:sp>
      <p:sp>
        <p:nvSpPr>
          <p:cNvPr id="1196" name="Google Shape;1196;p46"/>
          <p:cNvSpPr/>
          <p:nvPr/>
        </p:nvSpPr>
        <p:spPr>
          <a:xfrm>
            <a:off x="6631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10</a:t>
            </a:r>
            <a:endParaRPr/>
          </a:p>
        </p:txBody>
      </p:sp>
      <p:sp>
        <p:nvSpPr>
          <p:cNvPr id="1197" name="Google Shape;1197;p46"/>
          <p:cNvSpPr/>
          <p:nvPr/>
        </p:nvSpPr>
        <p:spPr>
          <a:xfrm>
            <a:off x="4594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a:t>
            </a:r>
            <a:endParaRPr/>
          </a:p>
        </p:txBody>
      </p:sp>
      <p:sp>
        <p:nvSpPr>
          <p:cNvPr id="1198" name="Google Shape;1198;p46"/>
          <p:cNvSpPr/>
          <p:nvPr/>
        </p:nvSpPr>
        <p:spPr>
          <a:xfrm>
            <a:off x="1145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1199" name="Google Shape;1199;p46"/>
          <p:cNvSpPr/>
          <p:nvPr/>
        </p:nvSpPr>
        <p:spPr>
          <a:xfrm>
            <a:off x="1831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6</a:t>
            </a:r>
            <a:endParaRPr/>
          </a:p>
        </p:txBody>
      </p:sp>
      <p:sp>
        <p:nvSpPr>
          <p:cNvPr id="1200" name="Google Shape;1200;p46"/>
          <p:cNvSpPr/>
          <p:nvPr/>
        </p:nvSpPr>
        <p:spPr>
          <a:xfrm>
            <a:off x="2516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10</a:t>
            </a:r>
            <a:endParaRPr/>
          </a:p>
        </p:txBody>
      </p:sp>
      <p:sp>
        <p:nvSpPr>
          <p:cNvPr id="1201" name="Google Shape;1201;p46"/>
          <p:cNvSpPr/>
          <p:nvPr/>
        </p:nvSpPr>
        <p:spPr>
          <a:xfrm>
            <a:off x="3202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15</a:t>
            </a:r>
            <a:endParaRPr/>
          </a:p>
        </p:txBody>
      </p:sp>
      <p:sp>
        <p:nvSpPr>
          <p:cNvPr id="1202" name="Google Shape;1202;p46"/>
          <p:cNvSpPr/>
          <p:nvPr/>
        </p:nvSpPr>
        <p:spPr>
          <a:xfrm>
            <a:off x="38884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21</a:t>
            </a:r>
            <a:endParaRPr/>
          </a:p>
        </p:txBody>
      </p:sp>
      <p:sp>
        <p:nvSpPr>
          <p:cNvPr id="1203" name="Google Shape;1203;p46"/>
          <p:cNvSpPr/>
          <p:nvPr/>
        </p:nvSpPr>
        <p:spPr>
          <a:xfrm>
            <a:off x="4574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13</a:t>
            </a:r>
            <a:endParaRPr/>
          </a:p>
        </p:txBody>
      </p:sp>
      <p:sp>
        <p:nvSpPr>
          <p:cNvPr id="1204" name="Google Shape;1204;p46"/>
          <p:cNvSpPr/>
          <p:nvPr/>
        </p:nvSpPr>
        <p:spPr>
          <a:xfrm>
            <a:off x="5260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21</a:t>
            </a:r>
            <a:endParaRPr/>
          </a:p>
        </p:txBody>
      </p:sp>
      <p:sp>
        <p:nvSpPr>
          <p:cNvPr id="1205" name="Google Shape;1205;p46"/>
          <p:cNvSpPr/>
          <p:nvPr/>
        </p:nvSpPr>
        <p:spPr>
          <a:xfrm>
            <a:off x="5945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30</a:t>
            </a:r>
            <a:endParaRPr/>
          </a:p>
        </p:txBody>
      </p:sp>
      <p:sp>
        <p:nvSpPr>
          <p:cNvPr id="1206" name="Google Shape;1206;p46"/>
          <p:cNvSpPr/>
          <p:nvPr/>
        </p:nvSpPr>
        <p:spPr>
          <a:xfrm>
            <a:off x="6631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40</a:t>
            </a:r>
            <a:endParaRPr/>
          </a:p>
        </p:txBody>
      </p:sp>
      <p:sp>
        <p:nvSpPr>
          <p:cNvPr id="1207" name="Google Shape;1207;p46"/>
          <p:cNvSpPr txBox="1"/>
          <p:nvPr/>
        </p:nvSpPr>
        <p:spPr>
          <a:xfrm>
            <a:off x="834639"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i=1</a:t>
            </a:r>
            <a:endParaRPr/>
          </a:p>
        </p:txBody>
      </p:sp>
      <p:sp>
        <p:nvSpPr>
          <p:cNvPr id="1208" name="Google Shape;1208;p46"/>
          <p:cNvSpPr txBox="1"/>
          <p:nvPr/>
        </p:nvSpPr>
        <p:spPr>
          <a:xfrm>
            <a:off x="1506521"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i=2</a:t>
            </a:r>
            <a:endParaRPr/>
          </a:p>
        </p:txBody>
      </p:sp>
      <p:sp>
        <p:nvSpPr>
          <p:cNvPr id="1209" name="Google Shape;1209;p46"/>
          <p:cNvSpPr txBox="1"/>
          <p:nvPr/>
        </p:nvSpPr>
        <p:spPr>
          <a:xfrm>
            <a:off x="2195114"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i=3</a:t>
            </a:r>
            <a:endParaRPr/>
          </a:p>
        </p:txBody>
      </p:sp>
      <p:sp>
        <p:nvSpPr>
          <p:cNvPr id="1210" name="Google Shape;1210;p46"/>
          <p:cNvSpPr txBox="1"/>
          <p:nvPr/>
        </p:nvSpPr>
        <p:spPr>
          <a:xfrm>
            <a:off x="2858305"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i=4</a:t>
            </a:r>
            <a:endParaRPr/>
          </a:p>
        </p:txBody>
      </p:sp>
      <p:sp>
        <p:nvSpPr>
          <p:cNvPr id="1211" name="Google Shape;1211;p46"/>
          <p:cNvSpPr txBox="1"/>
          <p:nvPr/>
        </p:nvSpPr>
        <p:spPr>
          <a:xfrm>
            <a:off x="3541129"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i=5</a:t>
            </a:r>
            <a:endParaRPr/>
          </a:p>
        </p:txBody>
      </p:sp>
      <p:sp>
        <p:nvSpPr>
          <p:cNvPr id="1212" name="Google Shape;1212;p46"/>
          <p:cNvSpPr txBox="1"/>
          <p:nvPr/>
        </p:nvSpPr>
        <p:spPr>
          <a:xfrm>
            <a:off x="4231064"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i=6</a:t>
            </a:r>
            <a:endParaRPr/>
          </a:p>
        </p:txBody>
      </p:sp>
      <p:sp>
        <p:nvSpPr>
          <p:cNvPr id="1213" name="Google Shape;1213;p46"/>
          <p:cNvSpPr txBox="1"/>
          <p:nvPr/>
        </p:nvSpPr>
        <p:spPr>
          <a:xfrm>
            <a:off x="4896237"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i=7</a:t>
            </a:r>
            <a:endParaRPr/>
          </a:p>
        </p:txBody>
      </p:sp>
      <p:sp>
        <p:nvSpPr>
          <p:cNvPr id="1214" name="Google Shape;1214;p46"/>
          <p:cNvSpPr txBox="1"/>
          <p:nvPr/>
        </p:nvSpPr>
        <p:spPr>
          <a:xfrm>
            <a:off x="5595489" y="4243920"/>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i=8</a:t>
            </a:r>
            <a:endParaRPr/>
          </a:p>
        </p:txBody>
      </p:sp>
      <p:sp>
        <p:nvSpPr>
          <p:cNvPr id="1215" name="Google Shape;1215;p46"/>
          <p:cNvSpPr txBox="1"/>
          <p:nvPr/>
        </p:nvSpPr>
        <p:spPr>
          <a:xfrm>
            <a:off x="6283733" y="4243920"/>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i=9</a:t>
            </a:r>
            <a:endParaRPr/>
          </a:p>
        </p:txBody>
      </p:sp>
      <p:sp>
        <p:nvSpPr>
          <p:cNvPr id="1216" name="Google Shape;1216;p46"/>
          <p:cNvSpPr txBox="1"/>
          <p:nvPr/>
        </p:nvSpPr>
        <p:spPr>
          <a:xfrm>
            <a:off x="1219509" y="5330794"/>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217" name="Google Shape;1217;p46"/>
          <p:cNvSpPr txBox="1"/>
          <p:nvPr/>
        </p:nvSpPr>
        <p:spPr>
          <a:xfrm>
            <a:off x="1219509" y="3109923"/>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218" name="Google Shape;1218;p46"/>
          <p:cNvSpPr txBox="1"/>
          <p:nvPr/>
        </p:nvSpPr>
        <p:spPr>
          <a:xfrm>
            <a:off x="4506922" y="3074278"/>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219" name="Google Shape;1219;p46"/>
          <p:cNvSpPr txBox="1"/>
          <p:nvPr/>
        </p:nvSpPr>
        <p:spPr>
          <a:xfrm>
            <a:off x="4514784" y="5285601"/>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220" name="Google Shape;1220;p46"/>
          <p:cNvSpPr txBox="1"/>
          <p:nvPr/>
        </p:nvSpPr>
        <p:spPr>
          <a:xfrm>
            <a:off x="1925432" y="5330794"/>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221" name="Google Shape;1221;p46"/>
          <p:cNvSpPr txBox="1"/>
          <p:nvPr/>
        </p:nvSpPr>
        <p:spPr>
          <a:xfrm>
            <a:off x="1925432" y="3109923"/>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222" name="Google Shape;1222;p46"/>
          <p:cNvSpPr txBox="1"/>
          <p:nvPr/>
        </p:nvSpPr>
        <p:spPr>
          <a:xfrm>
            <a:off x="5233559" y="3074941"/>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223" name="Google Shape;1223;p46"/>
          <p:cNvSpPr txBox="1"/>
          <p:nvPr/>
        </p:nvSpPr>
        <p:spPr>
          <a:xfrm>
            <a:off x="5241421" y="5286264"/>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224" name="Google Shape;1224;p46"/>
          <p:cNvSpPr txBox="1"/>
          <p:nvPr/>
        </p:nvSpPr>
        <p:spPr>
          <a:xfrm>
            <a:off x="2632311" y="5330794"/>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225" name="Google Shape;1225;p46"/>
          <p:cNvSpPr txBox="1"/>
          <p:nvPr/>
        </p:nvSpPr>
        <p:spPr>
          <a:xfrm>
            <a:off x="2632311" y="3109923"/>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226" name="Google Shape;1226;p46"/>
          <p:cNvSpPr txBox="1"/>
          <p:nvPr/>
        </p:nvSpPr>
        <p:spPr>
          <a:xfrm>
            <a:off x="5927816" y="3077950"/>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227" name="Google Shape;1227;p46"/>
          <p:cNvSpPr txBox="1"/>
          <p:nvPr/>
        </p:nvSpPr>
        <p:spPr>
          <a:xfrm>
            <a:off x="5935678" y="5289273"/>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228" name="Google Shape;1228;p46"/>
          <p:cNvSpPr txBox="1"/>
          <p:nvPr/>
        </p:nvSpPr>
        <p:spPr>
          <a:xfrm>
            <a:off x="3291204" y="5322636"/>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229" name="Google Shape;1229;p46"/>
          <p:cNvSpPr txBox="1"/>
          <p:nvPr/>
        </p:nvSpPr>
        <p:spPr>
          <a:xfrm>
            <a:off x="3291204" y="3101765"/>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230" name="Google Shape;1230;p46"/>
          <p:cNvSpPr txBox="1"/>
          <p:nvPr/>
        </p:nvSpPr>
        <p:spPr>
          <a:xfrm>
            <a:off x="6587463" y="3077446"/>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231" name="Google Shape;1231;p46"/>
          <p:cNvSpPr txBox="1"/>
          <p:nvPr/>
        </p:nvSpPr>
        <p:spPr>
          <a:xfrm>
            <a:off x="6595325" y="5288769"/>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232" name="Google Shape;1232;p46"/>
          <p:cNvSpPr txBox="1"/>
          <p:nvPr/>
        </p:nvSpPr>
        <p:spPr>
          <a:xfrm>
            <a:off x="3951609" y="5316990"/>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233" name="Google Shape;1233;p46"/>
          <p:cNvSpPr txBox="1"/>
          <p:nvPr/>
        </p:nvSpPr>
        <p:spPr>
          <a:xfrm>
            <a:off x="3951609" y="3096119"/>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234" name="Google Shape;1234;p46"/>
          <p:cNvSpPr txBox="1"/>
          <p:nvPr/>
        </p:nvSpPr>
        <p:spPr>
          <a:xfrm>
            <a:off x="7306056" y="3812008"/>
            <a:ext cx="145103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Consolas"/>
                <a:ea typeface="Consolas"/>
                <a:cs typeface="Consolas"/>
                <a:sym typeface="Consolas"/>
              </a:rPr>
              <a:t>Sequential</a:t>
            </a:r>
            <a:endParaRPr/>
          </a:p>
        </p:txBody>
      </p:sp>
      <p:sp>
        <p:nvSpPr>
          <p:cNvPr id="1235" name="Google Shape;1235;p46"/>
          <p:cNvSpPr txBox="1"/>
          <p:nvPr/>
        </p:nvSpPr>
        <p:spPr>
          <a:xfrm>
            <a:off x="7317486" y="5340027"/>
            <a:ext cx="1197764"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Consolas"/>
                <a:ea typeface="Consolas"/>
                <a:cs typeface="Consolas"/>
                <a:sym typeface="Consolas"/>
              </a:rPr>
              <a:t>Parallel</a:t>
            </a:r>
            <a:endParaRPr/>
          </a:p>
        </p:txBody>
      </p:sp>
      <p:sp>
        <p:nvSpPr>
          <p:cNvPr id="1236" name="Google Shape;1236;p46"/>
          <p:cNvSpPr txBox="1"/>
          <p:nvPr/>
        </p:nvSpPr>
        <p:spPr>
          <a:xfrm>
            <a:off x="6963156" y="1730257"/>
            <a:ext cx="3886790" cy="84023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Even changing how the iterations are parallelized will not make this loop safe to parallelize.</a:t>
            </a:r>
            <a:endParaRPr i="1" sz="1800">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7"/>
                                        </p:tgtEl>
                                        <p:attrNameLst>
                                          <p:attrName>style.visibility</p:attrName>
                                        </p:attrNameLst>
                                      </p:cBhvr>
                                      <p:to>
                                        <p:strVal val="visible"/>
                                      </p:to>
                                    </p:set>
                                    <p:animEffect filter="fade" transition="in">
                                      <p:cBhvr>
                                        <p:cTn dur="100"/>
                                        <p:tgtEl>
                                          <p:spTgt spid="1197"/>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1188"/>
                                        </p:tgtEl>
                                        <p:attrNameLst>
                                          <p:attrName>style.visibility</p:attrName>
                                        </p:attrNameLst>
                                      </p:cBhvr>
                                      <p:to>
                                        <p:strVal val="visible"/>
                                      </p:to>
                                    </p:set>
                                    <p:animEffect filter="fade" transition="in">
                                      <p:cBhvr>
                                        <p:cTn dur="100"/>
                                        <p:tgtEl>
                                          <p:spTgt spid="1188"/>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189"/>
                                        </p:tgtEl>
                                        <p:attrNameLst>
                                          <p:attrName>style.visibility</p:attrName>
                                        </p:attrNameLst>
                                      </p:cBhvr>
                                      <p:to>
                                        <p:strVal val="visible"/>
                                      </p:to>
                                    </p:set>
                                    <p:animEffect filter="fade" transition="in">
                                      <p:cBhvr>
                                        <p:cTn dur="100"/>
                                        <p:tgtEl>
                                          <p:spTgt spid="1189"/>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100"/>
                                        <p:tgtEl>
                                          <p:spTgt spid="1190"/>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1191"/>
                                        </p:tgtEl>
                                        <p:attrNameLst>
                                          <p:attrName>style.visibility</p:attrName>
                                        </p:attrNameLst>
                                      </p:cBhvr>
                                      <p:to>
                                        <p:strVal val="visible"/>
                                      </p:to>
                                    </p:set>
                                    <p:animEffect filter="fade" transition="in">
                                      <p:cBhvr>
                                        <p:cTn dur="100"/>
                                        <p:tgtEl>
                                          <p:spTgt spid="119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92"/>
                                        </p:tgtEl>
                                        <p:attrNameLst>
                                          <p:attrName>style.visibility</p:attrName>
                                        </p:attrNameLst>
                                      </p:cBhvr>
                                      <p:to>
                                        <p:strVal val="visible"/>
                                      </p:to>
                                    </p:set>
                                    <p:animEffect filter="fade" transition="in">
                                      <p:cBhvr>
                                        <p:cTn dur="100"/>
                                        <p:tgtEl>
                                          <p:spTgt spid="1192"/>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193"/>
                                        </p:tgtEl>
                                        <p:attrNameLst>
                                          <p:attrName>style.visibility</p:attrName>
                                        </p:attrNameLst>
                                      </p:cBhvr>
                                      <p:to>
                                        <p:strVal val="visible"/>
                                      </p:to>
                                    </p:set>
                                    <p:animEffect filter="fade" transition="in">
                                      <p:cBhvr>
                                        <p:cTn dur="100"/>
                                        <p:tgtEl>
                                          <p:spTgt spid="1193"/>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1194"/>
                                        </p:tgtEl>
                                        <p:attrNameLst>
                                          <p:attrName>style.visibility</p:attrName>
                                        </p:attrNameLst>
                                      </p:cBhvr>
                                      <p:to>
                                        <p:strVal val="visible"/>
                                      </p:to>
                                    </p:set>
                                    <p:animEffect filter="fade" transition="in">
                                      <p:cBhvr>
                                        <p:cTn dur="100"/>
                                        <p:tgtEl>
                                          <p:spTgt spid="1194"/>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1195"/>
                                        </p:tgtEl>
                                        <p:attrNameLst>
                                          <p:attrName>style.visibility</p:attrName>
                                        </p:attrNameLst>
                                      </p:cBhvr>
                                      <p:to>
                                        <p:strVal val="visible"/>
                                      </p:to>
                                    </p:set>
                                    <p:animEffect filter="fade" transition="in">
                                      <p:cBhvr>
                                        <p:cTn dur="100"/>
                                        <p:tgtEl>
                                          <p:spTgt spid="1195"/>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196"/>
                                        </p:tgtEl>
                                        <p:attrNameLst>
                                          <p:attrName>style.visibility</p:attrName>
                                        </p:attrNameLst>
                                      </p:cBhvr>
                                      <p:to>
                                        <p:strVal val="visible"/>
                                      </p:to>
                                    </p:set>
                                    <p:animEffect filter="fade" transition="in">
                                      <p:cBhvr>
                                        <p:cTn dur="100"/>
                                        <p:tgtEl>
                                          <p:spTgt spid="1196"/>
                                        </p:tgtEl>
                                      </p:cBhvr>
                                    </p:animEffect>
                                  </p:childTnLst>
                                </p:cTn>
                              </p:par>
                              <p:par>
                                <p:cTn fill="hold" nodeType="withEffect" presetClass="entr" presetID="1" presetSubtype="0">
                                  <p:stCondLst>
                                    <p:cond delay="0"/>
                                  </p:stCondLst>
                                  <p:childTnLst>
                                    <p:set>
                                      <p:cBhvr>
                                        <p:cTn dur="1" fill="hold">
                                          <p:stCondLst>
                                            <p:cond delay="0"/>
                                          </p:stCondLst>
                                        </p:cTn>
                                        <p:tgtEl>
                                          <p:spTgt spid="1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7"/>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35"/>
                                        </p:tgtEl>
                                        <p:attrNameLst>
                                          <p:attrName>style.visibility</p:attrName>
                                        </p:attrNameLst>
                                      </p:cBhvr>
                                      <p:to>
                                        <p:strVal val="visible"/>
                                      </p:to>
                                    </p:set>
                                    <p:animEffect filter="fade" transition="in">
                                      <p:cBhvr>
                                        <p:cTn dur="500"/>
                                        <p:tgtEl>
                                          <p:spTgt spid="1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9"/>
                                        </p:tgtEl>
                                        <p:attrNameLst>
                                          <p:attrName>style.visibility</p:attrName>
                                        </p:attrNameLst>
                                      </p:cBhvr>
                                      <p:to>
                                        <p:strVal val="visible"/>
                                      </p:to>
                                    </p:set>
                                    <p:animEffect filter="fade" transition="in">
                                      <p:cBhvr>
                                        <p:cTn dur="500"/>
                                        <p:tgtEl>
                                          <p:spTgt spid="1169"/>
                                        </p:tgtEl>
                                      </p:cBhvr>
                                    </p:animEffect>
                                  </p:childTnLst>
                                </p:cTn>
                              </p:par>
                              <p:par>
                                <p:cTn fill="hold" nodeType="withEffect" presetClass="entr" presetID="10" presetSubtype="0">
                                  <p:stCondLst>
                                    <p:cond delay="0"/>
                                  </p:stCondLst>
                                  <p:childTnLst>
                                    <p:set>
                                      <p:cBhvr>
                                        <p:cTn dur="1" fill="hold">
                                          <p:stCondLst>
                                            <p:cond delay="0"/>
                                          </p:stCondLst>
                                        </p:cTn>
                                        <p:tgtEl>
                                          <p:spTgt spid="1174"/>
                                        </p:tgtEl>
                                        <p:attrNameLst>
                                          <p:attrName>style.visibility</p:attrName>
                                        </p:attrNameLst>
                                      </p:cBhvr>
                                      <p:to>
                                        <p:strVal val="visible"/>
                                      </p:to>
                                    </p:set>
                                    <p:animEffect filter="fade" transition="in">
                                      <p:cBhvr>
                                        <p:cTn dur="500"/>
                                        <p:tgtEl>
                                          <p:spTgt spid="1174"/>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207"/>
                                        </p:tgtEl>
                                        <p:attrNameLst>
                                          <p:attrName>style.visibility</p:attrName>
                                        </p:attrNameLst>
                                      </p:cBhvr>
                                      <p:to>
                                        <p:strVal val="visible"/>
                                      </p:to>
                                    </p:set>
                                    <p:anim calcmode="lin" valueType="num">
                                      <p:cBhvr additive="base">
                                        <p:cTn dur="500"/>
                                        <p:tgtEl>
                                          <p:spTgt spid="1207"/>
                                        </p:tgtEl>
                                        <p:attrNameLst>
                                          <p:attrName>ppt_w</p:attrName>
                                        </p:attrNameLst>
                                      </p:cBhvr>
                                      <p:tavLst>
                                        <p:tav fmla="" tm="0">
                                          <p:val>
                                            <p:strVal val="0"/>
                                          </p:val>
                                        </p:tav>
                                        <p:tav fmla="" tm="100000">
                                          <p:val>
                                            <p:strVal val="#ppt_w"/>
                                          </p:val>
                                        </p:tav>
                                      </p:tavLst>
                                    </p:anim>
                                    <p:anim calcmode="lin" valueType="num">
                                      <p:cBhvr additive="base">
                                        <p:cTn dur="500"/>
                                        <p:tgtEl>
                                          <p:spTgt spid="120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212"/>
                                        </p:tgtEl>
                                        <p:attrNameLst>
                                          <p:attrName>style.visibility</p:attrName>
                                        </p:attrNameLst>
                                      </p:cBhvr>
                                      <p:to>
                                        <p:strVal val="visible"/>
                                      </p:to>
                                    </p:set>
                                    <p:anim calcmode="lin" valueType="num">
                                      <p:cBhvr additive="base">
                                        <p:cTn dur="500"/>
                                        <p:tgtEl>
                                          <p:spTgt spid="1212"/>
                                        </p:tgtEl>
                                        <p:attrNameLst>
                                          <p:attrName>ppt_w</p:attrName>
                                        </p:attrNameLst>
                                      </p:cBhvr>
                                      <p:tavLst>
                                        <p:tav fmla="" tm="0">
                                          <p:val>
                                            <p:strVal val="0"/>
                                          </p:val>
                                        </p:tav>
                                        <p:tav fmla="" tm="100000">
                                          <p:val>
                                            <p:strVal val="#ppt_w"/>
                                          </p:val>
                                        </p:tav>
                                      </p:tavLst>
                                    </p:anim>
                                    <p:anim calcmode="lin" valueType="num">
                                      <p:cBhvr additive="base">
                                        <p:cTn dur="500"/>
                                        <p:tgtEl>
                                          <p:spTgt spid="121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88"/>
                                        </p:tgtEl>
                                      </p:cBhvr>
                                    </p:animEffect>
                                    <p:set>
                                      <p:cBhvr>
                                        <p:cTn dur="1" fill="hold">
                                          <p:stCondLst>
                                            <p:cond delay="500"/>
                                          </p:stCondLst>
                                        </p:cTn>
                                        <p:tgtEl>
                                          <p:spTgt spid="118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93"/>
                                        </p:tgtEl>
                                      </p:cBhvr>
                                    </p:animEffect>
                                    <p:set>
                                      <p:cBhvr>
                                        <p:cTn dur="1" fill="hold">
                                          <p:stCondLst>
                                            <p:cond delay="500"/>
                                          </p:stCondLst>
                                        </p:cTn>
                                        <p:tgtEl>
                                          <p:spTgt spid="1193"/>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98"/>
                                        </p:tgtEl>
                                        <p:attrNameLst>
                                          <p:attrName>style.visibility</p:attrName>
                                        </p:attrNameLst>
                                      </p:cBhvr>
                                      <p:to>
                                        <p:strVal val="visible"/>
                                      </p:to>
                                    </p:set>
                                    <p:animEffect filter="fade" transition="in">
                                      <p:cBhvr>
                                        <p:cTn dur="500"/>
                                        <p:tgtEl>
                                          <p:spTgt spid="1198"/>
                                        </p:tgtEl>
                                      </p:cBhvr>
                                    </p:animEffect>
                                  </p:childTnLst>
                                </p:cTn>
                              </p:par>
                              <p:par>
                                <p:cTn fill="hold" nodeType="withEffect" presetClass="entr" presetID="10" presetSubtype="0">
                                  <p:stCondLst>
                                    <p:cond delay="0"/>
                                  </p:stCondLst>
                                  <p:childTnLst>
                                    <p:set>
                                      <p:cBhvr>
                                        <p:cTn dur="1" fill="hold">
                                          <p:stCondLst>
                                            <p:cond delay="0"/>
                                          </p:stCondLst>
                                        </p:cTn>
                                        <p:tgtEl>
                                          <p:spTgt spid="1203"/>
                                        </p:tgtEl>
                                        <p:attrNameLst>
                                          <p:attrName>style.visibility</p:attrName>
                                        </p:attrNameLst>
                                      </p:cBhvr>
                                      <p:to>
                                        <p:strVal val="visible"/>
                                      </p:to>
                                    </p:set>
                                    <p:animEffect filter="fade" transition="in">
                                      <p:cBhvr>
                                        <p:cTn dur="500"/>
                                        <p:tgtEl>
                                          <p:spTgt spid="1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16"/>
                                        </p:tgtEl>
                                        <p:attrNameLst>
                                          <p:attrName>style.visibility</p:attrName>
                                        </p:attrNameLst>
                                      </p:cBhvr>
                                      <p:to>
                                        <p:strVal val="visible"/>
                                      </p:to>
                                    </p:set>
                                    <p:anim calcmode="lin" valueType="num">
                                      <p:cBhvr additive="base">
                                        <p:cTn dur="500"/>
                                        <p:tgtEl>
                                          <p:spTgt spid="1216"/>
                                        </p:tgtEl>
                                        <p:attrNameLst>
                                          <p:attrName>ppt_w</p:attrName>
                                        </p:attrNameLst>
                                      </p:cBhvr>
                                      <p:tavLst>
                                        <p:tav fmla="" tm="0">
                                          <p:val>
                                            <p:strVal val="0"/>
                                          </p:val>
                                        </p:tav>
                                        <p:tav fmla="" tm="100000">
                                          <p:val>
                                            <p:strVal val="#ppt_w"/>
                                          </p:val>
                                        </p:tav>
                                      </p:tavLst>
                                    </p:anim>
                                    <p:anim calcmode="lin" valueType="num">
                                      <p:cBhvr additive="base">
                                        <p:cTn dur="500"/>
                                        <p:tgtEl>
                                          <p:spTgt spid="121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217"/>
                                        </p:tgtEl>
                                        <p:attrNameLst>
                                          <p:attrName>style.visibility</p:attrName>
                                        </p:attrNameLst>
                                      </p:cBhvr>
                                      <p:to>
                                        <p:strVal val="visible"/>
                                      </p:to>
                                    </p:set>
                                    <p:anim calcmode="lin" valueType="num">
                                      <p:cBhvr additive="base">
                                        <p:cTn dur="500"/>
                                        <p:tgtEl>
                                          <p:spTgt spid="1217"/>
                                        </p:tgtEl>
                                        <p:attrNameLst>
                                          <p:attrName>ppt_w</p:attrName>
                                        </p:attrNameLst>
                                      </p:cBhvr>
                                      <p:tavLst>
                                        <p:tav fmla="" tm="0">
                                          <p:val>
                                            <p:strVal val="0"/>
                                          </p:val>
                                        </p:tav>
                                        <p:tav fmla="" tm="100000">
                                          <p:val>
                                            <p:strVal val="#ppt_w"/>
                                          </p:val>
                                        </p:tav>
                                      </p:tavLst>
                                    </p:anim>
                                    <p:anim calcmode="lin" valueType="num">
                                      <p:cBhvr additive="base">
                                        <p:cTn dur="500"/>
                                        <p:tgtEl>
                                          <p:spTgt spid="1217"/>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218"/>
                                        </p:tgtEl>
                                        <p:attrNameLst>
                                          <p:attrName>style.visibility</p:attrName>
                                        </p:attrNameLst>
                                      </p:cBhvr>
                                      <p:to>
                                        <p:strVal val="visible"/>
                                      </p:to>
                                    </p:set>
                                    <p:anim calcmode="lin" valueType="num">
                                      <p:cBhvr additive="base">
                                        <p:cTn dur="500"/>
                                        <p:tgtEl>
                                          <p:spTgt spid="1218"/>
                                        </p:tgtEl>
                                        <p:attrNameLst>
                                          <p:attrName>ppt_w</p:attrName>
                                        </p:attrNameLst>
                                      </p:cBhvr>
                                      <p:tavLst>
                                        <p:tav fmla="" tm="0">
                                          <p:val>
                                            <p:strVal val="0"/>
                                          </p:val>
                                        </p:tav>
                                        <p:tav fmla="" tm="100000">
                                          <p:val>
                                            <p:strVal val="#ppt_w"/>
                                          </p:val>
                                        </p:tav>
                                      </p:tavLst>
                                    </p:anim>
                                    <p:anim calcmode="lin" valueType="num">
                                      <p:cBhvr additive="base">
                                        <p:cTn dur="500"/>
                                        <p:tgtEl>
                                          <p:spTgt spid="121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219"/>
                                        </p:tgtEl>
                                        <p:attrNameLst>
                                          <p:attrName>style.visibility</p:attrName>
                                        </p:attrNameLst>
                                      </p:cBhvr>
                                      <p:to>
                                        <p:strVal val="visible"/>
                                      </p:to>
                                    </p:set>
                                    <p:anim calcmode="lin" valueType="num">
                                      <p:cBhvr additive="base">
                                        <p:cTn dur="500"/>
                                        <p:tgtEl>
                                          <p:spTgt spid="1219"/>
                                        </p:tgtEl>
                                        <p:attrNameLst>
                                          <p:attrName>ppt_w</p:attrName>
                                        </p:attrNameLst>
                                      </p:cBhvr>
                                      <p:tavLst>
                                        <p:tav fmla="" tm="0">
                                          <p:val>
                                            <p:strVal val="0"/>
                                          </p:val>
                                        </p:tav>
                                        <p:tav fmla="" tm="100000">
                                          <p:val>
                                            <p:strVal val="#ppt_w"/>
                                          </p:val>
                                        </p:tav>
                                      </p:tavLst>
                                    </p:anim>
                                    <p:anim calcmode="lin" valueType="num">
                                      <p:cBhvr additive="base">
                                        <p:cTn dur="500"/>
                                        <p:tgtEl>
                                          <p:spTgt spid="121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0"/>
                                        </p:tgtEl>
                                        <p:attrNameLst>
                                          <p:attrName>style.visibility</p:attrName>
                                        </p:attrNameLst>
                                      </p:cBhvr>
                                      <p:to>
                                        <p:strVal val="visible"/>
                                      </p:to>
                                    </p:set>
                                    <p:animEffect filter="fade" transition="in">
                                      <p:cBhvr>
                                        <p:cTn dur="500"/>
                                        <p:tgtEl>
                                          <p:spTgt spid="1170"/>
                                        </p:tgtEl>
                                      </p:cBhvr>
                                    </p:animEffect>
                                  </p:childTnLst>
                                </p:cTn>
                              </p:par>
                              <p:par>
                                <p:cTn fill="hold" nodeType="withEffect" presetClass="entr" presetID="10" presetSubtype="0">
                                  <p:stCondLst>
                                    <p:cond delay="0"/>
                                  </p:stCondLst>
                                  <p:childTnLst>
                                    <p:set>
                                      <p:cBhvr>
                                        <p:cTn dur="1" fill="hold">
                                          <p:stCondLst>
                                            <p:cond delay="0"/>
                                          </p:stCondLst>
                                        </p:cTn>
                                        <p:tgtEl>
                                          <p:spTgt spid="1175"/>
                                        </p:tgtEl>
                                        <p:attrNameLst>
                                          <p:attrName>style.visibility</p:attrName>
                                        </p:attrNameLst>
                                      </p:cBhvr>
                                      <p:to>
                                        <p:strVal val="visible"/>
                                      </p:to>
                                    </p:set>
                                    <p:animEffect filter="fade" transition="in">
                                      <p:cBhvr>
                                        <p:cTn dur="500"/>
                                        <p:tgtEl>
                                          <p:spTgt spid="1175"/>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208"/>
                                        </p:tgtEl>
                                        <p:attrNameLst>
                                          <p:attrName>style.visibility</p:attrName>
                                        </p:attrNameLst>
                                      </p:cBhvr>
                                      <p:to>
                                        <p:strVal val="visible"/>
                                      </p:to>
                                    </p:set>
                                    <p:anim calcmode="lin" valueType="num">
                                      <p:cBhvr additive="base">
                                        <p:cTn dur="500"/>
                                        <p:tgtEl>
                                          <p:spTgt spid="1208"/>
                                        </p:tgtEl>
                                        <p:attrNameLst>
                                          <p:attrName>ppt_w</p:attrName>
                                        </p:attrNameLst>
                                      </p:cBhvr>
                                      <p:tavLst>
                                        <p:tav fmla="" tm="0">
                                          <p:val>
                                            <p:strVal val="0"/>
                                          </p:val>
                                        </p:tav>
                                        <p:tav fmla="" tm="100000">
                                          <p:val>
                                            <p:strVal val="#ppt_w"/>
                                          </p:val>
                                        </p:tav>
                                      </p:tavLst>
                                    </p:anim>
                                    <p:anim calcmode="lin" valueType="num">
                                      <p:cBhvr additive="base">
                                        <p:cTn dur="500"/>
                                        <p:tgtEl>
                                          <p:spTgt spid="1208"/>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213"/>
                                        </p:tgtEl>
                                        <p:attrNameLst>
                                          <p:attrName>style.visibility</p:attrName>
                                        </p:attrNameLst>
                                      </p:cBhvr>
                                      <p:to>
                                        <p:strVal val="visible"/>
                                      </p:to>
                                    </p:set>
                                    <p:anim calcmode="lin" valueType="num">
                                      <p:cBhvr additive="base">
                                        <p:cTn dur="500"/>
                                        <p:tgtEl>
                                          <p:spTgt spid="1213"/>
                                        </p:tgtEl>
                                        <p:attrNameLst>
                                          <p:attrName>ppt_w</p:attrName>
                                        </p:attrNameLst>
                                      </p:cBhvr>
                                      <p:tavLst>
                                        <p:tav fmla="" tm="0">
                                          <p:val>
                                            <p:strVal val="0"/>
                                          </p:val>
                                        </p:tav>
                                        <p:tav fmla="" tm="100000">
                                          <p:val>
                                            <p:strVal val="#ppt_w"/>
                                          </p:val>
                                        </p:tav>
                                      </p:tavLst>
                                    </p:anim>
                                    <p:anim calcmode="lin" valueType="num">
                                      <p:cBhvr additive="base">
                                        <p:cTn dur="500"/>
                                        <p:tgtEl>
                                          <p:spTgt spid="121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89"/>
                                        </p:tgtEl>
                                      </p:cBhvr>
                                    </p:animEffect>
                                    <p:set>
                                      <p:cBhvr>
                                        <p:cTn dur="1" fill="hold">
                                          <p:stCondLst>
                                            <p:cond delay="500"/>
                                          </p:stCondLst>
                                        </p:cTn>
                                        <p:tgtEl>
                                          <p:spTgt spid="11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94"/>
                                        </p:tgtEl>
                                      </p:cBhvr>
                                    </p:animEffect>
                                    <p:set>
                                      <p:cBhvr>
                                        <p:cTn dur="1" fill="hold">
                                          <p:stCondLst>
                                            <p:cond delay="500"/>
                                          </p:stCondLst>
                                        </p:cTn>
                                        <p:tgtEl>
                                          <p:spTgt spid="119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99"/>
                                        </p:tgtEl>
                                        <p:attrNameLst>
                                          <p:attrName>style.visibility</p:attrName>
                                        </p:attrNameLst>
                                      </p:cBhvr>
                                      <p:to>
                                        <p:strVal val="visible"/>
                                      </p:to>
                                    </p:set>
                                    <p:animEffect filter="fade" transition="in">
                                      <p:cBhvr>
                                        <p:cTn dur="500"/>
                                        <p:tgtEl>
                                          <p:spTgt spid="1199"/>
                                        </p:tgtEl>
                                      </p:cBhvr>
                                    </p:animEffect>
                                  </p:childTnLst>
                                </p:cTn>
                              </p:par>
                              <p:par>
                                <p:cTn fill="hold" nodeType="withEffect" presetClass="entr" presetID="10" presetSubtype="0">
                                  <p:stCondLst>
                                    <p:cond delay="0"/>
                                  </p:stCondLst>
                                  <p:childTnLst>
                                    <p:set>
                                      <p:cBhvr>
                                        <p:cTn dur="1" fill="hold">
                                          <p:stCondLst>
                                            <p:cond delay="0"/>
                                          </p:stCondLst>
                                        </p:cTn>
                                        <p:tgtEl>
                                          <p:spTgt spid="1204"/>
                                        </p:tgtEl>
                                        <p:attrNameLst>
                                          <p:attrName>style.visibility</p:attrName>
                                        </p:attrNameLst>
                                      </p:cBhvr>
                                      <p:to>
                                        <p:strVal val="visible"/>
                                      </p:to>
                                    </p:set>
                                    <p:animEffect filter="fade" transition="in">
                                      <p:cBhvr>
                                        <p:cTn dur="500"/>
                                        <p:tgtEl>
                                          <p:spTgt spid="1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20"/>
                                        </p:tgtEl>
                                        <p:attrNameLst>
                                          <p:attrName>style.visibility</p:attrName>
                                        </p:attrNameLst>
                                      </p:cBhvr>
                                      <p:to>
                                        <p:strVal val="visible"/>
                                      </p:to>
                                    </p:set>
                                    <p:anim calcmode="lin" valueType="num">
                                      <p:cBhvr additive="base">
                                        <p:cTn dur="500"/>
                                        <p:tgtEl>
                                          <p:spTgt spid="1220"/>
                                        </p:tgtEl>
                                        <p:attrNameLst>
                                          <p:attrName>ppt_w</p:attrName>
                                        </p:attrNameLst>
                                      </p:cBhvr>
                                      <p:tavLst>
                                        <p:tav fmla="" tm="0">
                                          <p:val>
                                            <p:strVal val="0"/>
                                          </p:val>
                                        </p:tav>
                                        <p:tav fmla="" tm="100000">
                                          <p:val>
                                            <p:strVal val="#ppt_w"/>
                                          </p:val>
                                        </p:tav>
                                      </p:tavLst>
                                    </p:anim>
                                    <p:anim calcmode="lin" valueType="num">
                                      <p:cBhvr additive="base">
                                        <p:cTn dur="500"/>
                                        <p:tgtEl>
                                          <p:spTgt spid="122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221"/>
                                        </p:tgtEl>
                                        <p:attrNameLst>
                                          <p:attrName>style.visibility</p:attrName>
                                        </p:attrNameLst>
                                      </p:cBhvr>
                                      <p:to>
                                        <p:strVal val="visible"/>
                                      </p:to>
                                    </p:set>
                                    <p:anim calcmode="lin" valueType="num">
                                      <p:cBhvr additive="base">
                                        <p:cTn dur="500"/>
                                        <p:tgtEl>
                                          <p:spTgt spid="1221"/>
                                        </p:tgtEl>
                                        <p:attrNameLst>
                                          <p:attrName>ppt_w</p:attrName>
                                        </p:attrNameLst>
                                      </p:cBhvr>
                                      <p:tavLst>
                                        <p:tav fmla="" tm="0">
                                          <p:val>
                                            <p:strVal val="0"/>
                                          </p:val>
                                        </p:tav>
                                        <p:tav fmla="" tm="100000">
                                          <p:val>
                                            <p:strVal val="#ppt_w"/>
                                          </p:val>
                                        </p:tav>
                                      </p:tavLst>
                                    </p:anim>
                                    <p:anim calcmode="lin" valueType="num">
                                      <p:cBhvr additive="base">
                                        <p:cTn dur="500"/>
                                        <p:tgtEl>
                                          <p:spTgt spid="1221"/>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222"/>
                                        </p:tgtEl>
                                        <p:attrNameLst>
                                          <p:attrName>style.visibility</p:attrName>
                                        </p:attrNameLst>
                                      </p:cBhvr>
                                      <p:to>
                                        <p:strVal val="visible"/>
                                      </p:to>
                                    </p:set>
                                    <p:anim calcmode="lin" valueType="num">
                                      <p:cBhvr additive="base">
                                        <p:cTn dur="500"/>
                                        <p:tgtEl>
                                          <p:spTgt spid="1222"/>
                                        </p:tgtEl>
                                        <p:attrNameLst>
                                          <p:attrName>ppt_w</p:attrName>
                                        </p:attrNameLst>
                                      </p:cBhvr>
                                      <p:tavLst>
                                        <p:tav fmla="" tm="0">
                                          <p:val>
                                            <p:strVal val="0"/>
                                          </p:val>
                                        </p:tav>
                                        <p:tav fmla="" tm="100000">
                                          <p:val>
                                            <p:strVal val="#ppt_w"/>
                                          </p:val>
                                        </p:tav>
                                      </p:tavLst>
                                    </p:anim>
                                    <p:anim calcmode="lin" valueType="num">
                                      <p:cBhvr additive="base">
                                        <p:cTn dur="500"/>
                                        <p:tgtEl>
                                          <p:spTgt spid="122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223"/>
                                        </p:tgtEl>
                                        <p:attrNameLst>
                                          <p:attrName>style.visibility</p:attrName>
                                        </p:attrNameLst>
                                      </p:cBhvr>
                                      <p:to>
                                        <p:strVal val="visible"/>
                                      </p:to>
                                    </p:set>
                                    <p:anim calcmode="lin" valueType="num">
                                      <p:cBhvr additive="base">
                                        <p:cTn dur="500"/>
                                        <p:tgtEl>
                                          <p:spTgt spid="1223"/>
                                        </p:tgtEl>
                                        <p:attrNameLst>
                                          <p:attrName>ppt_w</p:attrName>
                                        </p:attrNameLst>
                                      </p:cBhvr>
                                      <p:tavLst>
                                        <p:tav fmla="" tm="0">
                                          <p:val>
                                            <p:strVal val="0"/>
                                          </p:val>
                                        </p:tav>
                                        <p:tav fmla="" tm="100000">
                                          <p:val>
                                            <p:strVal val="#ppt_w"/>
                                          </p:val>
                                        </p:tav>
                                      </p:tavLst>
                                    </p:anim>
                                    <p:anim calcmode="lin" valueType="num">
                                      <p:cBhvr additive="base">
                                        <p:cTn dur="500"/>
                                        <p:tgtEl>
                                          <p:spTgt spid="122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gtEl>
                                        <p:attrNameLst>
                                          <p:attrName>style.visibility</p:attrName>
                                        </p:attrNameLst>
                                      </p:cBhvr>
                                      <p:to>
                                        <p:strVal val="visible"/>
                                      </p:to>
                                    </p:set>
                                    <p:animEffect filter="fade" transition="in">
                                      <p:cBhvr>
                                        <p:cTn dur="500"/>
                                        <p:tgtEl>
                                          <p:spTgt spid="1171"/>
                                        </p:tgtEl>
                                      </p:cBhvr>
                                    </p:animEffect>
                                  </p:childTnLst>
                                </p:cTn>
                              </p:par>
                              <p:par>
                                <p:cTn fill="hold" nodeType="withEffect" presetClass="entr" presetID="10" presetSubtype="0">
                                  <p:stCondLst>
                                    <p:cond delay="0"/>
                                  </p:stCondLst>
                                  <p:childTnLst>
                                    <p:set>
                                      <p:cBhvr>
                                        <p:cTn dur="1" fill="hold">
                                          <p:stCondLst>
                                            <p:cond delay="0"/>
                                          </p:stCondLst>
                                        </p:cTn>
                                        <p:tgtEl>
                                          <p:spTgt spid="1176"/>
                                        </p:tgtEl>
                                        <p:attrNameLst>
                                          <p:attrName>style.visibility</p:attrName>
                                        </p:attrNameLst>
                                      </p:cBhvr>
                                      <p:to>
                                        <p:strVal val="visible"/>
                                      </p:to>
                                    </p:set>
                                    <p:animEffect filter="fade" transition="in">
                                      <p:cBhvr>
                                        <p:cTn dur="500"/>
                                        <p:tgtEl>
                                          <p:spTgt spid="1176"/>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209"/>
                                        </p:tgtEl>
                                        <p:attrNameLst>
                                          <p:attrName>style.visibility</p:attrName>
                                        </p:attrNameLst>
                                      </p:cBhvr>
                                      <p:to>
                                        <p:strVal val="visible"/>
                                      </p:to>
                                    </p:set>
                                    <p:anim calcmode="lin" valueType="num">
                                      <p:cBhvr additive="base">
                                        <p:cTn dur="500"/>
                                        <p:tgtEl>
                                          <p:spTgt spid="1209"/>
                                        </p:tgtEl>
                                        <p:attrNameLst>
                                          <p:attrName>ppt_w</p:attrName>
                                        </p:attrNameLst>
                                      </p:cBhvr>
                                      <p:tavLst>
                                        <p:tav fmla="" tm="0">
                                          <p:val>
                                            <p:strVal val="0"/>
                                          </p:val>
                                        </p:tav>
                                        <p:tav fmla="" tm="100000">
                                          <p:val>
                                            <p:strVal val="#ppt_w"/>
                                          </p:val>
                                        </p:tav>
                                      </p:tavLst>
                                    </p:anim>
                                    <p:anim calcmode="lin" valueType="num">
                                      <p:cBhvr additive="base">
                                        <p:cTn dur="500"/>
                                        <p:tgtEl>
                                          <p:spTgt spid="120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214"/>
                                        </p:tgtEl>
                                        <p:attrNameLst>
                                          <p:attrName>style.visibility</p:attrName>
                                        </p:attrNameLst>
                                      </p:cBhvr>
                                      <p:to>
                                        <p:strVal val="visible"/>
                                      </p:to>
                                    </p:set>
                                    <p:anim calcmode="lin" valueType="num">
                                      <p:cBhvr additive="base">
                                        <p:cTn dur="500"/>
                                        <p:tgtEl>
                                          <p:spTgt spid="1214"/>
                                        </p:tgtEl>
                                        <p:attrNameLst>
                                          <p:attrName>ppt_w</p:attrName>
                                        </p:attrNameLst>
                                      </p:cBhvr>
                                      <p:tavLst>
                                        <p:tav fmla="" tm="0">
                                          <p:val>
                                            <p:strVal val="0"/>
                                          </p:val>
                                        </p:tav>
                                        <p:tav fmla="" tm="100000">
                                          <p:val>
                                            <p:strVal val="#ppt_w"/>
                                          </p:val>
                                        </p:tav>
                                      </p:tavLst>
                                    </p:anim>
                                    <p:anim calcmode="lin" valueType="num">
                                      <p:cBhvr additive="base">
                                        <p:cTn dur="500"/>
                                        <p:tgtEl>
                                          <p:spTgt spid="121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90"/>
                                        </p:tgtEl>
                                      </p:cBhvr>
                                    </p:animEffect>
                                    <p:set>
                                      <p:cBhvr>
                                        <p:cTn dur="1" fill="hold">
                                          <p:stCondLst>
                                            <p:cond delay="500"/>
                                          </p:stCondLst>
                                        </p:cTn>
                                        <p:tgtEl>
                                          <p:spTgt spid="119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95"/>
                                        </p:tgtEl>
                                      </p:cBhvr>
                                    </p:animEffect>
                                    <p:set>
                                      <p:cBhvr>
                                        <p:cTn dur="1" fill="hold">
                                          <p:stCondLst>
                                            <p:cond delay="500"/>
                                          </p:stCondLst>
                                        </p:cTn>
                                        <p:tgtEl>
                                          <p:spTgt spid="119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00"/>
                                        </p:tgtEl>
                                        <p:attrNameLst>
                                          <p:attrName>style.visibility</p:attrName>
                                        </p:attrNameLst>
                                      </p:cBhvr>
                                      <p:to>
                                        <p:strVal val="visible"/>
                                      </p:to>
                                    </p:set>
                                    <p:animEffect filter="fade" transition="in">
                                      <p:cBhvr>
                                        <p:cTn dur="500"/>
                                        <p:tgtEl>
                                          <p:spTgt spid="1200"/>
                                        </p:tgtEl>
                                      </p:cBhvr>
                                    </p:animEffect>
                                  </p:childTnLst>
                                </p:cTn>
                              </p:par>
                              <p:par>
                                <p:cTn fill="hold" nodeType="withEffect" presetClass="entr" presetID="10" presetSubtype="0">
                                  <p:stCondLst>
                                    <p:cond delay="0"/>
                                  </p:stCondLst>
                                  <p:childTnLst>
                                    <p:set>
                                      <p:cBhvr>
                                        <p:cTn dur="1" fill="hold">
                                          <p:stCondLst>
                                            <p:cond delay="0"/>
                                          </p:stCondLst>
                                        </p:cTn>
                                        <p:tgtEl>
                                          <p:spTgt spid="1205"/>
                                        </p:tgtEl>
                                        <p:attrNameLst>
                                          <p:attrName>style.visibility</p:attrName>
                                        </p:attrNameLst>
                                      </p:cBhvr>
                                      <p:to>
                                        <p:strVal val="visible"/>
                                      </p:to>
                                    </p:set>
                                    <p:animEffect filter="fade" transition="in">
                                      <p:cBhvr>
                                        <p:cTn dur="500"/>
                                        <p:tgtEl>
                                          <p:spTgt spid="1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24"/>
                                        </p:tgtEl>
                                        <p:attrNameLst>
                                          <p:attrName>style.visibility</p:attrName>
                                        </p:attrNameLst>
                                      </p:cBhvr>
                                      <p:to>
                                        <p:strVal val="visible"/>
                                      </p:to>
                                    </p:set>
                                    <p:anim calcmode="lin" valueType="num">
                                      <p:cBhvr additive="base">
                                        <p:cTn dur="500"/>
                                        <p:tgtEl>
                                          <p:spTgt spid="1224"/>
                                        </p:tgtEl>
                                        <p:attrNameLst>
                                          <p:attrName>ppt_w</p:attrName>
                                        </p:attrNameLst>
                                      </p:cBhvr>
                                      <p:tavLst>
                                        <p:tav fmla="" tm="0">
                                          <p:val>
                                            <p:strVal val="0"/>
                                          </p:val>
                                        </p:tav>
                                        <p:tav fmla="" tm="100000">
                                          <p:val>
                                            <p:strVal val="#ppt_w"/>
                                          </p:val>
                                        </p:tav>
                                      </p:tavLst>
                                    </p:anim>
                                    <p:anim calcmode="lin" valueType="num">
                                      <p:cBhvr additive="base">
                                        <p:cTn dur="500"/>
                                        <p:tgtEl>
                                          <p:spTgt spid="122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225"/>
                                        </p:tgtEl>
                                        <p:attrNameLst>
                                          <p:attrName>style.visibility</p:attrName>
                                        </p:attrNameLst>
                                      </p:cBhvr>
                                      <p:to>
                                        <p:strVal val="visible"/>
                                      </p:to>
                                    </p:set>
                                    <p:anim calcmode="lin" valueType="num">
                                      <p:cBhvr additive="base">
                                        <p:cTn dur="500"/>
                                        <p:tgtEl>
                                          <p:spTgt spid="1225"/>
                                        </p:tgtEl>
                                        <p:attrNameLst>
                                          <p:attrName>ppt_w</p:attrName>
                                        </p:attrNameLst>
                                      </p:cBhvr>
                                      <p:tavLst>
                                        <p:tav fmla="" tm="0">
                                          <p:val>
                                            <p:strVal val="0"/>
                                          </p:val>
                                        </p:tav>
                                        <p:tav fmla="" tm="100000">
                                          <p:val>
                                            <p:strVal val="#ppt_w"/>
                                          </p:val>
                                        </p:tav>
                                      </p:tavLst>
                                    </p:anim>
                                    <p:anim calcmode="lin" valueType="num">
                                      <p:cBhvr additive="base">
                                        <p:cTn dur="500"/>
                                        <p:tgtEl>
                                          <p:spTgt spid="1225"/>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226"/>
                                        </p:tgtEl>
                                        <p:attrNameLst>
                                          <p:attrName>style.visibility</p:attrName>
                                        </p:attrNameLst>
                                      </p:cBhvr>
                                      <p:to>
                                        <p:strVal val="visible"/>
                                      </p:to>
                                    </p:set>
                                    <p:anim calcmode="lin" valueType="num">
                                      <p:cBhvr additive="base">
                                        <p:cTn dur="500"/>
                                        <p:tgtEl>
                                          <p:spTgt spid="1226"/>
                                        </p:tgtEl>
                                        <p:attrNameLst>
                                          <p:attrName>ppt_w</p:attrName>
                                        </p:attrNameLst>
                                      </p:cBhvr>
                                      <p:tavLst>
                                        <p:tav fmla="" tm="0">
                                          <p:val>
                                            <p:strVal val="0"/>
                                          </p:val>
                                        </p:tav>
                                        <p:tav fmla="" tm="100000">
                                          <p:val>
                                            <p:strVal val="#ppt_w"/>
                                          </p:val>
                                        </p:tav>
                                      </p:tavLst>
                                    </p:anim>
                                    <p:anim calcmode="lin" valueType="num">
                                      <p:cBhvr additive="base">
                                        <p:cTn dur="500"/>
                                        <p:tgtEl>
                                          <p:spTgt spid="122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227"/>
                                        </p:tgtEl>
                                        <p:attrNameLst>
                                          <p:attrName>style.visibility</p:attrName>
                                        </p:attrNameLst>
                                      </p:cBhvr>
                                      <p:to>
                                        <p:strVal val="visible"/>
                                      </p:to>
                                    </p:set>
                                    <p:anim calcmode="lin" valueType="num">
                                      <p:cBhvr additive="base">
                                        <p:cTn dur="500"/>
                                        <p:tgtEl>
                                          <p:spTgt spid="1227"/>
                                        </p:tgtEl>
                                        <p:attrNameLst>
                                          <p:attrName>ppt_w</p:attrName>
                                        </p:attrNameLst>
                                      </p:cBhvr>
                                      <p:tavLst>
                                        <p:tav fmla="" tm="0">
                                          <p:val>
                                            <p:strVal val="0"/>
                                          </p:val>
                                        </p:tav>
                                        <p:tav fmla="" tm="100000">
                                          <p:val>
                                            <p:strVal val="#ppt_w"/>
                                          </p:val>
                                        </p:tav>
                                      </p:tavLst>
                                    </p:anim>
                                    <p:anim calcmode="lin" valueType="num">
                                      <p:cBhvr additive="base">
                                        <p:cTn dur="500"/>
                                        <p:tgtEl>
                                          <p:spTgt spid="122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2"/>
                                        </p:tgtEl>
                                        <p:attrNameLst>
                                          <p:attrName>style.visibility</p:attrName>
                                        </p:attrNameLst>
                                      </p:cBhvr>
                                      <p:to>
                                        <p:strVal val="visible"/>
                                      </p:to>
                                    </p:set>
                                    <p:animEffect filter="fade" transition="in">
                                      <p:cBhvr>
                                        <p:cTn dur="500"/>
                                        <p:tgtEl>
                                          <p:spTgt spid="1172"/>
                                        </p:tgtEl>
                                      </p:cBhvr>
                                    </p:animEffect>
                                  </p:childTnLst>
                                </p:cTn>
                              </p:par>
                              <p:par>
                                <p:cTn fill="hold" nodeType="withEffect" presetClass="entr" presetID="10" presetSubtype="0">
                                  <p:stCondLst>
                                    <p:cond delay="0"/>
                                  </p:stCondLst>
                                  <p:childTnLst>
                                    <p:set>
                                      <p:cBhvr>
                                        <p:cTn dur="1" fill="hold">
                                          <p:stCondLst>
                                            <p:cond delay="0"/>
                                          </p:stCondLst>
                                        </p:cTn>
                                        <p:tgtEl>
                                          <p:spTgt spid="1177"/>
                                        </p:tgtEl>
                                        <p:attrNameLst>
                                          <p:attrName>style.visibility</p:attrName>
                                        </p:attrNameLst>
                                      </p:cBhvr>
                                      <p:to>
                                        <p:strVal val="visible"/>
                                      </p:to>
                                    </p:set>
                                    <p:animEffect filter="fade" transition="in">
                                      <p:cBhvr>
                                        <p:cTn dur="500"/>
                                        <p:tgtEl>
                                          <p:spTgt spid="1177"/>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210"/>
                                        </p:tgtEl>
                                        <p:attrNameLst>
                                          <p:attrName>style.visibility</p:attrName>
                                        </p:attrNameLst>
                                      </p:cBhvr>
                                      <p:to>
                                        <p:strVal val="visible"/>
                                      </p:to>
                                    </p:set>
                                    <p:anim calcmode="lin" valueType="num">
                                      <p:cBhvr additive="base">
                                        <p:cTn dur="500"/>
                                        <p:tgtEl>
                                          <p:spTgt spid="1210"/>
                                        </p:tgtEl>
                                        <p:attrNameLst>
                                          <p:attrName>ppt_w</p:attrName>
                                        </p:attrNameLst>
                                      </p:cBhvr>
                                      <p:tavLst>
                                        <p:tav fmla="" tm="0">
                                          <p:val>
                                            <p:strVal val="0"/>
                                          </p:val>
                                        </p:tav>
                                        <p:tav fmla="" tm="100000">
                                          <p:val>
                                            <p:strVal val="#ppt_w"/>
                                          </p:val>
                                        </p:tav>
                                      </p:tavLst>
                                    </p:anim>
                                    <p:anim calcmode="lin" valueType="num">
                                      <p:cBhvr additive="base">
                                        <p:cTn dur="500"/>
                                        <p:tgtEl>
                                          <p:spTgt spid="1210"/>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215"/>
                                        </p:tgtEl>
                                        <p:attrNameLst>
                                          <p:attrName>style.visibility</p:attrName>
                                        </p:attrNameLst>
                                      </p:cBhvr>
                                      <p:to>
                                        <p:strVal val="visible"/>
                                      </p:to>
                                    </p:set>
                                    <p:anim calcmode="lin" valueType="num">
                                      <p:cBhvr additive="base">
                                        <p:cTn dur="500"/>
                                        <p:tgtEl>
                                          <p:spTgt spid="1215"/>
                                        </p:tgtEl>
                                        <p:attrNameLst>
                                          <p:attrName>ppt_w</p:attrName>
                                        </p:attrNameLst>
                                      </p:cBhvr>
                                      <p:tavLst>
                                        <p:tav fmla="" tm="0">
                                          <p:val>
                                            <p:strVal val="0"/>
                                          </p:val>
                                        </p:tav>
                                        <p:tav fmla="" tm="100000">
                                          <p:val>
                                            <p:strVal val="#ppt_w"/>
                                          </p:val>
                                        </p:tav>
                                      </p:tavLst>
                                    </p:anim>
                                    <p:anim calcmode="lin" valueType="num">
                                      <p:cBhvr additive="base">
                                        <p:cTn dur="500"/>
                                        <p:tgtEl>
                                          <p:spTgt spid="121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91"/>
                                        </p:tgtEl>
                                      </p:cBhvr>
                                    </p:animEffect>
                                    <p:set>
                                      <p:cBhvr>
                                        <p:cTn dur="1" fill="hold">
                                          <p:stCondLst>
                                            <p:cond delay="500"/>
                                          </p:stCondLst>
                                        </p:cTn>
                                        <p:tgtEl>
                                          <p:spTgt spid="119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96"/>
                                        </p:tgtEl>
                                      </p:cBhvr>
                                    </p:animEffect>
                                    <p:set>
                                      <p:cBhvr>
                                        <p:cTn dur="1" fill="hold">
                                          <p:stCondLst>
                                            <p:cond delay="500"/>
                                          </p:stCondLst>
                                        </p:cTn>
                                        <p:tgtEl>
                                          <p:spTgt spid="1196"/>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01"/>
                                        </p:tgtEl>
                                        <p:attrNameLst>
                                          <p:attrName>style.visibility</p:attrName>
                                        </p:attrNameLst>
                                      </p:cBhvr>
                                      <p:to>
                                        <p:strVal val="visible"/>
                                      </p:to>
                                    </p:set>
                                    <p:animEffect filter="fade" transition="in">
                                      <p:cBhvr>
                                        <p:cTn dur="500"/>
                                        <p:tgtEl>
                                          <p:spTgt spid="1201"/>
                                        </p:tgtEl>
                                      </p:cBhvr>
                                    </p:animEffect>
                                  </p:childTnLst>
                                </p:cTn>
                              </p:par>
                              <p:par>
                                <p:cTn fill="hold" nodeType="withEffect" presetClass="entr" presetID="10" presetSubtype="0">
                                  <p:stCondLst>
                                    <p:cond delay="0"/>
                                  </p:stCondLst>
                                  <p:childTnLst>
                                    <p:set>
                                      <p:cBhvr>
                                        <p:cTn dur="1" fill="hold">
                                          <p:stCondLst>
                                            <p:cond delay="0"/>
                                          </p:stCondLst>
                                        </p:cTn>
                                        <p:tgtEl>
                                          <p:spTgt spid="1206"/>
                                        </p:tgtEl>
                                        <p:attrNameLst>
                                          <p:attrName>style.visibility</p:attrName>
                                        </p:attrNameLst>
                                      </p:cBhvr>
                                      <p:to>
                                        <p:strVal val="visible"/>
                                      </p:to>
                                    </p:set>
                                    <p:animEffect filter="fade" transition="in">
                                      <p:cBhvr>
                                        <p:cTn dur="500"/>
                                        <p:tgtEl>
                                          <p:spTgt spid="1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28"/>
                                        </p:tgtEl>
                                        <p:attrNameLst>
                                          <p:attrName>style.visibility</p:attrName>
                                        </p:attrNameLst>
                                      </p:cBhvr>
                                      <p:to>
                                        <p:strVal val="visible"/>
                                      </p:to>
                                    </p:set>
                                    <p:anim calcmode="lin" valueType="num">
                                      <p:cBhvr additive="base">
                                        <p:cTn dur="500"/>
                                        <p:tgtEl>
                                          <p:spTgt spid="1228"/>
                                        </p:tgtEl>
                                        <p:attrNameLst>
                                          <p:attrName>ppt_w</p:attrName>
                                        </p:attrNameLst>
                                      </p:cBhvr>
                                      <p:tavLst>
                                        <p:tav fmla="" tm="0">
                                          <p:val>
                                            <p:strVal val="0"/>
                                          </p:val>
                                        </p:tav>
                                        <p:tav fmla="" tm="100000">
                                          <p:val>
                                            <p:strVal val="#ppt_w"/>
                                          </p:val>
                                        </p:tav>
                                      </p:tavLst>
                                    </p:anim>
                                    <p:anim calcmode="lin" valueType="num">
                                      <p:cBhvr additive="base">
                                        <p:cTn dur="500"/>
                                        <p:tgtEl>
                                          <p:spTgt spid="122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229"/>
                                        </p:tgtEl>
                                        <p:attrNameLst>
                                          <p:attrName>style.visibility</p:attrName>
                                        </p:attrNameLst>
                                      </p:cBhvr>
                                      <p:to>
                                        <p:strVal val="visible"/>
                                      </p:to>
                                    </p:set>
                                    <p:anim calcmode="lin" valueType="num">
                                      <p:cBhvr additive="base">
                                        <p:cTn dur="500"/>
                                        <p:tgtEl>
                                          <p:spTgt spid="1229"/>
                                        </p:tgtEl>
                                        <p:attrNameLst>
                                          <p:attrName>ppt_w</p:attrName>
                                        </p:attrNameLst>
                                      </p:cBhvr>
                                      <p:tavLst>
                                        <p:tav fmla="" tm="0">
                                          <p:val>
                                            <p:strVal val="0"/>
                                          </p:val>
                                        </p:tav>
                                        <p:tav fmla="" tm="100000">
                                          <p:val>
                                            <p:strVal val="#ppt_w"/>
                                          </p:val>
                                        </p:tav>
                                      </p:tavLst>
                                    </p:anim>
                                    <p:anim calcmode="lin" valueType="num">
                                      <p:cBhvr additive="base">
                                        <p:cTn dur="500"/>
                                        <p:tgtEl>
                                          <p:spTgt spid="1229"/>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230"/>
                                        </p:tgtEl>
                                        <p:attrNameLst>
                                          <p:attrName>style.visibility</p:attrName>
                                        </p:attrNameLst>
                                      </p:cBhvr>
                                      <p:to>
                                        <p:strVal val="visible"/>
                                      </p:to>
                                    </p:set>
                                    <p:anim calcmode="lin" valueType="num">
                                      <p:cBhvr additive="base">
                                        <p:cTn dur="500"/>
                                        <p:tgtEl>
                                          <p:spTgt spid="1230"/>
                                        </p:tgtEl>
                                        <p:attrNameLst>
                                          <p:attrName>ppt_w</p:attrName>
                                        </p:attrNameLst>
                                      </p:cBhvr>
                                      <p:tavLst>
                                        <p:tav fmla="" tm="0">
                                          <p:val>
                                            <p:strVal val="0"/>
                                          </p:val>
                                        </p:tav>
                                        <p:tav fmla="" tm="100000">
                                          <p:val>
                                            <p:strVal val="#ppt_w"/>
                                          </p:val>
                                        </p:tav>
                                      </p:tavLst>
                                    </p:anim>
                                    <p:anim calcmode="lin" valueType="num">
                                      <p:cBhvr additive="base">
                                        <p:cTn dur="500"/>
                                        <p:tgtEl>
                                          <p:spTgt spid="123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231"/>
                                        </p:tgtEl>
                                        <p:attrNameLst>
                                          <p:attrName>style.visibility</p:attrName>
                                        </p:attrNameLst>
                                      </p:cBhvr>
                                      <p:to>
                                        <p:strVal val="visible"/>
                                      </p:to>
                                    </p:set>
                                    <p:anim calcmode="lin" valueType="num">
                                      <p:cBhvr additive="base">
                                        <p:cTn dur="500"/>
                                        <p:tgtEl>
                                          <p:spTgt spid="1231"/>
                                        </p:tgtEl>
                                        <p:attrNameLst>
                                          <p:attrName>ppt_w</p:attrName>
                                        </p:attrNameLst>
                                      </p:cBhvr>
                                      <p:tavLst>
                                        <p:tav fmla="" tm="0">
                                          <p:val>
                                            <p:strVal val="0"/>
                                          </p:val>
                                        </p:tav>
                                        <p:tav fmla="" tm="100000">
                                          <p:val>
                                            <p:strVal val="#ppt_w"/>
                                          </p:val>
                                        </p:tav>
                                      </p:tavLst>
                                    </p:anim>
                                    <p:anim calcmode="lin" valueType="num">
                                      <p:cBhvr additive="base">
                                        <p:cTn dur="500"/>
                                        <p:tgtEl>
                                          <p:spTgt spid="123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3"/>
                                        </p:tgtEl>
                                        <p:attrNameLst>
                                          <p:attrName>style.visibility</p:attrName>
                                        </p:attrNameLst>
                                      </p:cBhvr>
                                      <p:to>
                                        <p:strVal val="visible"/>
                                      </p:to>
                                    </p:set>
                                    <p:animEffect filter="fade" transition="in">
                                      <p:cBhvr>
                                        <p:cTn dur="500"/>
                                        <p:tgtEl>
                                          <p:spTgt spid="1173"/>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211"/>
                                        </p:tgtEl>
                                        <p:attrNameLst>
                                          <p:attrName>style.visibility</p:attrName>
                                        </p:attrNameLst>
                                      </p:cBhvr>
                                      <p:to>
                                        <p:strVal val="visible"/>
                                      </p:to>
                                    </p:set>
                                    <p:anim calcmode="lin" valueType="num">
                                      <p:cBhvr additive="base">
                                        <p:cTn dur="500"/>
                                        <p:tgtEl>
                                          <p:spTgt spid="1211"/>
                                        </p:tgtEl>
                                        <p:attrNameLst>
                                          <p:attrName>ppt_w</p:attrName>
                                        </p:attrNameLst>
                                      </p:cBhvr>
                                      <p:tavLst>
                                        <p:tav fmla="" tm="0">
                                          <p:val>
                                            <p:strVal val="0"/>
                                          </p:val>
                                        </p:tav>
                                        <p:tav fmla="" tm="100000">
                                          <p:val>
                                            <p:strVal val="#ppt_w"/>
                                          </p:val>
                                        </p:tav>
                                      </p:tavLst>
                                    </p:anim>
                                    <p:anim calcmode="lin" valueType="num">
                                      <p:cBhvr additive="base">
                                        <p:cTn dur="500"/>
                                        <p:tgtEl>
                                          <p:spTgt spid="121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92"/>
                                        </p:tgtEl>
                                      </p:cBhvr>
                                    </p:animEffect>
                                    <p:set>
                                      <p:cBhvr>
                                        <p:cTn dur="1" fill="hold">
                                          <p:stCondLst>
                                            <p:cond delay="500"/>
                                          </p:stCondLst>
                                        </p:cTn>
                                        <p:tgtEl>
                                          <p:spTgt spid="1192"/>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02"/>
                                        </p:tgtEl>
                                        <p:attrNameLst>
                                          <p:attrName>style.visibility</p:attrName>
                                        </p:attrNameLst>
                                      </p:cBhvr>
                                      <p:to>
                                        <p:strVal val="visible"/>
                                      </p:to>
                                    </p:set>
                                    <p:animEffect filter="fade" transition="in">
                                      <p:cBhvr>
                                        <p:cTn dur="500"/>
                                        <p:tgtEl>
                                          <p:spTgt spid="1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32"/>
                                        </p:tgtEl>
                                        <p:attrNameLst>
                                          <p:attrName>style.visibility</p:attrName>
                                        </p:attrNameLst>
                                      </p:cBhvr>
                                      <p:to>
                                        <p:strVal val="visible"/>
                                      </p:to>
                                    </p:set>
                                    <p:anim calcmode="lin" valueType="num">
                                      <p:cBhvr additive="base">
                                        <p:cTn dur="500"/>
                                        <p:tgtEl>
                                          <p:spTgt spid="1232"/>
                                        </p:tgtEl>
                                        <p:attrNameLst>
                                          <p:attrName>ppt_w</p:attrName>
                                        </p:attrNameLst>
                                      </p:cBhvr>
                                      <p:tavLst>
                                        <p:tav fmla="" tm="0">
                                          <p:val>
                                            <p:strVal val="0"/>
                                          </p:val>
                                        </p:tav>
                                        <p:tav fmla="" tm="100000">
                                          <p:val>
                                            <p:strVal val="#ppt_w"/>
                                          </p:val>
                                        </p:tav>
                                      </p:tavLst>
                                    </p:anim>
                                    <p:anim calcmode="lin" valueType="num">
                                      <p:cBhvr additive="base">
                                        <p:cTn dur="500"/>
                                        <p:tgtEl>
                                          <p:spTgt spid="123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233"/>
                                        </p:tgtEl>
                                        <p:attrNameLst>
                                          <p:attrName>style.visibility</p:attrName>
                                        </p:attrNameLst>
                                      </p:cBhvr>
                                      <p:to>
                                        <p:strVal val="visible"/>
                                      </p:to>
                                    </p:set>
                                    <p:anim calcmode="lin" valueType="num">
                                      <p:cBhvr additive="base">
                                        <p:cTn dur="500"/>
                                        <p:tgtEl>
                                          <p:spTgt spid="1233"/>
                                        </p:tgtEl>
                                        <p:attrNameLst>
                                          <p:attrName>ppt_w</p:attrName>
                                        </p:attrNameLst>
                                      </p:cBhvr>
                                      <p:tavLst>
                                        <p:tav fmla="" tm="0">
                                          <p:val>
                                            <p:strVal val="0"/>
                                          </p:val>
                                        </p:tav>
                                        <p:tav fmla="" tm="100000">
                                          <p:val>
                                            <p:strVal val="#ppt_w"/>
                                          </p:val>
                                        </p:tav>
                                      </p:tavLst>
                                    </p:anim>
                                    <p:anim calcmode="lin" valueType="num">
                                      <p:cBhvr additive="base">
                                        <p:cTn dur="500"/>
                                        <p:tgtEl>
                                          <p:spTgt spid="123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6"/>
                                        </p:tgtEl>
                                        <p:attrNameLst>
                                          <p:attrName>style.visibility</p:attrName>
                                        </p:attrNameLst>
                                      </p:cBhvr>
                                      <p:to>
                                        <p:strVal val="visible"/>
                                      </p:to>
                                    </p:set>
                                    <p:animEffect filter="fade" transition="in">
                                      <p:cBhvr>
                                        <p:cTn dur="500"/>
                                        <p:tgtEl>
                                          <p:spTgt spid="1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236"/>
                                        </p:tgtEl>
                                      </p:cBhvr>
                                    </p:animEffect>
                                    <p:set>
                                      <p:cBhvr>
                                        <p:cTn dur="1" fill="hold">
                                          <p:stCondLst>
                                            <p:cond delay="500"/>
                                          </p:stCondLst>
                                        </p:cTn>
                                        <p:tgtEl>
                                          <p:spTgt spid="123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41" name="Shape 1241"/>
        <p:cNvGrpSpPr/>
        <p:nvPr/>
      </p:nvGrpSpPr>
      <p:grpSpPr>
        <a:xfrm>
          <a:off x="0" y="0"/>
          <a:ext cx="0" cy="0"/>
          <a:chOff x="0" y="0"/>
          <a:chExt cx="0" cy="0"/>
        </a:xfrm>
      </p:grpSpPr>
      <p:sp>
        <p:nvSpPr>
          <p:cNvPr id="1242" name="Google Shape;1242;p47"/>
          <p:cNvSpPr/>
          <p:nvPr/>
        </p:nvSpPr>
        <p:spPr>
          <a:xfrm flipH="1" rot="10800000">
            <a:off x="758952" y="4098527"/>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3" name="Google Shape;1243;p47"/>
          <p:cNvSpPr/>
          <p:nvPr/>
        </p:nvSpPr>
        <p:spPr>
          <a:xfrm flipH="1" rot="10800000">
            <a:off x="1426464" y="4098527"/>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4" name="Google Shape;1244;p47"/>
          <p:cNvSpPr/>
          <p:nvPr/>
        </p:nvSpPr>
        <p:spPr>
          <a:xfrm flipH="1" rot="10800000">
            <a:off x="2112264" y="4098527"/>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5" name="Google Shape;1245;p47"/>
          <p:cNvSpPr/>
          <p:nvPr/>
        </p:nvSpPr>
        <p:spPr>
          <a:xfrm flipH="1" rot="10800000">
            <a:off x="2794068" y="4098527"/>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6" name="Google Shape;1246;p47"/>
          <p:cNvSpPr/>
          <p:nvPr/>
        </p:nvSpPr>
        <p:spPr>
          <a:xfrm flipH="1" rot="10800000">
            <a:off x="3474283" y="4098527"/>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7" name="Google Shape;1247;p47"/>
          <p:cNvSpPr/>
          <p:nvPr/>
        </p:nvSpPr>
        <p:spPr>
          <a:xfrm flipH="1" rot="10800000">
            <a:off x="4162430" y="4098527"/>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8" name="Google Shape;1248;p47"/>
          <p:cNvSpPr/>
          <p:nvPr/>
        </p:nvSpPr>
        <p:spPr>
          <a:xfrm flipH="1" rot="10800000">
            <a:off x="4833120" y="4098527"/>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9" name="Google Shape;1249;p47"/>
          <p:cNvSpPr/>
          <p:nvPr/>
        </p:nvSpPr>
        <p:spPr>
          <a:xfrm flipH="1" rot="10800000">
            <a:off x="5528383" y="4098527"/>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0" name="Google Shape;1250;p47"/>
          <p:cNvSpPr/>
          <p:nvPr/>
        </p:nvSpPr>
        <p:spPr>
          <a:xfrm flipH="1" rot="10800000">
            <a:off x="6222118" y="4098527"/>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1" name="Google Shape;1251;p47"/>
          <p:cNvSpPr/>
          <p:nvPr/>
        </p:nvSpPr>
        <p:spPr>
          <a:xfrm>
            <a:off x="4480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252" name="Google Shape;1252;p47"/>
          <p:cNvSpPr/>
          <p:nvPr/>
        </p:nvSpPr>
        <p:spPr>
          <a:xfrm>
            <a:off x="11338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253" name="Google Shape;1253;p47"/>
          <p:cNvSpPr/>
          <p:nvPr/>
        </p:nvSpPr>
        <p:spPr>
          <a:xfrm>
            <a:off x="52486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254" name="Google Shape;1254;p47"/>
          <p:cNvSpPr/>
          <p:nvPr/>
        </p:nvSpPr>
        <p:spPr>
          <a:xfrm>
            <a:off x="18196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255" name="Google Shape;1255;p47"/>
          <p:cNvSpPr/>
          <p:nvPr/>
        </p:nvSpPr>
        <p:spPr>
          <a:xfrm>
            <a:off x="66202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256" name="Google Shape;1256;p47"/>
          <p:cNvSpPr/>
          <p:nvPr/>
        </p:nvSpPr>
        <p:spPr>
          <a:xfrm>
            <a:off x="25054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257" name="Google Shape;1257;p47"/>
          <p:cNvSpPr/>
          <p:nvPr/>
        </p:nvSpPr>
        <p:spPr>
          <a:xfrm>
            <a:off x="31912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258" name="Google Shape;1258;p47"/>
          <p:cNvSpPr/>
          <p:nvPr/>
        </p:nvSpPr>
        <p:spPr>
          <a:xfrm>
            <a:off x="38770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259" name="Google Shape;1259;p47"/>
          <p:cNvSpPr/>
          <p:nvPr/>
        </p:nvSpPr>
        <p:spPr>
          <a:xfrm>
            <a:off x="45628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260" name="Google Shape;1260;p47"/>
          <p:cNvSpPr/>
          <p:nvPr/>
        </p:nvSpPr>
        <p:spPr>
          <a:xfrm>
            <a:off x="59344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261" name="Google Shape;1261;p47"/>
          <p:cNvSpPr/>
          <p:nvPr/>
        </p:nvSpPr>
        <p:spPr>
          <a:xfrm>
            <a:off x="11338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a:t>
            </a:r>
            <a:endParaRPr/>
          </a:p>
        </p:txBody>
      </p:sp>
      <p:sp>
        <p:nvSpPr>
          <p:cNvPr id="1262" name="Google Shape;1262;p47"/>
          <p:cNvSpPr/>
          <p:nvPr/>
        </p:nvSpPr>
        <p:spPr>
          <a:xfrm>
            <a:off x="18196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1263" name="Google Shape;1263;p47"/>
          <p:cNvSpPr/>
          <p:nvPr/>
        </p:nvSpPr>
        <p:spPr>
          <a:xfrm>
            <a:off x="25054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4</a:t>
            </a:r>
            <a:endParaRPr/>
          </a:p>
        </p:txBody>
      </p:sp>
      <p:sp>
        <p:nvSpPr>
          <p:cNvPr id="1264" name="Google Shape;1264;p47"/>
          <p:cNvSpPr/>
          <p:nvPr/>
        </p:nvSpPr>
        <p:spPr>
          <a:xfrm>
            <a:off x="31912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5</a:t>
            </a:r>
            <a:endParaRPr/>
          </a:p>
        </p:txBody>
      </p:sp>
      <p:sp>
        <p:nvSpPr>
          <p:cNvPr id="1265" name="Google Shape;1265;p47"/>
          <p:cNvSpPr/>
          <p:nvPr/>
        </p:nvSpPr>
        <p:spPr>
          <a:xfrm>
            <a:off x="38770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6</a:t>
            </a:r>
            <a:endParaRPr/>
          </a:p>
        </p:txBody>
      </p:sp>
      <p:sp>
        <p:nvSpPr>
          <p:cNvPr id="1266" name="Google Shape;1266;p47"/>
          <p:cNvSpPr/>
          <p:nvPr/>
        </p:nvSpPr>
        <p:spPr>
          <a:xfrm>
            <a:off x="45628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7</a:t>
            </a:r>
            <a:endParaRPr/>
          </a:p>
        </p:txBody>
      </p:sp>
      <p:sp>
        <p:nvSpPr>
          <p:cNvPr id="1267" name="Google Shape;1267;p47"/>
          <p:cNvSpPr/>
          <p:nvPr/>
        </p:nvSpPr>
        <p:spPr>
          <a:xfrm>
            <a:off x="52486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8</a:t>
            </a:r>
            <a:endParaRPr/>
          </a:p>
        </p:txBody>
      </p:sp>
      <p:sp>
        <p:nvSpPr>
          <p:cNvPr id="1268" name="Google Shape;1268;p47"/>
          <p:cNvSpPr/>
          <p:nvPr/>
        </p:nvSpPr>
        <p:spPr>
          <a:xfrm>
            <a:off x="59344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9</a:t>
            </a:r>
            <a:endParaRPr/>
          </a:p>
        </p:txBody>
      </p:sp>
      <p:sp>
        <p:nvSpPr>
          <p:cNvPr id="1269" name="Google Shape;1269;p47"/>
          <p:cNvSpPr/>
          <p:nvPr/>
        </p:nvSpPr>
        <p:spPr>
          <a:xfrm>
            <a:off x="66202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10</a:t>
            </a:r>
            <a:endParaRPr/>
          </a:p>
        </p:txBody>
      </p:sp>
      <p:sp>
        <p:nvSpPr>
          <p:cNvPr id="1270" name="Google Shape;1270;p47"/>
          <p:cNvSpPr txBox="1"/>
          <p:nvPr>
            <p:ph type="title"/>
          </p:nvPr>
        </p:nvSpPr>
        <p:spPr>
          <a:xfrm>
            <a:off x="419641" y="454285"/>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DATA DEPENDENCIES</a:t>
            </a:r>
            <a:endParaRPr/>
          </a:p>
        </p:txBody>
      </p:sp>
      <p:sp>
        <p:nvSpPr>
          <p:cNvPr id="1271" name="Google Shape;1271;p47"/>
          <p:cNvSpPr txBox="1"/>
          <p:nvPr>
            <p:ph idx="2" type="body"/>
          </p:nvPr>
        </p:nvSpPr>
        <p:spPr>
          <a:xfrm>
            <a:off x="419641" y="992519"/>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Not all loops are parallel</a:t>
            </a:r>
            <a:endParaRPr/>
          </a:p>
        </p:txBody>
      </p:sp>
      <p:sp>
        <p:nvSpPr>
          <p:cNvPr id="1272" name="Google Shape;1272;p47"/>
          <p:cNvSpPr txBox="1"/>
          <p:nvPr/>
        </p:nvSpPr>
        <p:spPr>
          <a:xfrm>
            <a:off x="419641" y="1477471"/>
            <a:ext cx="6562184" cy="1754326"/>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2000">
                <a:solidFill>
                  <a:srgbClr val="AB69FF"/>
                </a:solidFill>
                <a:latin typeface="Consolas"/>
                <a:ea typeface="Consolas"/>
                <a:cs typeface="Consolas"/>
                <a:sym typeface="Consolas"/>
              </a:rPr>
              <a:t>subroutine</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pairing(a, N)</a:t>
            </a:r>
            <a:endParaRPr/>
          </a:p>
          <a:p>
            <a:pPr indent="0" lvl="0" marL="0" marR="0" rtl="0" algn="l">
              <a:lnSpc>
                <a:spcPct val="90000"/>
              </a:lnSpc>
              <a:spcBef>
                <a:spcPts val="0"/>
              </a:spcBef>
              <a:spcAft>
                <a:spcPts val="0"/>
              </a:spcAft>
              <a:buNone/>
            </a:pPr>
            <a:r>
              <a:t/>
            </a:r>
            <a:endParaRPr sz="20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rgbClr val="1B12FF"/>
                </a:solidFill>
                <a:latin typeface="Consolas"/>
                <a:ea typeface="Consolas"/>
                <a:cs typeface="Consolas"/>
                <a:sym typeface="Consolas"/>
              </a:rPr>
              <a:t>do</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i </a:t>
            </a:r>
            <a:r>
              <a:rPr lang="en-US" sz="2000">
                <a:solidFill>
                  <a:srgbClr val="4550AF"/>
                </a:solidFill>
                <a:latin typeface="Consolas"/>
                <a:ea typeface="Consolas"/>
                <a:cs typeface="Consolas"/>
                <a:sym typeface="Consolas"/>
              </a:rPr>
              <a:t>=</a:t>
            </a:r>
            <a:r>
              <a:rPr lang="en-US" sz="2000">
                <a:solidFill>
                  <a:srgbClr val="40A459"/>
                </a:solidFill>
                <a:latin typeface="Consolas"/>
                <a:ea typeface="Consolas"/>
                <a:cs typeface="Consolas"/>
                <a:sym typeface="Consolas"/>
              </a:rPr>
              <a:t> </a:t>
            </a:r>
            <a:r>
              <a:rPr lang="en-US" sz="2000">
                <a:solidFill>
                  <a:srgbClr val="FFA04F"/>
                </a:solidFill>
                <a:latin typeface="Consolas"/>
                <a:ea typeface="Consolas"/>
                <a:cs typeface="Consolas"/>
                <a:sym typeface="Consolas"/>
              </a:rPr>
              <a:t>1</a:t>
            </a:r>
            <a:r>
              <a:rPr lang="en-US" sz="2000">
                <a:solidFill>
                  <a:schemeClr val="dk2"/>
                </a:solidFill>
                <a:latin typeface="Consolas"/>
                <a:ea typeface="Consolas"/>
                <a:cs typeface="Consolas"/>
                <a:sym typeface="Consolas"/>
              </a:rPr>
              <a:t>,N</a:t>
            </a:r>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a(i) = a(i) + a(i-1)</a:t>
            </a:r>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  </a:t>
            </a:r>
            <a:r>
              <a:rPr lang="en-US" sz="2000">
                <a:solidFill>
                  <a:srgbClr val="1B12FF"/>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lang="en-US" sz="2000">
                <a:solidFill>
                  <a:srgbClr val="AB69FF"/>
                </a:solidFill>
                <a:latin typeface="Consolas"/>
                <a:ea typeface="Consolas"/>
                <a:cs typeface="Consolas"/>
                <a:sym typeface="Consolas"/>
              </a:rPr>
              <a:t>end subroutine</a:t>
            </a:r>
            <a:endParaRPr/>
          </a:p>
        </p:txBody>
      </p:sp>
      <p:sp>
        <p:nvSpPr>
          <p:cNvPr id="1273" name="Google Shape;1273;p47"/>
          <p:cNvSpPr/>
          <p:nvPr/>
        </p:nvSpPr>
        <p:spPr>
          <a:xfrm>
            <a:off x="4480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a:t>
            </a:r>
            <a:endParaRPr/>
          </a:p>
        </p:txBody>
      </p:sp>
      <p:sp>
        <p:nvSpPr>
          <p:cNvPr id="1274" name="Google Shape;1274;p47"/>
          <p:cNvSpPr/>
          <p:nvPr/>
        </p:nvSpPr>
        <p:spPr>
          <a:xfrm>
            <a:off x="11338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1275" name="Google Shape;1275;p47"/>
          <p:cNvSpPr/>
          <p:nvPr/>
        </p:nvSpPr>
        <p:spPr>
          <a:xfrm>
            <a:off x="18196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6</a:t>
            </a:r>
            <a:endParaRPr/>
          </a:p>
        </p:txBody>
      </p:sp>
      <p:sp>
        <p:nvSpPr>
          <p:cNvPr id="1276" name="Google Shape;1276;p47"/>
          <p:cNvSpPr/>
          <p:nvPr/>
        </p:nvSpPr>
        <p:spPr>
          <a:xfrm>
            <a:off x="25054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10</a:t>
            </a:r>
            <a:endParaRPr/>
          </a:p>
        </p:txBody>
      </p:sp>
      <p:sp>
        <p:nvSpPr>
          <p:cNvPr id="1277" name="Google Shape;1277;p47"/>
          <p:cNvSpPr/>
          <p:nvPr/>
        </p:nvSpPr>
        <p:spPr>
          <a:xfrm>
            <a:off x="31912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15</a:t>
            </a:r>
            <a:endParaRPr/>
          </a:p>
        </p:txBody>
      </p:sp>
      <p:sp>
        <p:nvSpPr>
          <p:cNvPr id="1278" name="Google Shape;1278;p47"/>
          <p:cNvSpPr/>
          <p:nvPr/>
        </p:nvSpPr>
        <p:spPr>
          <a:xfrm>
            <a:off x="38770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21</a:t>
            </a:r>
            <a:endParaRPr/>
          </a:p>
        </p:txBody>
      </p:sp>
      <p:sp>
        <p:nvSpPr>
          <p:cNvPr id="1279" name="Google Shape;1279;p47"/>
          <p:cNvSpPr/>
          <p:nvPr/>
        </p:nvSpPr>
        <p:spPr>
          <a:xfrm>
            <a:off x="45628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28</a:t>
            </a:r>
            <a:endParaRPr/>
          </a:p>
        </p:txBody>
      </p:sp>
      <p:sp>
        <p:nvSpPr>
          <p:cNvPr id="1280" name="Google Shape;1280;p47"/>
          <p:cNvSpPr/>
          <p:nvPr/>
        </p:nvSpPr>
        <p:spPr>
          <a:xfrm>
            <a:off x="52486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36</a:t>
            </a:r>
            <a:endParaRPr/>
          </a:p>
        </p:txBody>
      </p:sp>
      <p:sp>
        <p:nvSpPr>
          <p:cNvPr id="1281" name="Google Shape;1281;p47"/>
          <p:cNvSpPr/>
          <p:nvPr/>
        </p:nvSpPr>
        <p:spPr>
          <a:xfrm>
            <a:off x="59344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45</a:t>
            </a:r>
            <a:endParaRPr/>
          </a:p>
        </p:txBody>
      </p:sp>
      <p:sp>
        <p:nvSpPr>
          <p:cNvPr id="1282" name="Google Shape;1282;p47"/>
          <p:cNvSpPr/>
          <p:nvPr/>
        </p:nvSpPr>
        <p:spPr>
          <a:xfrm>
            <a:off x="66202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55</a:t>
            </a:r>
            <a:endParaRPr/>
          </a:p>
        </p:txBody>
      </p:sp>
      <p:sp>
        <p:nvSpPr>
          <p:cNvPr id="1283" name="Google Shape;1283;p47"/>
          <p:cNvSpPr txBox="1"/>
          <p:nvPr/>
        </p:nvSpPr>
        <p:spPr>
          <a:xfrm>
            <a:off x="826475" y="4490270"/>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i=1</a:t>
            </a:r>
            <a:endParaRPr/>
          </a:p>
        </p:txBody>
      </p:sp>
      <p:sp>
        <p:nvSpPr>
          <p:cNvPr id="1284" name="Google Shape;1284;p47"/>
          <p:cNvSpPr txBox="1"/>
          <p:nvPr/>
        </p:nvSpPr>
        <p:spPr>
          <a:xfrm>
            <a:off x="1498357" y="4490270"/>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i=2</a:t>
            </a:r>
            <a:endParaRPr/>
          </a:p>
        </p:txBody>
      </p:sp>
      <p:sp>
        <p:nvSpPr>
          <p:cNvPr id="1285" name="Google Shape;1285;p47"/>
          <p:cNvSpPr txBox="1"/>
          <p:nvPr/>
        </p:nvSpPr>
        <p:spPr>
          <a:xfrm>
            <a:off x="2186950" y="4490270"/>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i=3</a:t>
            </a:r>
            <a:endParaRPr/>
          </a:p>
        </p:txBody>
      </p:sp>
      <p:sp>
        <p:nvSpPr>
          <p:cNvPr id="1286" name="Google Shape;1286;p47"/>
          <p:cNvSpPr txBox="1"/>
          <p:nvPr/>
        </p:nvSpPr>
        <p:spPr>
          <a:xfrm>
            <a:off x="2850141" y="4490270"/>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i=4</a:t>
            </a:r>
            <a:endParaRPr/>
          </a:p>
        </p:txBody>
      </p:sp>
      <p:sp>
        <p:nvSpPr>
          <p:cNvPr id="1287" name="Google Shape;1287;p47"/>
          <p:cNvSpPr txBox="1"/>
          <p:nvPr/>
        </p:nvSpPr>
        <p:spPr>
          <a:xfrm>
            <a:off x="3532965" y="4490270"/>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i=5</a:t>
            </a:r>
            <a:endParaRPr/>
          </a:p>
        </p:txBody>
      </p:sp>
      <p:sp>
        <p:nvSpPr>
          <p:cNvPr id="1288" name="Google Shape;1288;p47"/>
          <p:cNvSpPr txBox="1"/>
          <p:nvPr/>
        </p:nvSpPr>
        <p:spPr>
          <a:xfrm>
            <a:off x="4222900" y="4490270"/>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i=6</a:t>
            </a:r>
            <a:endParaRPr/>
          </a:p>
        </p:txBody>
      </p:sp>
      <p:sp>
        <p:nvSpPr>
          <p:cNvPr id="1289" name="Google Shape;1289;p47"/>
          <p:cNvSpPr txBox="1"/>
          <p:nvPr/>
        </p:nvSpPr>
        <p:spPr>
          <a:xfrm>
            <a:off x="4888073" y="4490270"/>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i=7</a:t>
            </a:r>
            <a:endParaRPr/>
          </a:p>
        </p:txBody>
      </p:sp>
      <p:sp>
        <p:nvSpPr>
          <p:cNvPr id="1290" name="Google Shape;1290;p47"/>
          <p:cNvSpPr txBox="1"/>
          <p:nvPr/>
        </p:nvSpPr>
        <p:spPr>
          <a:xfrm>
            <a:off x="5587325" y="4488848"/>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i=8</a:t>
            </a:r>
            <a:endParaRPr/>
          </a:p>
        </p:txBody>
      </p:sp>
      <p:sp>
        <p:nvSpPr>
          <p:cNvPr id="1291" name="Google Shape;1291;p47"/>
          <p:cNvSpPr txBox="1"/>
          <p:nvPr/>
        </p:nvSpPr>
        <p:spPr>
          <a:xfrm>
            <a:off x="6275569" y="4488848"/>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i=9</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3"/>
                                        </p:tgtEl>
                                        <p:attrNameLst>
                                          <p:attrName>style.visibility</p:attrName>
                                        </p:attrNameLst>
                                      </p:cBhvr>
                                      <p:to>
                                        <p:strVal val="visible"/>
                                      </p:to>
                                    </p:set>
                                    <p:animEffect filter="fade" transition="in">
                                      <p:cBhvr>
                                        <p:cTn dur="100"/>
                                        <p:tgtEl>
                                          <p:spTgt spid="1273"/>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1261"/>
                                        </p:tgtEl>
                                        <p:attrNameLst>
                                          <p:attrName>style.visibility</p:attrName>
                                        </p:attrNameLst>
                                      </p:cBhvr>
                                      <p:to>
                                        <p:strVal val="visible"/>
                                      </p:to>
                                    </p:set>
                                    <p:animEffect filter="fade" transition="in">
                                      <p:cBhvr>
                                        <p:cTn dur="100"/>
                                        <p:tgtEl>
                                          <p:spTgt spid="1261"/>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262"/>
                                        </p:tgtEl>
                                        <p:attrNameLst>
                                          <p:attrName>style.visibility</p:attrName>
                                        </p:attrNameLst>
                                      </p:cBhvr>
                                      <p:to>
                                        <p:strVal val="visible"/>
                                      </p:to>
                                    </p:set>
                                    <p:animEffect filter="fade" transition="in">
                                      <p:cBhvr>
                                        <p:cTn dur="100"/>
                                        <p:tgtEl>
                                          <p:spTgt spid="1262"/>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263"/>
                                        </p:tgtEl>
                                        <p:attrNameLst>
                                          <p:attrName>style.visibility</p:attrName>
                                        </p:attrNameLst>
                                      </p:cBhvr>
                                      <p:to>
                                        <p:strVal val="visible"/>
                                      </p:to>
                                    </p:set>
                                    <p:animEffect filter="fade" transition="in">
                                      <p:cBhvr>
                                        <p:cTn dur="100"/>
                                        <p:tgtEl>
                                          <p:spTgt spid="1263"/>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1264"/>
                                        </p:tgtEl>
                                        <p:attrNameLst>
                                          <p:attrName>style.visibility</p:attrName>
                                        </p:attrNameLst>
                                      </p:cBhvr>
                                      <p:to>
                                        <p:strVal val="visible"/>
                                      </p:to>
                                    </p:set>
                                    <p:animEffect filter="fade" transition="in">
                                      <p:cBhvr>
                                        <p:cTn dur="100"/>
                                        <p:tgtEl>
                                          <p:spTgt spid="126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65"/>
                                        </p:tgtEl>
                                        <p:attrNameLst>
                                          <p:attrName>style.visibility</p:attrName>
                                        </p:attrNameLst>
                                      </p:cBhvr>
                                      <p:to>
                                        <p:strVal val="visible"/>
                                      </p:to>
                                    </p:set>
                                    <p:animEffect filter="fade" transition="in">
                                      <p:cBhvr>
                                        <p:cTn dur="100"/>
                                        <p:tgtEl>
                                          <p:spTgt spid="1265"/>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266"/>
                                        </p:tgtEl>
                                        <p:attrNameLst>
                                          <p:attrName>style.visibility</p:attrName>
                                        </p:attrNameLst>
                                      </p:cBhvr>
                                      <p:to>
                                        <p:strVal val="visible"/>
                                      </p:to>
                                    </p:set>
                                    <p:animEffect filter="fade" transition="in">
                                      <p:cBhvr>
                                        <p:cTn dur="100"/>
                                        <p:tgtEl>
                                          <p:spTgt spid="1266"/>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1267"/>
                                        </p:tgtEl>
                                        <p:attrNameLst>
                                          <p:attrName>style.visibility</p:attrName>
                                        </p:attrNameLst>
                                      </p:cBhvr>
                                      <p:to>
                                        <p:strVal val="visible"/>
                                      </p:to>
                                    </p:set>
                                    <p:animEffect filter="fade" transition="in">
                                      <p:cBhvr>
                                        <p:cTn dur="100"/>
                                        <p:tgtEl>
                                          <p:spTgt spid="1267"/>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1268"/>
                                        </p:tgtEl>
                                        <p:attrNameLst>
                                          <p:attrName>style.visibility</p:attrName>
                                        </p:attrNameLst>
                                      </p:cBhvr>
                                      <p:to>
                                        <p:strVal val="visible"/>
                                      </p:to>
                                    </p:set>
                                    <p:animEffect filter="fade" transition="in">
                                      <p:cBhvr>
                                        <p:cTn dur="100"/>
                                        <p:tgtEl>
                                          <p:spTgt spid="1268"/>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100"/>
                                        <p:tgtEl>
                                          <p:spTgt spid="1269"/>
                                        </p:tgtEl>
                                      </p:cBhvr>
                                    </p:animEffect>
                                  </p:childTnLst>
                                </p:cTn>
                              </p:par>
                              <p:par>
                                <p:cTn fill="hold" nodeType="withEffect" presetClass="entr" presetID="1" presetSubtype="0">
                                  <p:stCondLst>
                                    <p:cond delay="0"/>
                                  </p:stCondLst>
                                  <p:childTnLst>
                                    <p:set>
                                      <p:cBhvr>
                                        <p:cTn dur="1" fill="hold">
                                          <p:stCondLst>
                                            <p:cond delay="0"/>
                                          </p:stCondLst>
                                        </p:cTn>
                                        <p:tgtEl>
                                          <p:spTgt spid="1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2"/>
                                        </p:tgtEl>
                                        <p:attrNameLst>
                                          <p:attrName>style.visibility</p:attrName>
                                        </p:attrNameLst>
                                      </p:cBhvr>
                                      <p:to>
                                        <p:strVal val="visible"/>
                                      </p:to>
                                    </p:set>
                                    <p:animEffect filter="fade" transition="in">
                                      <p:cBhvr>
                                        <p:cTn dur="500"/>
                                        <p:tgtEl>
                                          <p:spTgt spid="1242"/>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283"/>
                                        </p:tgtEl>
                                        <p:attrNameLst>
                                          <p:attrName>style.visibility</p:attrName>
                                        </p:attrNameLst>
                                      </p:cBhvr>
                                      <p:to>
                                        <p:strVal val="visible"/>
                                      </p:to>
                                    </p:set>
                                    <p:anim calcmode="lin" valueType="num">
                                      <p:cBhvr additive="base">
                                        <p:cTn dur="500"/>
                                        <p:tgtEl>
                                          <p:spTgt spid="1283"/>
                                        </p:tgtEl>
                                        <p:attrNameLst>
                                          <p:attrName>ppt_w</p:attrName>
                                        </p:attrNameLst>
                                      </p:cBhvr>
                                      <p:tavLst>
                                        <p:tav fmla="" tm="0">
                                          <p:val>
                                            <p:strVal val="0"/>
                                          </p:val>
                                        </p:tav>
                                        <p:tav fmla="" tm="100000">
                                          <p:val>
                                            <p:strVal val="#ppt_w"/>
                                          </p:val>
                                        </p:tav>
                                      </p:tavLst>
                                    </p:anim>
                                    <p:anim calcmode="lin" valueType="num">
                                      <p:cBhvr additive="base">
                                        <p:cTn dur="500"/>
                                        <p:tgtEl>
                                          <p:spTgt spid="1283"/>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261"/>
                                        </p:tgtEl>
                                      </p:cBhvr>
                                    </p:animEffect>
                                    <p:set>
                                      <p:cBhvr>
                                        <p:cTn dur="1" fill="hold">
                                          <p:stCondLst>
                                            <p:cond delay="500"/>
                                          </p:stCondLst>
                                        </p:cTn>
                                        <p:tgtEl>
                                          <p:spTgt spid="1261"/>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74"/>
                                        </p:tgtEl>
                                        <p:attrNameLst>
                                          <p:attrName>style.visibility</p:attrName>
                                        </p:attrNameLst>
                                      </p:cBhvr>
                                      <p:to>
                                        <p:strVal val="visible"/>
                                      </p:to>
                                    </p:set>
                                    <p:animEffect filter="fade" transition="in">
                                      <p:cBhvr>
                                        <p:cTn dur="500"/>
                                        <p:tgtEl>
                                          <p:spTgt spid="1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3"/>
                                        </p:tgtEl>
                                        <p:attrNameLst>
                                          <p:attrName>style.visibility</p:attrName>
                                        </p:attrNameLst>
                                      </p:cBhvr>
                                      <p:to>
                                        <p:strVal val="visible"/>
                                      </p:to>
                                    </p:set>
                                    <p:animEffect filter="fade" transition="in">
                                      <p:cBhvr>
                                        <p:cTn dur="500"/>
                                        <p:tgtEl>
                                          <p:spTgt spid="1243"/>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284"/>
                                        </p:tgtEl>
                                        <p:attrNameLst>
                                          <p:attrName>style.visibility</p:attrName>
                                        </p:attrNameLst>
                                      </p:cBhvr>
                                      <p:to>
                                        <p:strVal val="visible"/>
                                      </p:to>
                                    </p:set>
                                    <p:anim calcmode="lin" valueType="num">
                                      <p:cBhvr additive="base">
                                        <p:cTn dur="500"/>
                                        <p:tgtEl>
                                          <p:spTgt spid="1284"/>
                                        </p:tgtEl>
                                        <p:attrNameLst>
                                          <p:attrName>ppt_w</p:attrName>
                                        </p:attrNameLst>
                                      </p:cBhvr>
                                      <p:tavLst>
                                        <p:tav fmla="" tm="0">
                                          <p:val>
                                            <p:strVal val="0"/>
                                          </p:val>
                                        </p:tav>
                                        <p:tav fmla="" tm="100000">
                                          <p:val>
                                            <p:strVal val="#ppt_w"/>
                                          </p:val>
                                        </p:tav>
                                      </p:tavLst>
                                    </p:anim>
                                    <p:anim calcmode="lin" valueType="num">
                                      <p:cBhvr additive="base">
                                        <p:cTn dur="500"/>
                                        <p:tgtEl>
                                          <p:spTgt spid="128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262"/>
                                        </p:tgtEl>
                                      </p:cBhvr>
                                    </p:animEffect>
                                    <p:set>
                                      <p:cBhvr>
                                        <p:cTn dur="1" fill="hold">
                                          <p:stCondLst>
                                            <p:cond delay="500"/>
                                          </p:stCondLst>
                                        </p:cTn>
                                        <p:tgtEl>
                                          <p:spTgt spid="1262"/>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500"/>
                                        <p:tgtEl>
                                          <p:spTgt spid="1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4"/>
                                        </p:tgtEl>
                                        <p:attrNameLst>
                                          <p:attrName>style.visibility</p:attrName>
                                        </p:attrNameLst>
                                      </p:cBhvr>
                                      <p:to>
                                        <p:strVal val="visible"/>
                                      </p:to>
                                    </p:set>
                                    <p:animEffect filter="fade" transition="in">
                                      <p:cBhvr>
                                        <p:cTn dur="500"/>
                                        <p:tgtEl>
                                          <p:spTgt spid="1244"/>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285"/>
                                        </p:tgtEl>
                                        <p:attrNameLst>
                                          <p:attrName>style.visibility</p:attrName>
                                        </p:attrNameLst>
                                      </p:cBhvr>
                                      <p:to>
                                        <p:strVal val="visible"/>
                                      </p:to>
                                    </p:set>
                                    <p:anim calcmode="lin" valueType="num">
                                      <p:cBhvr additive="base">
                                        <p:cTn dur="500"/>
                                        <p:tgtEl>
                                          <p:spTgt spid="1285"/>
                                        </p:tgtEl>
                                        <p:attrNameLst>
                                          <p:attrName>ppt_w</p:attrName>
                                        </p:attrNameLst>
                                      </p:cBhvr>
                                      <p:tavLst>
                                        <p:tav fmla="" tm="0">
                                          <p:val>
                                            <p:strVal val="0"/>
                                          </p:val>
                                        </p:tav>
                                        <p:tav fmla="" tm="100000">
                                          <p:val>
                                            <p:strVal val="#ppt_w"/>
                                          </p:val>
                                        </p:tav>
                                      </p:tavLst>
                                    </p:anim>
                                    <p:anim calcmode="lin" valueType="num">
                                      <p:cBhvr additive="base">
                                        <p:cTn dur="500"/>
                                        <p:tgtEl>
                                          <p:spTgt spid="128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263"/>
                                        </p:tgtEl>
                                      </p:cBhvr>
                                    </p:animEffect>
                                    <p:set>
                                      <p:cBhvr>
                                        <p:cTn dur="1" fill="hold">
                                          <p:stCondLst>
                                            <p:cond delay="500"/>
                                          </p:stCondLst>
                                        </p:cTn>
                                        <p:tgtEl>
                                          <p:spTgt spid="1263"/>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76"/>
                                        </p:tgtEl>
                                        <p:attrNameLst>
                                          <p:attrName>style.visibility</p:attrName>
                                        </p:attrNameLst>
                                      </p:cBhvr>
                                      <p:to>
                                        <p:strVal val="visible"/>
                                      </p:to>
                                    </p:set>
                                    <p:animEffect filter="fade" transition="in">
                                      <p:cBhvr>
                                        <p:cTn dur="500"/>
                                        <p:tgtEl>
                                          <p:spTgt spid="1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5"/>
                                        </p:tgtEl>
                                        <p:attrNameLst>
                                          <p:attrName>style.visibility</p:attrName>
                                        </p:attrNameLst>
                                      </p:cBhvr>
                                      <p:to>
                                        <p:strVal val="visible"/>
                                      </p:to>
                                    </p:set>
                                    <p:animEffect filter="fade" transition="in">
                                      <p:cBhvr>
                                        <p:cTn dur="500"/>
                                        <p:tgtEl>
                                          <p:spTgt spid="1245"/>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286"/>
                                        </p:tgtEl>
                                        <p:attrNameLst>
                                          <p:attrName>style.visibility</p:attrName>
                                        </p:attrNameLst>
                                      </p:cBhvr>
                                      <p:to>
                                        <p:strVal val="visible"/>
                                      </p:to>
                                    </p:set>
                                    <p:anim calcmode="lin" valueType="num">
                                      <p:cBhvr additive="base">
                                        <p:cTn dur="500"/>
                                        <p:tgtEl>
                                          <p:spTgt spid="1286"/>
                                        </p:tgtEl>
                                        <p:attrNameLst>
                                          <p:attrName>ppt_w</p:attrName>
                                        </p:attrNameLst>
                                      </p:cBhvr>
                                      <p:tavLst>
                                        <p:tav fmla="" tm="0">
                                          <p:val>
                                            <p:strVal val="0"/>
                                          </p:val>
                                        </p:tav>
                                        <p:tav fmla="" tm="100000">
                                          <p:val>
                                            <p:strVal val="#ppt_w"/>
                                          </p:val>
                                        </p:tav>
                                      </p:tavLst>
                                    </p:anim>
                                    <p:anim calcmode="lin" valueType="num">
                                      <p:cBhvr additive="base">
                                        <p:cTn dur="500"/>
                                        <p:tgtEl>
                                          <p:spTgt spid="1286"/>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264"/>
                                        </p:tgtEl>
                                      </p:cBhvr>
                                    </p:animEffect>
                                    <p:set>
                                      <p:cBhvr>
                                        <p:cTn dur="1" fill="hold">
                                          <p:stCondLst>
                                            <p:cond delay="500"/>
                                          </p:stCondLst>
                                        </p:cTn>
                                        <p:tgtEl>
                                          <p:spTgt spid="1264"/>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77"/>
                                        </p:tgtEl>
                                        <p:attrNameLst>
                                          <p:attrName>style.visibility</p:attrName>
                                        </p:attrNameLst>
                                      </p:cBhvr>
                                      <p:to>
                                        <p:strVal val="visible"/>
                                      </p:to>
                                    </p:set>
                                    <p:animEffect filter="fade" transition="in">
                                      <p:cBhvr>
                                        <p:cTn dur="500"/>
                                        <p:tgtEl>
                                          <p:spTgt spid="1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6"/>
                                        </p:tgtEl>
                                        <p:attrNameLst>
                                          <p:attrName>style.visibility</p:attrName>
                                        </p:attrNameLst>
                                      </p:cBhvr>
                                      <p:to>
                                        <p:strVal val="visible"/>
                                      </p:to>
                                    </p:set>
                                    <p:animEffect filter="fade" transition="in">
                                      <p:cBhvr>
                                        <p:cTn dur="500"/>
                                        <p:tgtEl>
                                          <p:spTgt spid="1246"/>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287"/>
                                        </p:tgtEl>
                                        <p:attrNameLst>
                                          <p:attrName>style.visibility</p:attrName>
                                        </p:attrNameLst>
                                      </p:cBhvr>
                                      <p:to>
                                        <p:strVal val="visible"/>
                                      </p:to>
                                    </p:set>
                                    <p:anim calcmode="lin" valueType="num">
                                      <p:cBhvr additive="base">
                                        <p:cTn dur="500"/>
                                        <p:tgtEl>
                                          <p:spTgt spid="1287"/>
                                        </p:tgtEl>
                                        <p:attrNameLst>
                                          <p:attrName>ppt_w</p:attrName>
                                        </p:attrNameLst>
                                      </p:cBhvr>
                                      <p:tavLst>
                                        <p:tav fmla="" tm="0">
                                          <p:val>
                                            <p:strVal val="0"/>
                                          </p:val>
                                        </p:tav>
                                        <p:tav fmla="" tm="100000">
                                          <p:val>
                                            <p:strVal val="#ppt_w"/>
                                          </p:val>
                                        </p:tav>
                                      </p:tavLst>
                                    </p:anim>
                                    <p:anim calcmode="lin" valueType="num">
                                      <p:cBhvr additive="base">
                                        <p:cTn dur="500"/>
                                        <p:tgtEl>
                                          <p:spTgt spid="128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265"/>
                                        </p:tgtEl>
                                      </p:cBhvr>
                                    </p:animEffect>
                                    <p:set>
                                      <p:cBhvr>
                                        <p:cTn dur="1" fill="hold">
                                          <p:stCondLst>
                                            <p:cond delay="500"/>
                                          </p:stCondLst>
                                        </p:cTn>
                                        <p:tgtEl>
                                          <p:spTgt spid="1265"/>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500"/>
                                        <p:tgtEl>
                                          <p:spTgt spid="1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7"/>
                                        </p:tgtEl>
                                        <p:attrNameLst>
                                          <p:attrName>style.visibility</p:attrName>
                                        </p:attrNameLst>
                                      </p:cBhvr>
                                      <p:to>
                                        <p:strVal val="visible"/>
                                      </p:to>
                                    </p:set>
                                    <p:animEffect filter="fade" transition="in">
                                      <p:cBhvr>
                                        <p:cTn dur="500"/>
                                        <p:tgtEl>
                                          <p:spTgt spid="1247"/>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288"/>
                                        </p:tgtEl>
                                        <p:attrNameLst>
                                          <p:attrName>style.visibility</p:attrName>
                                        </p:attrNameLst>
                                      </p:cBhvr>
                                      <p:to>
                                        <p:strVal val="visible"/>
                                      </p:to>
                                    </p:set>
                                    <p:anim calcmode="lin" valueType="num">
                                      <p:cBhvr additive="base">
                                        <p:cTn dur="500"/>
                                        <p:tgtEl>
                                          <p:spTgt spid="1288"/>
                                        </p:tgtEl>
                                        <p:attrNameLst>
                                          <p:attrName>ppt_w</p:attrName>
                                        </p:attrNameLst>
                                      </p:cBhvr>
                                      <p:tavLst>
                                        <p:tav fmla="" tm="0">
                                          <p:val>
                                            <p:strVal val="0"/>
                                          </p:val>
                                        </p:tav>
                                        <p:tav fmla="" tm="100000">
                                          <p:val>
                                            <p:strVal val="#ppt_w"/>
                                          </p:val>
                                        </p:tav>
                                      </p:tavLst>
                                    </p:anim>
                                    <p:anim calcmode="lin" valueType="num">
                                      <p:cBhvr additive="base">
                                        <p:cTn dur="500"/>
                                        <p:tgtEl>
                                          <p:spTgt spid="1288"/>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266"/>
                                        </p:tgtEl>
                                      </p:cBhvr>
                                    </p:animEffect>
                                    <p:set>
                                      <p:cBhvr>
                                        <p:cTn dur="1" fill="hold">
                                          <p:stCondLst>
                                            <p:cond delay="500"/>
                                          </p:stCondLst>
                                        </p:cTn>
                                        <p:tgtEl>
                                          <p:spTgt spid="1266"/>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79"/>
                                        </p:tgtEl>
                                        <p:attrNameLst>
                                          <p:attrName>style.visibility</p:attrName>
                                        </p:attrNameLst>
                                      </p:cBhvr>
                                      <p:to>
                                        <p:strVal val="visible"/>
                                      </p:to>
                                    </p:set>
                                    <p:animEffect filter="fade" transition="in">
                                      <p:cBhvr>
                                        <p:cTn dur="500"/>
                                        <p:tgtEl>
                                          <p:spTgt spid="1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8"/>
                                        </p:tgtEl>
                                        <p:attrNameLst>
                                          <p:attrName>style.visibility</p:attrName>
                                        </p:attrNameLst>
                                      </p:cBhvr>
                                      <p:to>
                                        <p:strVal val="visible"/>
                                      </p:to>
                                    </p:set>
                                    <p:animEffect filter="fade" transition="in">
                                      <p:cBhvr>
                                        <p:cTn dur="500"/>
                                        <p:tgtEl>
                                          <p:spTgt spid="1248"/>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289"/>
                                        </p:tgtEl>
                                        <p:attrNameLst>
                                          <p:attrName>style.visibility</p:attrName>
                                        </p:attrNameLst>
                                      </p:cBhvr>
                                      <p:to>
                                        <p:strVal val="visible"/>
                                      </p:to>
                                    </p:set>
                                    <p:anim calcmode="lin" valueType="num">
                                      <p:cBhvr additive="base">
                                        <p:cTn dur="500"/>
                                        <p:tgtEl>
                                          <p:spTgt spid="1289"/>
                                        </p:tgtEl>
                                        <p:attrNameLst>
                                          <p:attrName>ppt_w</p:attrName>
                                        </p:attrNameLst>
                                      </p:cBhvr>
                                      <p:tavLst>
                                        <p:tav fmla="" tm="0">
                                          <p:val>
                                            <p:strVal val="0"/>
                                          </p:val>
                                        </p:tav>
                                        <p:tav fmla="" tm="100000">
                                          <p:val>
                                            <p:strVal val="#ppt_w"/>
                                          </p:val>
                                        </p:tav>
                                      </p:tavLst>
                                    </p:anim>
                                    <p:anim calcmode="lin" valueType="num">
                                      <p:cBhvr additive="base">
                                        <p:cTn dur="500"/>
                                        <p:tgtEl>
                                          <p:spTgt spid="128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267"/>
                                        </p:tgtEl>
                                      </p:cBhvr>
                                    </p:animEffect>
                                    <p:set>
                                      <p:cBhvr>
                                        <p:cTn dur="1" fill="hold">
                                          <p:stCondLst>
                                            <p:cond delay="500"/>
                                          </p:stCondLst>
                                        </p:cTn>
                                        <p:tgtEl>
                                          <p:spTgt spid="1267"/>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80"/>
                                        </p:tgtEl>
                                        <p:attrNameLst>
                                          <p:attrName>style.visibility</p:attrName>
                                        </p:attrNameLst>
                                      </p:cBhvr>
                                      <p:to>
                                        <p:strVal val="visible"/>
                                      </p:to>
                                    </p:set>
                                    <p:animEffect filter="fade" transition="in">
                                      <p:cBhvr>
                                        <p:cTn dur="500"/>
                                        <p:tgtEl>
                                          <p:spTgt spid="1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9"/>
                                        </p:tgtEl>
                                        <p:attrNameLst>
                                          <p:attrName>style.visibility</p:attrName>
                                        </p:attrNameLst>
                                      </p:cBhvr>
                                      <p:to>
                                        <p:strVal val="visible"/>
                                      </p:to>
                                    </p:set>
                                    <p:animEffect filter="fade" transition="in">
                                      <p:cBhvr>
                                        <p:cTn dur="500"/>
                                        <p:tgtEl>
                                          <p:spTgt spid="1249"/>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290"/>
                                        </p:tgtEl>
                                        <p:attrNameLst>
                                          <p:attrName>style.visibility</p:attrName>
                                        </p:attrNameLst>
                                      </p:cBhvr>
                                      <p:to>
                                        <p:strVal val="visible"/>
                                      </p:to>
                                    </p:set>
                                    <p:anim calcmode="lin" valueType="num">
                                      <p:cBhvr additive="base">
                                        <p:cTn dur="500"/>
                                        <p:tgtEl>
                                          <p:spTgt spid="1290"/>
                                        </p:tgtEl>
                                        <p:attrNameLst>
                                          <p:attrName>ppt_w</p:attrName>
                                        </p:attrNameLst>
                                      </p:cBhvr>
                                      <p:tavLst>
                                        <p:tav fmla="" tm="0">
                                          <p:val>
                                            <p:strVal val="0"/>
                                          </p:val>
                                        </p:tav>
                                        <p:tav fmla="" tm="100000">
                                          <p:val>
                                            <p:strVal val="#ppt_w"/>
                                          </p:val>
                                        </p:tav>
                                      </p:tavLst>
                                    </p:anim>
                                    <p:anim calcmode="lin" valueType="num">
                                      <p:cBhvr additive="base">
                                        <p:cTn dur="500"/>
                                        <p:tgtEl>
                                          <p:spTgt spid="1290"/>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268"/>
                                        </p:tgtEl>
                                      </p:cBhvr>
                                    </p:animEffect>
                                    <p:set>
                                      <p:cBhvr>
                                        <p:cTn dur="1" fill="hold">
                                          <p:stCondLst>
                                            <p:cond delay="500"/>
                                          </p:stCondLst>
                                        </p:cTn>
                                        <p:tgtEl>
                                          <p:spTgt spid="1268"/>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81"/>
                                        </p:tgtEl>
                                        <p:attrNameLst>
                                          <p:attrName>style.visibility</p:attrName>
                                        </p:attrNameLst>
                                      </p:cBhvr>
                                      <p:to>
                                        <p:strVal val="visible"/>
                                      </p:to>
                                    </p:set>
                                    <p:animEffect filter="fade" transition="in">
                                      <p:cBhvr>
                                        <p:cTn dur="500"/>
                                        <p:tgtEl>
                                          <p:spTgt spid="1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0"/>
                                        </p:tgtEl>
                                        <p:attrNameLst>
                                          <p:attrName>style.visibility</p:attrName>
                                        </p:attrNameLst>
                                      </p:cBhvr>
                                      <p:to>
                                        <p:strVal val="visible"/>
                                      </p:to>
                                    </p:set>
                                    <p:animEffect filter="fade" transition="in">
                                      <p:cBhvr>
                                        <p:cTn dur="500"/>
                                        <p:tgtEl>
                                          <p:spTgt spid="1250"/>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291"/>
                                        </p:tgtEl>
                                        <p:attrNameLst>
                                          <p:attrName>style.visibility</p:attrName>
                                        </p:attrNameLst>
                                      </p:cBhvr>
                                      <p:to>
                                        <p:strVal val="visible"/>
                                      </p:to>
                                    </p:set>
                                    <p:anim calcmode="lin" valueType="num">
                                      <p:cBhvr additive="base">
                                        <p:cTn dur="500"/>
                                        <p:tgtEl>
                                          <p:spTgt spid="1291"/>
                                        </p:tgtEl>
                                        <p:attrNameLst>
                                          <p:attrName>ppt_w</p:attrName>
                                        </p:attrNameLst>
                                      </p:cBhvr>
                                      <p:tavLst>
                                        <p:tav fmla="" tm="0">
                                          <p:val>
                                            <p:strVal val="0"/>
                                          </p:val>
                                        </p:tav>
                                        <p:tav fmla="" tm="100000">
                                          <p:val>
                                            <p:strVal val="#ppt_w"/>
                                          </p:val>
                                        </p:tav>
                                      </p:tavLst>
                                    </p:anim>
                                    <p:anim calcmode="lin" valueType="num">
                                      <p:cBhvr additive="base">
                                        <p:cTn dur="500"/>
                                        <p:tgtEl>
                                          <p:spTgt spid="1291"/>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269"/>
                                        </p:tgtEl>
                                      </p:cBhvr>
                                    </p:animEffect>
                                    <p:set>
                                      <p:cBhvr>
                                        <p:cTn dur="1" fill="hold">
                                          <p:stCondLst>
                                            <p:cond delay="500"/>
                                          </p:stCondLst>
                                        </p:cTn>
                                        <p:tgtEl>
                                          <p:spTgt spid="1269"/>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82"/>
                                        </p:tgtEl>
                                        <p:attrNameLst>
                                          <p:attrName>style.visibility</p:attrName>
                                        </p:attrNameLst>
                                      </p:cBhvr>
                                      <p:to>
                                        <p:strVal val="visible"/>
                                      </p:to>
                                    </p:set>
                                    <p:animEffect filter="fade" transition="in">
                                      <p:cBhvr>
                                        <p:cTn dur="500"/>
                                        <p:tgtEl>
                                          <p:spTgt spid="1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2"/>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WHAT IS PARALLEL PROGRAMMING?</a:t>
            </a:r>
            <a:endParaRPr/>
          </a:p>
        </p:txBody>
      </p:sp>
      <p:sp>
        <p:nvSpPr>
          <p:cNvPr id="78" name="Google Shape;78;p12"/>
          <p:cNvSpPr txBox="1"/>
          <p:nvPr>
            <p:ph idx="1" type="body"/>
          </p:nvPr>
        </p:nvSpPr>
        <p:spPr>
          <a:xfrm>
            <a:off x="419641" y="1587048"/>
            <a:ext cx="5367312"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1" i="0" lang="en-US" sz="2000" u="none" cap="none" strike="noStrike">
                <a:solidFill>
                  <a:schemeClr val="dk2"/>
                </a:solidFill>
                <a:latin typeface="Arial"/>
                <a:ea typeface="Arial"/>
                <a:cs typeface="Arial"/>
                <a:sym typeface="Arial"/>
              </a:rPr>
              <a:t>“Performance Programming”</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Parallel programming involves exposing an algorithm’s ability to execute in parallel</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may involve breaking a large operation into smaller tasks (task parallelism)</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Or doing the same operation on multiple data elements (data parallelism)</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Parallel execution enables better performance on modern hardware</a:t>
            </a:r>
            <a:endParaRPr/>
          </a:p>
          <a:p>
            <a:pPr indent="-101600" lvl="0" marL="228600"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p:txBody>
      </p:sp>
      <p:sp>
        <p:nvSpPr>
          <p:cNvPr id="79" name="Google Shape;79;p12"/>
          <p:cNvSpPr txBox="1"/>
          <p:nvPr/>
        </p:nvSpPr>
        <p:spPr>
          <a:xfrm>
            <a:off x="7165195" y="1830508"/>
            <a:ext cx="2112886" cy="424732"/>
          </a:xfrm>
          <a:prstGeom prst="rect">
            <a:avLst/>
          </a:prstGeom>
          <a:noFill/>
          <a:ln cap="flat" cmpd="sng" w="38100">
            <a:solidFill>
              <a:srgbClr val="0C4E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2400" u="none" cap="none" strike="noStrike">
                <a:solidFill>
                  <a:schemeClr val="dk2"/>
                </a:solidFill>
                <a:latin typeface="Arial"/>
                <a:ea typeface="Arial"/>
                <a:cs typeface="Arial"/>
                <a:sym typeface="Arial"/>
              </a:rPr>
              <a:t>A + B + C + D</a:t>
            </a:r>
            <a:endParaRPr/>
          </a:p>
        </p:txBody>
      </p:sp>
      <p:sp>
        <p:nvSpPr>
          <p:cNvPr id="80" name="Google Shape;80;p12"/>
          <p:cNvSpPr txBox="1"/>
          <p:nvPr/>
        </p:nvSpPr>
        <p:spPr>
          <a:xfrm>
            <a:off x="6287488" y="2348400"/>
            <a:ext cx="1476661"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Sequential</a:t>
            </a:r>
            <a:endParaRPr/>
          </a:p>
        </p:txBody>
      </p:sp>
      <p:sp>
        <p:nvSpPr>
          <p:cNvPr id="81" name="Google Shape;81;p12"/>
          <p:cNvSpPr txBox="1"/>
          <p:nvPr/>
        </p:nvSpPr>
        <p:spPr>
          <a:xfrm>
            <a:off x="9081918" y="2372424"/>
            <a:ext cx="1134057"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Parallel</a:t>
            </a:r>
            <a:endParaRPr/>
          </a:p>
        </p:txBody>
      </p:sp>
      <p:sp>
        <p:nvSpPr>
          <p:cNvPr id="82" name="Google Shape;82;p12"/>
          <p:cNvSpPr/>
          <p:nvPr/>
        </p:nvSpPr>
        <p:spPr>
          <a:xfrm>
            <a:off x="5759347" y="2703815"/>
            <a:ext cx="434496" cy="43449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A</a:t>
            </a:r>
            <a:endParaRPr/>
          </a:p>
        </p:txBody>
      </p:sp>
      <p:sp>
        <p:nvSpPr>
          <p:cNvPr id="83" name="Google Shape;83;p12"/>
          <p:cNvSpPr/>
          <p:nvPr/>
        </p:nvSpPr>
        <p:spPr>
          <a:xfrm>
            <a:off x="6428213" y="2703815"/>
            <a:ext cx="434496" cy="43449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B</a:t>
            </a:r>
            <a:endParaRPr/>
          </a:p>
        </p:txBody>
      </p:sp>
      <p:sp>
        <p:nvSpPr>
          <p:cNvPr id="84" name="Google Shape;84;p12"/>
          <p:cNvSpPr/>
          <p:nvPr/>
        </p:nvSpPr>
        <p:spPr>
          <a:xfrm>
            <a:off x="7079957" y="2701022"/>
            <a:ext cx="434496" cy="43449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C</a:t>
            </a:r>
            <a:endParaRPr/>
          </a:p>
        </p:txBody>
      </p:sp>
      <p:sp>
        <p:nvSpPr>
          <p:cNvPr id="85" name="Google Shape;85;p12"/>
          <p:cNvSpPr/>
          <p:nvPr/>
        </p:nvSpPr>
        <p:spPr>
          <a:xfrm>
            <a:off x="7704095" y="2701022"/>
            <a:ext cx="434496" cy="43449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D</a:t>
            </a:r>
            <a:endParaRPr/>
          </a:p>
        </p:txBody>
      </p:sp>
      <p:sp>
        <p:nvSpPr>
          <p:cNvPr id="86" name="Google Shape;86;p12"/>
          <p:cNvSpPr/>
          <p:nvPr/>
        </p:nvSpPr>
        <p:spPr>
          <a:xfrm>
            <a:off x="6070240" y="3407442"/>
            <a:ext cx="434496" cy="43449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7" name="Google Shape;87;p12"/>
          <p:cNvSpPr/>
          <p:nvPr/>
        </p:nvSpPr>
        <p:spPr>
          <a:xfrm>
            <a:off x="6413617" y="4111069"/>
            <a:ext cx="434496" cy="43449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8" name="Google Shape;88;p12"/>
          <p:cNvSpPr/>
          <p:nvPr/>
        </p:nvSpPr>
        <p:spPr>
          <a:xfrm>
            <a:off x="6743477" y="4814696"/>
            <a:ext cx="434496" cy="43449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9" name="Google Shape;89;p12"/>
          <p:cNvSpPr/>
          <p:nvPr/>
        </p:nvSpPr>
        <p:spPr>
          <a:xfrm>
            <a:off x="8391967" y="2714056"/>
            <a:ext cx="434496" cy="43449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A</a:t>
            </a:r>
            <a:endParaRPr/>
          </a:p>
        </p:txBody>
      </p:sp>
      <p:sp>
        <p:nvSpPr>
          <p:cNvPr id="90" name="Google Shape;90;p12"/>
          <p:cNvSpPr/>
          <p:nvPr/>
        </p:nvSpPr>
        <p:spPr>
          <a:xfrm>
            <a:off x="9060833" y="2714056"/>
            <a:ext cx="434496" cy="43449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B</a:t>
            </a:r>
            <a:endParaRPr/>
          </a:p>
        </p:txBody>
      </p:sp>
      <p:sp>
        <p:nvSpPr>
          <p:cNvPr id="91" name="Google Shape;91;p12"/>
          <p:cNvSpPr/>
          <p:nvPr/>
        </p:nvSpPr>
        <p:spPr>
          <a:xfrm>
            <a:off x="9729699" y="2697722"/>
            <a:ext cx="434496" cy="43449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C</a:t>
            </a:r>
            <a:endParaRPr/>
          </a:p>
        </p:txBody>
      </p:sp>
      <p:sp>
        <p:nvSpPr>
          <p:cNvPr id="92" name="Google Shape;92;p12"/>
          <p:cNvSpPr/>
          <p:nvPr/>
        </p:nvSpPr>
        <p:spPr>
          <a:xfrm>
            <a:off x="10395745" y="2714056"/>
            <a:ext cx="434496" cy="43449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D</a:t>
            </a:r>
            <a:endParaRPr/>
          </a:p>
        </p:txBody>
      </p:sp>
      <p:sp>
        <p:nvSpPr>
          <p:cNvPr id="93" name="Google Shape;93;p12"/>
          <p:cNvSpPr/>
          <p:nvPr/>
        </p:nvSpPr>
        <p:spPr>
          <a:xfrm>
            <a:off x="8746250" y="3402560"/>
            <a:ext cx="434496" cy="43449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4" name="Google Shape;94;p12"/>
          <p:cNvSpPr/>
          <p:nvPr/>
        </p:nvSpPr>
        <p:spPr>
          <a:xfrm>
            <a:off x="10068039" y="3402560"/>
            <a:ext cx="434496" cy="43449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5" name="Google Shape;95;p12"/>
          <p:cNvSpPr/>
          <p:nvPr/>
        </p:nvSpPr>
        <p:spPr>
          <a:xfrm>
            <a:off x="9431699" y="4111069"/>
            <a:ext cx="434496" cy="43449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96" name="Google Shape;96;p12"/>
          <p:cNvCxnSpPr>
            <a:stCxn id="82" idx="4"/>
            <a:endCxn id="86" idx="1"/>
          </p:cNvCxnSpPr>
          <p:nvPr/>
        </p:nvCxnSpPr>
        <p:spPr>
          <a:xfrm>
            <a:off x="5976595" y="3138311"/>
            <a:ext cx="157200" cy="332700"/>
          </a:xfrm>
          <a:prstGeom prst="straightConnector1">
            <a:avLst/>
          </a:prstGeom>
          <a:noFill/>
          <a:ln cap="flat" cmpd="sng" w="38100">
            <a:solidFill>
              <a:srgbClr val="0C4E9B"/>
            </a:solidFill>
            <a:prstDash val="solid"/>
            <a:round/>
            <a:headEnd len="sm" w="sm" type="none"/>
            <a:tailEnd len="med" w="med" type="triangle"/>
          </a:ln>
        </p:spPr>
      </p:cxnSp>
      <p:cxnSp>
        <p:nvCxnSpPr>
          <p:cNvPr id="97" name="Google Shape;97;p12"/>
          <p:cNvCxnSpPr>
            <a:stCxn id="83" idx="4"/>
            <a:endCxn id="86" idx="7"/>
          </p:cNvCxnSpPr>
          <p:nvPr/>
        </p:nvCxnSpPr>
        <p:spPr>
          <a:xfrm flipH="1">
            <a:off x="6441161" y="3138311"/>
            <a:ext cx="204300" cy="332700"/>
          </a:xfrm>
          <a:prstGeom prst="straightConnector1">
            <a:avLst/>
          </a:prstGeom>
          <a:noFill/>
          <a:ln cap="flat" cmpd="sng" w="38100">
            <a:solidFill>
              <a:srgbClr val="0C4E9B"/>
            </a:solidFill>
            <a:prstDash val="solid"/>
            <a:round/>
            <a:headEnd len="sm" w="sm" type="none"/>
            <a:tailEnd len="med" w="med" type="triangle"/>
          </a:ln>
        </p:spPr>
      </p:cxnSp>
      <p:cxnSp>
        <p:nvCxnSpPr>
          <p:cNvPr id="98" name="Google Shape;98;p12"/>
          <p:cNvCxnSpPr>
            <a:stCxn id="86" idx="4"/>
            <a:endCxn id="87" idx="1"/>
          </p:cNvCxnSpPr>
          <p:nvPr/>
        </p:nvCxnSpPr>
        <p:spPr>
          <a:xfrm>
            <a:off x="6287488" y="3841938"/>
            <a:ext cx="189900" cy="332700"/>
          </a:xfrm>
          <a:prstGeom prst="straightConnector1">
            <a:avLst/>
          </a:prstGeom>
          <a:noFill/>
          <a:ln cap="flat" cmpd="sng" w="38100">
            <a:solidFill>
              <a:srgbClr val="0C4E9B"/>
            </a:solidFill>
            <a:prstDash val="solid"/>
            <a:round/>
            <a:headEnd len="sm" w="sm" type="none"/>
            <a:tailEnd len="med" w="med" type="triangle"/>
          </a:ln>
        </p:spPr>
      </p:cxnSp>
      <p:cxnSp>
        <p:nvCxnSpPr>
          <p:cNvPr id="99" name="Google Shape;99;p12"/>
          <p:cNvCxnSpPr>
            <a:stCxn id="84" idx="4"/>
            <a:endCxn id="87" idx="7"/>
          </p:cNvCxnSpPr>
          <p:nvPr/>
        </p:nvCxnSpPr>
        <p:spPr>
          <a:xfrm flipH="1">
            <a:off x="6784505" y="3135518"/>
            <a:ext cx="512700" cy="1039200"/>
          </a:xfrm>
          <a:prstGeom prst="straightConnector1">
            <a:avLst/>
          </a:prstGeom>
          <a:noFill/>
          <a:ln cap="flat" cmpd="sng" w="38100">
            <a:solidFill>
              <a:srgbClr val="0C4E9B"/>
            </a:solidFill>
            <a:prstDash val="solid"/>
            <a:round/>
            <a:headEnd len="sm" w="sm" type="none"/>
            <a:tailEnd len="med" w="med" type="triangle"/>
          </a:ln>
        </p:spPr>
      </p:cxnSp>
      <p:cxnSp>
        <p:nvCxnSpPr>
          <p:cNvPr id="100" name="Google Shape;100;p12"/>
          <p:cNvCxnSpPr>
            <a:stCxn id="87" idx="4"/>
            <a:endCxn id="88" idx="1"/>
          </p:cNvCxnSpPr>
          <p:nvPr/>
        </p:nvCxnSpPr>
        <p:spPr>
          <a:xfrm>
            <a:off x="6630865" y="4545565"/>
            <a:ext cx="176100" cy="332700"/>
          </a:xfrm>
          <a:prstGeom prst="straightConnector1">
            <a:avLst/>
          </a:prstGeom>
          <a:noFill/>
          <a:ln cap="flat" cmpd="sng" w="38100">
            <a:solidFill>
              <a:srgbClr val="0C4E9B"/>
            </a:solidFill>
            <a:prstDash val="solid"/>
            <a:round/>
            <a:headEnd len="sm" w="sm" type="none"/>
            <a:tailEnd len="med" w="med" type="triangle"/>
          </a:ln>
        </p:spPr>
      </p:cxnSp>
      <p:cxnSp>
        <p:nvCxnSpPr>
          <p:cNvPr id="101" name="Google Shape;101;p12"/>
          <p:cNvCxnSpPr>
            <a:stCxn id="85" idx="4"/>
            <a:endCxn id="88" idx="7"/>
          </p:cNvCxnSpPr>
          <p:nvPr/>
        </p:nvCxnSpPr>
        <p:spPr>
          <a:xfrm flipH="1">
            <a:off x="7114343" y="3135518"/>
            <a:ext cx="807000" cy="1742700"/>
          </a:xfrm>
          <a:prstGeom prst="straightConnector1">
            <a:avLst/>
          </a:prstGeom>
          <a:noFill/>
          <a:ln cap="flat" cmpd="sng" w="38100">
            <a:solidFill>
              <a:srgbClr val="0C4E9B"/>
            </a:solidFill>
            <a:prstDash val="solid"/>
            <a:round/>
            <a:headEnd len="sm" w="sm" type="none"/>
            <a:tailEnd len="med" w="med" type="triangle"/>
          </a:ln>
        </p:spPr>
      </p:cxnSp>
      <p:cxnSp>
        <p:nvCxnSpPr>
          <p:cNvPr id="102" name="Google Shape;102;p12"/>
          <p:cNvCxnSpPr>
            <a:stCxn id="89" idx="4"/>
            <a:endCxn id="93" idx="1"/>
          </p:cNvCxnSpPr>
          <p:nvPr/>
        </p:nvCxnSpPr>
        <p:spPr>
          <a:xfrm>
            <a:off x="8609215" y="3148552"/>
            <a:ext cx="200700" cy="317700"/>
          </a:xfrm>
          <a:prstGeom prst="straightConnector1">
            <a:avLst/>
          </a:prstGeom>
          <a:noFill/>
          <a:ln cap="flat" cmpd="sng" w="38100">
            <a:solidFill>
              <a:srgbClr val="0C4E9B"/>
            </a:solidFill>
            <a:prstDash val="solid"/>
            <a:round/>
            <a:headEnd len="sm" w="sm" type="none"/>
            <a:tailEnd len="med" w="med" type="triangle"/>
          </a:ln>
        </p:spPr>
      </p:cxnSp>
      <p:cxnSp>
        <p:nvCxnSpPr>
          <p:cNvPr id="103" name="Google Shape;103;p12"/>
          <p:cNvCxnSpPr>
            <a:stCxn id="90" idx="4"/>
            <a:endCxn id="93" idx="7"/>
          </p:cNvCxnSpPr>
          <p:nvPr/>
        </p:nvCxnSpPr>
        <p:spPr>
          <a:xfrm flipH="1">
            <a:off x="9116981" y="3148552"/>
            <a:ext cx="161100" cy="317700"/>
          </a:xfrm>
          <a:prstGeom prst="straightConnector1">
            <a:avLst/>
          </a:prstGeom>
          <a:noFill/>
          <a:ln cap="flat" cmpd="sng" w="38100">
            <a:solidFill>
              <a:srgbClr val="0C4E9B"/>
            </a:solidFill>
            <a:prstDash val="solid"/>
            <a:round/>
            <a:headEnd len="sm" w="sm" type="none"/>
            <a:tailEnd len="med" w="med" type="triangle"/>
          </a:ln>
        </p:spPr>
      </p:cxnSp>
      <p:cxnSp>
        <p:nvCxnSpPr>
          <p:cNvPr id="104" name="Google Shape;104;p12"/>
          <p:cNvCxnSpPr>
            <a:stCxn id="91" idx="4"/>
            <a:endCxn id="94" idx="1"/>
          </p:cNvCxnSpPr>
          <p:nvPr/>
        </p:nvCxnSpPr>
        <p:spPr>
          <a:xfrm>
            <a:off x="9946947" y="3132218"/>
            <a:ext cx="184800" cy="333900"/>
          </a:xfrm>
          <a:prstGeom prst="straightConnector1">
            <a:avLst/>
          </a:prstGeom>
          <a:noFill/>
          <a:ln cap="flat" cmpd="sng" w="38100">
            <a:solidFill>
              <a:srgbClr val="0C4E9B"/>
            </a:solidFill>
            <a:prstDash val="solid"/>
            <a:round/>
            <a:headEnd len="sm" w="sm" type="none"/>
            <a:tailEnd len="med" w="med" type="triangle"/>
          </a:ln>
        </p:spPr>
      </p:cxnSp>
      <p:cxnSp>
        <p:nvCxnSpPr>
          <p:cNvPr id="105" name="Google Shape;105;p12"/>
          <p:cNvCxnSpPr>
            <a:stCxn id="92" idx="4"/>
            <a:endCxn id="94" idx="7"/>
          </p:cNvCxnSpPr>
          <p:nvPr/>
        </p:nvCxnSpPr>
        <p:spPr>
          <a:xfrm flipH="1">
            <a:off x="10438993" y="3148552"/>
            <a:ext cx="174000" cy="317700"/>
          </a:xfrm>
          <a:prstGeom prst="straightConnector1">
            <a:avLst/>
          </a:prstGeom>
          <a:noFill/>
          <a:ln cap="flat" cmpd="sng" w="38100">
            <a:solidFill>
              <a:srgbClr val="0C4E9B"/>
            </a:solidFill>
            <a:prstDash val="solid"/>
            <a:round/>
            <a:headEnd len="sm" w="sm" type="none"/>
            <a:tailEnd len="med" w="med" type="triangle"/>
          </a:ln>
        </p:spPr>
      </p:cxnSp>
      <p:cxnSp>
        <p:nvCxnSpPr>
          <p:cNvPr id="106" name="Google Shape;106;p12"/>
          <p:cNvCxnSpPr>
            <a:stCxn id="93" idx="4"/>
            <a:endCxn id="95" idx="1"/>
          </p:cNvCxnSpPr>
          <p:nvPr/>
        </p:nvCxnSpPr>
        <p:spPr>
          <a:xfrm>
            <a:off x="8963498" y="3837056"/>
            <a:ext cx="531900" cy="337500"/>
          </a:xfrm>
          <a:prstGeom prst="straightConnector1">
            <a:avLst/>
          </a:prstGeom>
          <a:noFill/>
          <a:ln cap="flat" cmpd="sng" w="38100">
            <a:solidFill>
              <a:srgbClr val="0C4E9B"/>
            </a:solidFill>
            <a:prstDash val="solid"/>
            <a:round/>
            <a:headEnd len="sm" w="sm" type="none"/>
            <a:tailEnd len="med" w="med" type="triangle"/>
          </a:ln>
        </p:spPr>
      </p:cxnSp>
      <p:cxnSp>
        <p:nvCxnSpPr>
          <p:cNvPr id="107" name="Google Shape;107;p12"/>
          <p:cNvCxnSpPr>
            <a:stCxn id="94" idx="4"/>
            <a:endCxn id="95" idx="7"/>
          </p:cNvCxnSpPr>
          <p:nvPr/>
        </p:nvCxnSpPr>
        <p:spPr>
          <a:xfrm flipH="1">
            <a:off x="9802587" y="3837056"/>
            <a:ext cx="482700" cy="337500"/>
          </a:xfrm>
          <a:prstGeom prst="straightConnector1">
            <a:avLst/>
          </a:prstGeom>
          <a:noFill/>
          <a:ln cap="flat" cmpd="sng" w="38100">
            <a:solidFill>
              <a:srgbClr val="0C4E9B"/>
            </a:solidFill>
            <a:prstDash val="solid"/>
            <a:round/>
            <a:headEnd len="sm" w="sm" type="none"/>
            <a:tailEnd len="med" w="med" type="triangle"/>
          </a:ln>
        </p:spPr>
      </p:cxnSp>
      <p:sp>
        <p:nvSpPr>
          <p:cNvPr id="108" name="Google Shape;108;p12"/>
          <p:cNvSpPr txBox="1"/>
          <p:nvPr/>
        </p:nvSpPr>
        <p:spPr>
          <a:xfrm>
            <a:off x="6458023" y="5312822"/>
            <a:ext cx="1005404"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1800" u="none" cap="none" strike="noStrike">
                <a:solidFill>
                  <a:srgbClr val="FF0000"/>
                </a:solidFill>
                <a:latin typeface="Arial"/>
                <a:ea typeface="Arial"/>
                <a:cs typeface="Arial"/>
                <a:sym typeface="Arial"/>
              </a:rPr>
              <a:t>3 Steps</a:t>
            </a:r>
            <a:endParaRPr/>
          </a:p>
        </p:txBody>
      </p:sp>
      <p:sp>
        <p:nvSpPr>
          <p:cNvPr id="109" name="Google Shape;109;p12"/>
          <p:cNvSpPr txBox="1"/>
          <p:nvPr/>
        </p:nvSpPr>
        <p:spPr>
          <a:xfrm>
            <a:off x="9141165" y="4609195"/>
            <a:ext cx="1005404"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1800" u="none" cap="none" strike="noStrike">
                <a:solidFill>
                  <a:srgbClr val="FF0000"/>
                </a:solidFill>
                <a:latin typeface="Arial"/>
                <a:ea typeface="Arial"/>
                <a:cs typeface="Arial"/>
                <a:sym typeface="Arial"/>
              </a:rPr>
              <a:t>2 Steps</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0" st="0"/>
                                            </p:txEl>
                                          </p:spTgt>
                                        </p:tgtEl>
                                        <p:attrNameLst>
                                          <p:attrName>style.visibility</p:attrName>
                                        </p:attrNameLst>
                                      </p:cBhvr>
                                      <p:to>
                                        <p:strVal val="visible"/>
                                      </p:to>
                                    </p:set>
                                    <p:animEffect filter="fade" transition="in">
                                      <p:cBhvr>
                                        <p:cTn dur="500"/>
                                        <p:tgtEl>
                                          <p:spTgt spid="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1" st="1"/>
                                            </p:txEl>
                                          </p:spTgt>
                                        </p:tgtEl>
                                        <p:attrNameLst>
                                          <p:attrName>style.visibility</p:attrName>
                                        </p:attrNameLst>
                                      </p:cBhvr>
                                      <p:to>
                                        <p:strVal val="visible"/>
                                      </p:to>
                                    </p:set>
                                    <p:animEffect filter="fade" transition="in">
                                      <p:cBhvr>
                                        <p:cTn dur="500"/>
                                        <p:tgtEl>
                                          <p:spTgt spid="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2" st="2"/>
                                            </p:txEl>
                                          </p:spTgt>
                                        </p:tgtEl>
                                        <p:attrNameLst>
                                          <p:attrName>style.visibility</p:attrName>
                                        </p:attrNameLst>
                                      </p:cBhvr>
                                      <p:to>
                                        <p:strVal val="visible"/>
                                      </p:to>
                                    </p:set>
                                    <p:animEffect filter="fade" transition="in">
                                      <p:cBhvr>
                                        <p:cTn dur="500"/>
                                        <p:tgtEl>
                                          <p:spTgt spid="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3" st="3"/>
                                            </p:txEl>
                                          </p:spTgt>
                                        </p:tgtEl>
                                        <p:attrNameLst>
                                          <p:attrName>style.visibility</p:attrName>
                                        </p:attrNameLst>
                                      </p:cBhvr>
                                      <p:to>
                                        <p:strVal val="visible"/>
                                      </p:to>
                                    </p:set>
                                    <p:animEffect filter="fade" transition="in">
                                      <p:cBhvr>
                                        <p:cTn dur="500"/>
                                        <p:tgtEl>
                                          <p:spTgt spid="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4" st="4"/>
                                            </p:txEl>
                                          </p:spTgt>
                                        </p:tgtEl>
                                        <p:attrNameLst>
                                          <p:attrName>style.visibility</p:attrName>
                                        </p:attrNameLst>
                                      </p:cBhvr>
                                      <p:to>
                                        <p:strVal val="visible"/>
                                      </p:to>
                                    </p:set>
                                    <p:animEffect filter="fade" transition="in">
                                      <p:cBhvr>
                                        <p:cTn dur="500"/>
                                        <p:tgtEl>
                                          <p:spTgt spid="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5" st="5"/>
                                            </p:txEl>
                                          </p:spTgt>
                                        </p:tgtEl>
                                        <p:attrNameLst>
                                          <p:attrName>style.visibility</p:attrName>
                                        </p:attrNameLst>
                                      </p:cBhvr>
                                      <p:to>
                                        <p:strVal val="visible"/>
                                      </p:to>
                                    </p:set>
                                    <p:animEffect filter="fade" transition="in">
                                      <p:cBhvr>
                                        <p:cTn dur="500"/>
                                        <p:tgtEl>
                                          <p:spTgt spid="7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5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500"/>
                                        <p:tgtEl>
                                          <p:spTgt spid="8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500"/>
                                        <p:tgtEl>
                                          <p:spTgt spid="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500"/>
                                        <p:tgtEl>
                                          <p:spTgt spid="8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500"/>
                                        <p:tgtEl>
                                          <p:spTgt spid="89"/>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500"/>
                                        <p:tgtEl>
                                          <p:spTgt spid="9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500"/>
                                        <p:tgtEl>
                                          <p:spTgt spid="91"/>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500"/>
                                        <p:tgtEl>
                                          <p:spTgt spid="92"/>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500"/>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500"/>
                                        <p:tgtEl>
                                          <p:spTgt spid="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500"/>
                                        <p:tgtEl>
                                          <p:spTgt spid="9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500"/>
                                        <p:tgtEl>
                                          <p:spTgt spid="86"/>
                                        </p:tgtEl>
                                      </p:cBhvr>
                                    </p:animEffect>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500"/>
                                        <p:tgtEl>
                                          <p:spTgt spid="87"/>
                                        </p:tgtEl>
                                      </p:cBhvr>
                                    </p:animEffect>
                                  </p:childTnLst>
                                </p:cTn>
                              </p:par>
                            </p:childTnLst>
                          </p:cTn>
                        </p:par>
                        <p:par>
                          <p:cTn fill="hold">
                            <p:stCondLst>
                              <p:cond delay="3000"/>
                            </p:stCondLst>
                            <p:childTnLst>
                              <p:par>
                                <p:cTn fill="hold" nodeType="afterEffect" presetClass="entr" presetID="10" presetSubtype="0">
                                  <p:stCondLst>
                                    <p:cond delay="50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500"/>
                                        <p:tgtEl>
                                          <p:spTgt spid="88"/>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5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5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500"/>
                                        <p:tgtEl>
                                          <p:spTgt spid="94"/>
                                        </p:tgtEl>
                                      </p:cBhvr>
                                    </p:animEffect>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500"/>
                                        <p:tgtEl>
                                          <p:spTgt spid="9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6" name="Shape 1296"/>
        <p:cNvGrpSpPr/>
        <p:nvPr/>
      </p:nvGrpSpPr>
      <p:grpSpPr>
        <a:xfrm>
          <a:off x="0" y="0"/>
          <a:ext cx="0" cy="0"/>
          <a:chOff x="0" y="0"/>
          <a:chExt cx="0" cy="0"/>
        </a:xfrm>
      </p:grpSpPr>
      <p:sp>
        <p:nvSpPr>
          <p:cNvPr id="1297" name="Google Shape;1297;p48"/>
          <p:cNvSpPr txBox="1"/>
          <p:nvPr>
            <p:ph type="title"/>
          </p:nvPr>
        </p:nvSpPr>
        <p:spPr>
          <a:xfrm>
            <a:off x="419641" y="419495"/>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DATA DEPENDENCIES</a:t>
            </a:r>
            <a:endParaRPr/>
          </a:p>
        </p:txBody>
      </p:sp>
      <p:sp>
        <p:nvSpPr>
          <p:cNvPr id="1298" name="Google Shape;1298;p48"/>
          <p:cNvSpPr txBox="1"/>
          <p:nvPr>
            <p:ph idx="2" type="body"/>
          </p:nvPr>
        </p:nvSpPr>
        <p:spPr>
          <a:xfrm>
            <a:off x="419641" y="957729"/>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Not all loops are parallel</a:t>
            </a:r>
            <a:endParaRPr/>
          </a:p>
        </p:txBody>
      </p:sp>
      <p:sp>
        <p:nvSpPr>
          <p:cNvPr id="1299" name="Google Shape;1299;p48"/>
          <p:cNvSpPr txBox="1"/>
          <p:nvPr/>
        </p:nvSpPr>
        <p:spPr>
          <a:xfrm>
            <a:off x="419641" y="1615970"/>
            <a:ext cx="6562184" cy="1477328"/>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2000">
                <a:solidFill>
                  <a:srgbClr val="AB69FF"/>
                </a:solidFill>
                <a:latin typeface="Consolas"/>
                <a:ea typeface="Consolas"/>
                <a:cs typeface="Consolas"/>
                <a:sym typeface="Consolas"/>
              </a:rPr>
              <a:t>void</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pairing(</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*a, </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a:t>
            </a:r>
            <a:endParaRPr/>
          </a:p>
          <a:p>
            <a:pPr indent="0" lvl="0" marL="0" marR="0" rtl="0" algn="l">
              <a:lnSpc>
                <a:spcPct val="90000"/>
              </a:lnSpc>
              <a:spcBef>
                <a:spcPts val="0"/>
              </a:spcBef>
              <a:spcAft>
                <a:spcPts val="0"/>
              </a:spcAft>
              <a:buNone/>
            </a:pPr>
            <a:r>
              <a:t/>
            </a:r>
            <a:endParaRPr sz="20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rgbClr val="1B12FF"/>
                </a:solidFill>
                <a:latin typeface="Consolas"/>
                <a:ea typeface="Consolas"/>
                <a:cs typeface="Consolas"/>
                <a:sym typeface="Consolas"/>
              </a:rPr>
              <a:t>for</a:t>
            </a:r>
            <a:r>
              <a:rPr lang="en-US" sz="2000">
                <a:solidFill>
                  <a:schemeClr val="dk2"/>
                </a:solidFill>
                <a:latin typeface="Consolas"/>
                <a:ea typeface="Consolas"/>
                <a:cs typeface="Consolas"/>
                <a:sym typeface="Consolas"/>
              </a:rPr>
              <a:t>(</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i </a:t>
            </a:r>
            <a:r>
              <a:rPr lang="en-US" sz="2000">
                <a:solidFill>
                  <a:srgbClr val="4550AF"/>
                </a:solidFill>
                <a:latin typeface="Consolas"/>
                <a:ea typeface="Consolas"/>
                <a:cs typeface="Consolas"/>
                <a:sym typeface="Consolas"/>
              </a:rPr>
              <a:t>=</a:t>
            </a:r>
            <a:r>
              <a:rPr lang="en-US" sz="2000">
                <a:solidFill>
                  <a:srgbClr val="40A459"/>
                </a:solidFill>
                <a:latin typeface="Consolas"/>
                <a:ea typeface="Consolas"/>
                <a:cs typeface="Consolas"/>
                <a:sym typeface="Consolas"/>
              </a:rPr>
              <a:t> </a:t>
            </a:r>
            <a:r>
              <a:rPr lang="en-US" sz="2000">
                <a:solidFill>
                  <a:srgbClr val="FFA04F"/>
                </a:solidFill>
                <a:latin typeface="Consolas"/>
                <a:ea typeface="Consolas"/>
                <a:cs typeface="Consolas"/>
                <a:sym typeface="Consolas"/>
              </a:rPr>
              <a:t>1</a:t>
            </a:r>
            <a:r>
              <a:rPr lang="en-US" sz="2000">
                <a:solidFill>
                  <a:schemeClr val="dk2"/>
                </a:solidFill>
                <a:latin typeface="Consolas"/>
                <a:ea typeface="Consolas"/>
                <a:cs typeface="Consolas"/>
                <a:sym typeface="Consolas"/>
              </a:rPr>
              <a:t>; i &lt;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 i</a:t>
            </a:r>
            <a:r>
              <a:rPr lang="en-US" sz="2000">
                <a:solidFill>
                  <a:srgbClr val="4550AF"/>
                </a:solidFill>
                <a:latin typeface="Consolas"/>
                <a:ea typeface="Consolas"/>
                <a:cs typeface="Consolas"/>
                <a:sym typeface="Consolas"/>
              </a:rPr>
              <a:t>++</a:t>
            </a:r>
            <a:r>
              <a:rPr lang="en-US" sz="20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a[i] = a[i] + a[i-1];</a:t>
            </a:r>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a:t>
            </a:r>
            <a:endParaRPr/>
          </a:p>
        </p:txBody>
      </p:sp>
      <p:sp>
        <p:nvSpPr>
          <p:cNvPr id="1300" name="Google Shape;1300;p48"/>
          <p:cNvSpPr/>
          <p:nvPr/>
        </p:nvSpPr>
        <p:spPr>
          <a:xfrm>
            <a:off x="4480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a:t>
            </a:r>
            <a:endParaRPr/>
          </a:p>
        </p:txBody>
      </p:sp>
      <p:sp>
        <p:nvSpPr>
          <p:cNvPr id="1301" name="Google Shape;1301;p48"/>
          <p:cNvSpPr/>
          <p:nvPr/>
        </p:nvSpPr>
        <p:spPr>
          <a:xfrm>
            <a:off x="11338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1302" name="Google Shape;1302;p48"/>
          <p:cNvSpPr/>
          <p:nvPr/>
        </p:nvSpPr>
        <p:spPr>
          <a:xfrm>
            <a:off x="18196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6</a:t>
            </a:r>
            <a:endParaRPr/>
          </a:p>
        </p:txBody>
      </p:sp>
      <p:sp>
        <p:nvSpPr>
          <p:cNvPr id="1303" name="Google Shape;1303;p48"/>
          <p:cNvSpPr/>
          <p:nvPr/>
        </p:nvSpPr>
        <p:spPr>
          <a:xfrm>
            <a:off x="25054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10</a:t>
            </a:r>
            <a:endParaRPr/>
          </a:p>
        </p:txBody>
      </p:sp>
      <p:sp>
        <p:nvSpPr>
          <p:cNvPr id="1304" name="Google Shape;1304;p48"/>
          <p:cNvSpPr/>
          <p:nvPr/>
        </p:nvSpPr>
        <p:spPr>
          <a:xfrm>
            <a:off x="31912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15</a:t>
            </a:r>
            <a:endParaRPr/>
          </a:p>
        </p:txBody>
      </p:sp>
      <p:sp>
        <p:nvSpPr>
          <p:cNvPr id="1305" name="Google Shape;1305;p48"/>
          <p:cNvSpPr/>
          <p:nvPr/>
        </p:nvSpPr>
        <p:spPr>
          <a:xfrm>
            <a:off x="38770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21</a:t>
            </a:r>
            <a:endParaRPr/>
          </a:p>
        </p:txBody>
      </p:sp>
      <p:sp>
        <p:nvSpPr>
          <p:cNvPr id="1306" name="Google Shape;1306;p48"/>
          <p:cNvSpPr/>
          <p:nvPr/>
        </p:nvSpPr>
        <p:spPr>
          <a:xfrm>
            <a:off x="45628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28</a:t>
            </a:r>
            <a:endParaRPr/>
          </a:p>
        </p:txBody>
      </p:sp>
      <p:sp>
        <p:nvSpPr>
          <p:cNvPr id="1307" name="Google Shape;1307;p48"/>
          <p:cNvSpPr/>
          <p:nvPr/>
        </p:nvSpPr>
        <p:spPr>
          <a:xfrm>
            <a:off x="52486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36</a:t>
            </a:r>
            <a:endParaRPr/>
          </a:p>
        </p:txBody>
      </p:sp>
      <p:sp>
        <p:nvSpPr>
          <p:cNvPr id="1308" name="Google Shape;1308;p48"/>
          <p:cNvSpPr/>
          <p:nvPr/>
        </p:nvSpPr>
        <p:spPr>
          <a:xfrm>
            <a:off x="59344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45</a:t>
            </a:r>
            <a:endParaRPr/>
          </a:p>
        </p:txBody>
      </p:sp>
      <p:sp>
        <p:nvSpPr>
          <p:cNvPr id="1309" name="Google Shape;1309;p48"/>
          <p:cNvSpPr/>
          <p:nvPr/>
        </p:nvSpPr>
        <p:spPr>
          <a:xfrm>
            <a:off x="66202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55</a:t>
            </a:r>
            <a:endParaRPr/>
          </a:p>
        </p:txBody>
      </p:sp>
      <p:sp>
        <p:nvSpPr>
          <p:cNvPr id="1310" name="Google Shape;1310;p48"/>
          <p:cNvSpPr txBox="1"/>
          <p:nvPr/>
        </p:nvSpPr>
        <p:spPr>
          <a:xfrm>
            <a:off x="419641" y="1477471"/>
            <a:ext cx="6562184" cy="1754326"/>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2000">
                <a:solidFill>
                  <a:srgbClr val="AB69FF"/>
                </a:solidFill>
                <a:latin typeface="Consolas"/>
                <a:ea typeface="Consolas"/>
                <a:cs typeface="Consolas"/>
                <a:sym typeface="Consolas"/>
              </a:rPr>
              <a:t>subroutine</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pairing(a, N)</a:t>
            </a:r>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  </a:t>
            </a:r>
            <a:r>
              <a:rPr lang="en-US" sz="2000" strike="sngStrike">
                <a:solidFill>
                  <a:srgbClr val="FF5400"/>
                </a:solidFill>
                <a:latin typeface="Consolas"/>
                <a:ea typeface="Consolas"/>
                <a:cs typeface="Consolas"/>
                <a:sym typeface="Consolas"/>
              </a:rPr>
              <a:t>!$acc parallel loop</a:t>
            </a:r>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rgbClr val="1B12FF"/>
                </a:solidFill>
                <a:latin typeface="Consolas"/>
                <a:ea typeface="Consolas"/>
                <a:cs typeface="Consolas"/>
                <a:sym typeface="Consolas"/>
              </a:rPr>
              <a:t>do</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i </a:t>
            </a:r>
            <a:r>
              <a:rPr lang="en-US" sz="2000">
                <a:solidFill>
                  <a:srgbClr val="4550AF"/>
                </a:solidFill>
                <a:latin typeface="Consolas"/>
                <a:ea typeface="Consolas"/>
                <a:cs typeface="Consolas"/>
                <a:sym typeface="Consolas"/>
              </a:rPr>
              <a:t>=</a:t>
            </a:r>
            <a:r>
              <a:rPr lang="en-US" sz="2000">
                <a:solidFill>
                  <a:srgbClr val="40A459"/>
                </a:solidFill>
                <a:latin typeface="Consolas"/>
                <a:ea typeface="Consolas"/>
                <a:cs typeface="Consolas"/>
                <a:sym typeface="Consolas"/>
              </a:rPr>
              <a:t> </a:t>
            </a:r>
            <a:r>
              <a:rPr lang="en-US" sz="2000">
                <a:solidFill>
                  <a:srgbClr val="FFA04F"/>
                </a:solidFill>
                <a:latin typeface="Consolas"/>
                <a:ea typeface="Consolas"/>
                <a:cs typeface="Consolas"/>
                <a:sym typeface="Consolas"/>
              </a:rPr>
              <a:t>1</a:t>
            </a:r>
            <a:r>
              <a:rPr lang="en-US" sz="2000">
                <a:solidFill>
                  <a:schemeClr val="dk2"/>
                </a:solidFill>
                <a:latin typeface="Consolas"/>
                <a:ea typeface="Consolas"/>
                <a:cs typeface="Consolas"/>
                <a:sym typeface="Consolas"/>
              </a:rPr>
              <a:t>,N</a:t>
            </a:r>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a(i) = a(i) + a(i-1)</a:t>
            </a:r>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  </a:t>
            </a:r>
            <a:r>
              <a:rPr lang="en-US" sz="2000">
                <a:solidFill>
                  <a:srgbClr val="1B12FF"/>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lang="en-US" sz="2000">
                <a:solidFill>
                  <a:srgbClr val="AB69FF"/>
                </a:solidFill>
                <a:latin typeface="Consolas"/>
                <a:ea typeface="Consolas"/>
                <a:cs typeface="Consolas"/>
                <a:sym typeface="Consolas"/>
              </a:rPr>
              <a:t>end subroutine</a:t>
            </a:r>
            <a:endParaRPr/>
          </a:p>
        </p:txBody>
      </p:sp>
      <p:sp>
        <p:nvSpPr>
          <p:cNvPr id="1311" name="Google Shape;1311;p48"/>
          <p:cNvSpPr/>
          <p:nvPr/>
        </p:nvSpPr>
        <p:spPr>
          <a:xfrm>
            <a:off x="770382"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2" name="Google Shape;1312;p48"/>
          <p:cNvSpPr/>
          <p:nvPr/>
        </p:nvSpPr>
        <p:spPr>
          <a:xfrm>
            <a:off x="1437894"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3" name="Google Shape;1313;p48"/>
          <p:cNvSpPr/>
          <p:nvPr/>
        </p:nvSpPr>
        <p:spPr>
          <a:xfrm>
            <a:off x="2123694"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4" name="Google Shape;1314;p48"/>
          <p:cNvSpPr/>
          <p:nvPr/>
        </p:nvSpPr>
        <p:spPr>
          <a:xfrm>
            <a:off x="2805498"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5" name="Google Shape;1315;p48"/>
          <p:cNvSpPr/>
          <p:nvPr/>
        </p:nvSpPr>
        <p:spPr>
          <a:xfrm>
            <a:off x="3485713"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6" name="Google Shape;1316;p48"/>
          <p:cNvSpPr/>
          <p:nvPr/>
        </p:nvSpPr>
        <p:spPr>
          <a:xfrm>
            <a:off x="4173860"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7" name="Google Shape;1317;p48"/>
          <p:cNvSpPr/>
          <p:nvPr/>
        </p:nvSpPr>
        <p:spPr>
          <a:xfrm>
            <a:off x="4844550"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8" name="Google Shape;1318;p48"/>
          <p:cNvSpPr/>
          <p:nvPr/>
        </p:nvSpPr>
        <p:spPr>
          <a:xfrm>
            <a:off x="5539813"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9" name="Google Shape;1319;p48"/>
          <p:cNvSpPr/>
          <p:nvPr/>
        </p:nvSpPr>
        <p:spPr>
          <a:xfrm>
            <a:off x="6233548"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20" name="Google Shape;1320;p48"/>
          <p:cNvSpPr/>
          <p:nvPr/>
        </p:nvSpPr>
        <p:spPr>
          <a:xfrm>
            <a:off x="4594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321" name="Google Shape;1321;p48"/>
          <p:cNvSpPr/>
          <p:nvPr/>
        </p:nvSpPr>
        <p:spPr>
          <a:xfrm>
            <a:off x="1145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322" name="Google Shape;1322;p48"/>
          <p:cNvSpPr/>
          <p:nvPr/>
        </p:nvSpPr>
        <p:spPr>
          <a:xfrm>
            <a:off x="5260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323" name="Google Shape;1323;p48"/>
          <p:cNvSpPr/>
          <p:nvPr/>
        </p:nvSpPr>
        <p:spPr>
          <a:xfrm>
            <a:off x="1831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324" name="Google Shape;1324;p48"/>
          <p:cNvSpPr/>
          <p:nvPr/>
        </p:nvSpPr>
        <p:spPr>
          <a:xfrm>
            <a:off x="6631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325" name="Google Shape;1325;p48"/>
          <p:cNvSpPr/>
          <p:nvPr/>
        </p:nvSpPr>
        <p:spPr>
          <a:xfrm>
            <a:off x="2516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326" name="Google Shape;1326;p48"/>
          <p:cNvSpPr/>
          <p:nvPr/>
        </p:nvSpPr>
        <p:spPr>
          <a:xfrm>
            <a:off x="3202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327" name="Google Shape;1327;p48"/>
          <p:cNvSpPr/>
          <p:nvPr/>
        </p:nvSpPr>
        <p:spPr>
          <a:xfrm>
            <a:off x="38884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328" name="Google Shape;1328;p48"/>
          <p:cNvSpPr/>
          <p:nvPr/>
        </p:nvSpPr>
        <p:spPr>
          <a:xfrm>
            <a:off x="4574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329" name="Google Shape;1329;p48"/>
          <p:cNvSpPr/>
          <p:nvPr/>
        </p:nvSpPr>
        <p:spPr>
          <a:xfrm>
            <a:off x="5945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330" name="Google Shape;1330;p48"/>
          <p:cNvSpPr/>
          <p:nvPr/>
        </p:nvSpPr>
        <p:spPr>
          <a:xfrm>
            <a:off x="1145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a:t>
            </a:r>
            <a:endParaRPr/>
          </a:p>
        </p:txBody>
      </p:sp>
      <p:sp>
        <p:nvSpPr>
          <p:cNvPr id="1331" name="Google Shape;1331;p48"/>
          <p:cNvSpPr/>
          <p:nvPr/>
        </p:nvSpPr>
        <p:spPr>
          <a:xfrm>
            <a:off x="1831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1332" name="Google Shape;1332;p48"/>
          <p:cNvSpPr/>
          <p:nvPr/>
        </p:nvSpPr>
        <p:spPr>
          <a:xfrm>
            <a:off x="2516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4</a:t>
            </a:r>
            <a:endParaRPr/>
          </a:p>
        </p:txBody>
      </p:sp>
      <p:sp>
        <p:nvSpPr>
          <p:cNvPr id="1333" name="Google Shape;1333;p48"/>
          <p:cNvSpPr/>
          <p:nvPr/>
        </p:nvSpPr>
        <p:spPr>
          <a:xfrm>
            <a:off x="3202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5</a:t>
            </a:r>
            <a:endParaRPr/>
          </a:p>
        </p:txBody>
      </p:sp>
      <p:sp>
        <p:nvSpPr>
          <p:cNvPr id="1334" name="Google Shape;1334;p48"/>
          <p:cNvSpPr/>
          <p:nvPr/>
        </p:nvSpPr>
        <p:spPr>
          <a:xfrm>
            <a:off x="38884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6</a:t>
            </a:r>
            <a:endParaRPr/>
          </a:p>
        </p:txBody>
      </p:sp>
      <p:sp>
        <p:nvSpPr>
          <p:cNvPr id="1335" name="Google Shape;1335;p48"/>
          <p:cNvSpPr/>
          <p:nvPr/>
        </p:nvSpPr>
        <p:spPr>
          <a:xfrm>
            <a:off x="4574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7</a:t>
            </a:r>
            <a:endParaRPr/>
          </a:p>
        </p:txBody>
      </p:sp>
      <p:sp>
        <p:nvSpPr>
          <p:cNvPr id="1336" name="Google Shape;1336;p48"/>
          <p:cNvSpPr/>
          <p:nvPr/>
        </p:nvSpPr>
        <p:spPr>
          <a:xfrm>
            <a:off x="5260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8</a:t>
            </a:r>
            <a:endParaRPr/>
          </a:p>
        </p:txBody>
      </p:sp>
      <p:sp>
        <p:nvSpPr>
          <p:cNvPr id="1337" name="Google Shape;1337;p48"/>
          <p:cNvSpPr/>
          <p:nvPr/>
        </p:nvSpPr>
        <p:spPr>
          <a:xfrm>
            <a:off x="5945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9</a:t>
            </a:r>
            <a:endParaRPr/>
          </a:p>
        </p:txBody>
      </p:sp>
      <p:sp>
        <p:nvSpPr>
          <p:cNvPr id="1338" name="Google Shape;1338;p48"/>
          <p:cNvSpPr/>
          <p:nvPr/>
        </p:nvSpPr>
        <p:spPr>
          <a:xfrm>
            <a:off x="6631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10</a:t>
            </a:r>
            <a:endParaRPr/>
          </a:p>
        </p:txBody>
      </p:sp>
      <p:sp>
        <p:nvSpPr>
          <p:cNvPr id="1339" name="Google Shape;1339;p48"/>
          <p:cNvSpPr/>
          <p:nvPr/>
        </p:nvSpPr>
        <p:spPr>
          <a:xfrm>
            <a:off x="4594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a:t>
            </a:r>
            <a:endParaRPr/>
          </a:p>
        </p:txBody>
      </p:sp>
      <p:sp>
        <p:nvSpPr>
          <p:cNvPr id="1340" name="Google Shape;1340;p48"/>
          <p:cNvSpPr/>
          <p:nvPr/>
        </p:nvSpPr>
        <p:spPr>
          <a:xfrm>
            <a:off x="1145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1341" name="Google Shape;1341;p48"/>
          <p:cNvSpPr/>
          <p:nvPr/>
        </p:nvSpPr>
        <p:spPr>
          <a:xfrm>
            <a:off x="1831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5</a:t>
            </a:r>
            <a:endParaRPr/>
          </a:p>
        </p:txBody>
      </p:sp>
      <p:sp>
        <p:nvSpPr>
          <p:cNvPr id="1342" name="Google Shape;1342;p48"/>
          <p:cNvSpPr/>
          <p:nvPr/>
        </p:nvSpPr>
        <p:spPr>
          <a:xfrm>
            <a:off x="2516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9</a:t>
            </a:r>
            <a:endParaRPr/>
          </a:p>
        </p:txBody>
      </p:sp>
      <p:sp>
        <p:nvSpPr>
          <p:cNvPr id="1343" name="Google Shape;1343;p48"/>
          <p:cNvSpPr/>
          <p:nvPr/>
        </p:nvSpPr>
        <p:spPr>
          <a:xfrm>
            <a:off x="3202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9</a:t>
            </a:r>
            <a:endParaRPr/>
          </a:p>
        </p:txBody>
      </p:sp>
      <p:sp>
        <p:nvSpPr>
          <p:cNvPr id="1344" name="Google Shape;1344;p48"/>
          <p:cNvSpPr/>
          <p:nvPr/>
        </p:nvSpPr>
        <p:spPr>
          <a:xfrm>
            <a:off x="38884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15</a:t>
            </a:r>
            <a:endParaRPr/>
          </a:p>
        </p:txBody>
      </p:sp>
      <p:sp>
        <p:nvSpPr>
          <p:cNvPr id="1345" name="Google Shape;1345;p48"/>
          <p:cNvSpPr/>
          <p:nvPr/>
        </p:nvSpPr>
        <p:spPr>
          <a:xfrm>
            <a:off x="4574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13</a:t>
            </a:r>
            <a:endParaRPr/>
          </a:p>
        </p:txBody>
      </p:sp>
      <p:sp>
        <p:nvSpPr>
          <p:cNvPr id="1346" name="Google Shape;1346;p48"/>
          <p:cNvSpPr/>
          <p:nvPr/>
        </p:nvSpPr>
        <p:spPr>
          <a:xfrm>
            <a:off x="5260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21</a:t>
            </a:r>
            <a:endParaRPr/>
          </a:p>
        </p:txBody>
      </p:sp>
      <p:sp>
        <p:nvSpPr>
          <p:cNvPr id="1347" name="Google Shape;1347;p48"/>
          <p:cNvSpPr/>
          <p:nvPr/>
        </p:nvSpPr>
        <p:spPr>
          <a:xfrm>
            <a:off x="5945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17</a:t>
            </a:r>
            <a:endParaRPr/>
          </a:p>
        </p:txBody>
      </p:sp>
      <p:sp>
        <p:nvSpPr>
          <p:cNvPr id="1348" name="Google Shape;1348;p48"/>
          <p:cNvSpPr/>
          <p:nvPr/>
        </p:nvSpPr>
        <p:spPr>
          <a:xfrm>
            <a:off x="6631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27</a:t>
            </a:r>
            <a:endParaRPr/>
          </a:p>
        </p:txBody>
      </p:sp>
      <p:sp>
        <p:nvSpPr>
          <p:cNvPr id="1349" name="Google Shape;1349;p48"/>
          <p:cNvSpPr txBox="1"/>
          <p:nvPr/>
        </p:nvSpPr>
        <p:spPr>
          <a:xfrm>
            <a:off x="834639"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i=1</a:t>
            </a:r>
            <a:endParaRPr/>
          </a:p>
        </p:txBody>
      </p:sp>
      <p:sp>
        <p:nvSpPr>
          <p:cNvPr id="1350" name="Google Shape;1350;p48"/>
          <p:cNvSpPr txBox="1"/>
          <p:nvPr/>
        </p:nvSpPr>
        <p:spPr>
          <a:xfrm>
            <a:off x="1506521"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i=2</a:t>
            </a:r>
            <a:endParaRPr/>
          </a:p>
        </p:txBody>
      </p:sp>
      <p:sp>
        <p:nvSpPr>
          <p:cNvPr id="1351" name="Google Shape;1351;p48"/>
          <p:cNvSpPr txBox="1"/>
          <p:nvPr/>
        </p:nvSpPr>
        <p:spPr>
          <a:xfrm>
            <a:off x="2195114"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i=3</a:t>
            </a:r>
            <a:endParaRPr/>
          </a:p>
        </p:txBody>
      </p:sp>
      <p:sp>
        <p:nvSpPr>
          <p:cNvPr id="1352" name="Google Shape;1352;p48"/>
          <p:cNvSpPr txBox="1"/>
          <p:nvPr/>
        </p:nvSpPr>
        <p:spPr>
          <a:xfrm>
            <a:off x="2858305"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i=4</a:t>
            </a:r>
            <a:endParaRPr/>
          </a:p>
        </p:txBody>
      </p:sp>
      <p:sp>
        <p:nvSpPr>
          <p:cNvPr id="1353" name="Google Shape;1353;p48"/>
          <p:cNvSpPr txBox="1"/>
          <p:nvPr/>
        </p:nvSpPr>
        <p:spPr>
          <a:xfrm>
            <a:off x="3541129"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i=5</a:t>
            </a:r>
            <a:endParaRPr/>
          </a:p>
        </p:txBody>
      </p:sp>
      <p:sp>
        <p:nvSpPr>
          <p:cNvPr id="1354" name="Google Shape;1354;p48"/>
          <p:cNvSpPr txBox="1"/>
          <p:nvPr/>
        </p:nvSpPr>
        <p:spPr>
          <a:xfrm>
            <a:off x="4231064"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i=6</a:t>
            </a:r>
            <a:endParaRPr/>
          </a:p>
        </p:txBody>
      </p:sp>
      <p:sp>
        <p:nvSpPr>
          <p:cNvPr id="1355" name="Google Shape;1355;p48"/>
          <p:cNvSpPr txBox="1"/>
          <p:nvPr/>
        </p:nvSpPr>
        <p:spPr>
          <a:xfrm>
            <a:off x="4896237"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i=7</a:t>
            </a:r>
            <a:endParaRPr/>
          </a:p>
        </p:txBody>
      </p:sp>
      <p:sp>
        <p:nvSpPr>
          <p:cNvPr id="1356" name="Google Shape;1356;p48"/>
          <p:cNvSpPr txBox="1"/>
          <p:nvPr/>
        </p:nvSpPr>
        <p:spPr>
          <a:xfrm>
            <a:off x="5595489" y="4243920"/>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i=8</a:t>
            </a:r>
            <a:endParaRPr/>
          </a:p>
        </p:txBody>
      </p:sp>
      <p:sp>
        <p:nvSpPr>
          <p:cNvPr id="1357" name="Google Shape;1357;p48"/>
          <p:cNvSpPr txBox="1"/>
          <p:nvPr/>
        </p:nvSpPr>
        <p:spPr>
          <a:xfrm>
            <a:off x="6283733" y="4243920"/>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i=9</a:t>
            </a:r>
            <a:endParaRPr/>
          </a:p>
        </p:txBody>
      </p:sp>
      <p:sp>
        <p:nvSpPr>
          <p:cNvPr id="1358" name="Google Shape;1358;p48"/>
          <p:cNvSpPr txBox="1"/>
          <p:nvPr/>
        </p:nvSpPr>
        <p:spPr>
          <a:xfrm>
            <a:off x="1219509" y="5330794"/>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359" name="Google Shape;1359;p48"/>
          <p:cNvSpPr txBox="1"/>
          <p:nvPr/>
        </p:nvSpPr>
        <p:spPr>
          <a:xfrm>
            <a:off x="1776075" y="5303921"/>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360" name="Google Shape;1360;p48"/>
          <p:cNvSpPr txBox="1"/>
          <p:nvPr/>
        </p:nvSpPr>
        <p:spPr>
          <a:xfrm>
            <a:off x="1219509" y="3109923"/>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361" name="Google Shape;1361;p48"/>
          <p:cNvSpPr txBox="1"/>
          <p:nvPr/>
        </p:nvSpPr>
        <p:spPr>
          <a:xfrm>
            <a:off x="1798652" y="3092596"/>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362" name="Google Shape;1362;p48"/>
          <p:cNvSpPr txBox="1"/>
          <p:nvPr/>
        </p:nvSpPr>
        <p:spPr>
          <a:xfrm>
            <a:off x="2457062" y="3075269"/>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363" name="Google Shape;1363;p48"/>
          <p:cNvSpPr txBox="1"/>
          <p:nvPr/>
        </p:nvSpPr>
        <p:spPr>
          <a:xfrm>
            <a:off x="2472105" y="5305741"/>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364" name="Google Shape;1364;p48"/>
          <p:cNvSpPr txBox="1"/>
          <p:nvPr/>
        </p:nvSpPr>
        <p:spPr>
          <a:xfrm>
            <a:off x="3157905" y="5285257"/>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365" name="Google Shape;1365;p48"/>
          <p:cNvSpPr txBox="1"/>
          <p:nvPr/>
        </p:nvSpPr>
        <p:spPr>
          <a:xfrm>
            <a:off x="3160382" y="3081123"/>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366" name="Google Shape;1366;p48"/>
          <p:cNvSpPr txBox="1"/>
          <p:nvPr/>
        </p:nvSpPr>
        <p:spPr>
          <a:xfrm>
            <a:off x="3843205" y="3085530"/>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367" name="Google Shape;1367;p48"/>
          <p:cNvSpPr txBox="1"/>
          <p:nvPr/>
        </p:nvSpPr>
        <p:spPr>
          <a:xfrm>
            <a:off x="3853935" y="5292594"/>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368" name="Google Shape;1368;p48"/>
          <p:cNvSpPr txBox="1"/>
          <p:nvPr/>
        </p:nvSpPr>
        <p:spPr>
          <a:xfrm>
            <a:off x="4506922" y="3074278"/>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369" name="Google Shape;1369;p48"/>
          <p:cNvSpPr txBox="1"/>
          <p:nvPr/>
        </p:nvSpPr>
        <p:spPr>
          <a:xfrm>
            <a:off x="4514784" y="5285601"/>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370" name="Google Shape;1370;p48"/>
          <p:cNvSpPr txBox="1"/>
          <p:nvPr/>
        </p:nvSpPr>
        <p:spPr>
          <a:xfrm>
            <a:off x="5208844" y="3053760"/>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371" name="Google Shape;1371;p48"/>
          <p:cNvSpPr txBox="1"/>
          <p:nvPr/>
        </p:nvSpPr>
        <p:spPr>
          <a:xfrm>
            <a:off x="5226286" y="5291025"/>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372" name="Google Shape;1372;p48"/>
          <p:cNvSpPr txBox="1"/>
          <p:nvPr/>
        </p:nvSpPr>
        <p:spPr>
          <a:xfrm>
            <a:off x="5894644" y="3051934"/>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373" name="Google Shape;1373;p48"/>
          <p:cNvSpPr txBox="1"/>
          <p:nvPr/>
        </p:nvSpPr>
        <p:spPr>
          <a:xfrm>
            <a:off x="5904846" y="5289873"/>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374" name="Google Shape;1374;p48"/>
          <p:cNvSpPr txBox="1"/>
          <p:nvPr/>
        </p:nvSpPr>
        <p:spPr>
          <a:xfrm>
            <a:off x="6575203" y="3028564"/>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375" name="Google Shape;1375;p48"/>
          <p:cNvSpPr txBox="1"/>
          <p:nvPr/>
        </p:nvSpPr>
        <p:spPr>
          <a:xfrm>
            <a:off x="6590713" y="5294727"/>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376" name="Google Shape;1376;p48"/>
          <p:cNvSpPr txBox="1"/>
          <p:nvPr/>
        </p:nvSpPr>
        <p:spPr>
          <a:xfrm>
            <a:off x="7306056" y="3812008"/>
            <a:ext cx="145103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Consolas"/>
                <a:ea typeface="Consolas"/>
                <a:cs typeface="Consolas"/>
                <a:sym typeface="Consolas"/>
              </a:rPr>
              <a:t>Sequential</a:t>
            </a:r>
            <a:endParaRPr/>
          </a:p>
        </p:txBody>
      </p:sp>
      <p:sp>
        <p:nvSpPr>
          <p:cNvPr id="1377" name="Google Shape;1377;p48"/>
          <p:cNvSpPr txBox="1"/>
          <p:nvPr/>
        </p:nvSpPr>
        <p:spPr>
          <a:xfrm>
            <a:off x="7317486" y="5340027"/>
            <a:ext cx="1197764"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Consolas"/>
                <a:ea typeface="Consolas"/>
                <a:cs typeface="Consolas"/>
                <a:sym typeface="Consolas"/>
              </a:rPr>
              <a:t>Parallel</a:t>
            </a:r>
            <a:endParaRPr/>
          </a:p>
        </p:txBody>
      </p:sp>
      <p:sp>
        <p:nvSpPr>
          <p:cNvPr id="1378" name="Google Shape;1378;p48"/>
          <p:cNvSpPr txBox="1"/>
          <p:nvPr/>
        </p:nvSpPr>
        <p:spPr>
          <a:xfrm>
            <a:off x="6963156" y="1730256"/>
            <a:ext cx="3886790" cy="84023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If we attempted to parallelize this loop we would get wrong answers due to a </a:t>
            </a:r>
            <a:r>
              <a:rPr i="1" lang="en-US" sz="1800">
                <a:solidFill>
                  <a:schemeClr val="dk2"/>
                </a:solidFill>
                <a:latin typeface="Arial"/>
                <a:ea typeface="Arial"/>
                <a:cs typeface="Arial"/>
                <a:sym typeface="Arial"/>
              </a:rPr>
              <a:t>forward dependency.</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8"/>
                                        </p:tgtEl>
                                        <p:attrNameLst>
                                          <p:attrName>style.visibility</p:attrName>
                                        </p:attrNameLst>
                                      </p:cBhvr>
                                      <p:to>
                                        <p:strVal val="visible"/>
                                      </p:to>
                                    </p:set>
                                    <p:animEffect filter="fade" transition="in">
                                      <p:cBhvr>
                                        <p:cTn dur="500"/>
                                        <p:tgtEl>
                                          <p:spTgt spid="1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378"/>
                                        </p:tgtEl>
                                      </p:cBhvr>
                                    </p:animEffect>
                                    <p:set>
                                      <p:cBhvr>
                                        <p:cTn dur="1" fill="hold">
                                          <p:stCondLst>
                                            <p:cond delay="500"/>
                                          </p:stCondLst>
                                        </p:cTn>
                                        <p:tgtEl>
                                          <p:spTgt spid="137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0"/>
                                        </p:tgtEl>
                                        <p:attrNameLst>
                                          <p:attrName>style.visibility</p:attrName>
                                        </p:attrNameLst>
                                      </p:cBhvr>
                                      <p:to>
                                        <p:strVal val="visible"/>
                                      </p:to>
                                    </p:set>
                                    <p:animEffect filter="fade" transition="in">
                                      <p:cBhvr>
                                        <p:cTn dur="500"/>
                                        <p:tgtEl>
                                          <p:spTgt spid="1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gtEl>
                                        <p:attrNameLst>
                                          <p:attrName>style.visibility</p:attrName>
                                        </p:attrNameLst>
                                      </p:cBhvr>
                                      <p:to>
                                        <p:strVal val="visible"/>
                                      </p:to>
                                    </p:set>
                                    <p:animEffect filter="fade" transition="in">
                                      <p:cBhvr>
                                        <p:cTn dur="100"/>
                                        <p:tgtEl>
                                          <p:spTgt spid="1339"/>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1330"/>
                                        </p:tgtEl>
                                        <p:attrNameLst>
                                          <p:attrName>style.visibility</p:attrName>
                                        </p:attrNameLst>
                                      </p:cBhvr>
                                      <p:to>
                                        <p:strVal val="visible"/>
                                      </p:to>
                                    </p:set>
                                    <p:animEffect filter="fade" transition="in">
                                      <p:cBhvr>
                                        <p:cTn dur="100"/>
                                        <p:tgtEl>
                                          <p:spTgt spid="1330"/>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331"/>
                                        </p:tgtEl>
                                        <p:attrNameLst>
                                          <p:attrName>style.visibility</p:attrName>
                                        </p:attrNameLst>
                                      </p:cBhvr>
                                      <p:to>
                                        <p:strVal val="visible"/>
                                      </p:to>
                                    </p:set>
                                    <p:animEffect filter="fade" transition="in">
                                      <p:cBhvr>
                                        <p:cTn dur="100"/>
                                        <p:tgtEl>
                                          <p:spTgt spid="1331"/>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332"/>
                                        </p:tgtEl>
                                        <p:attrNameLst>
                                          <p:attrName>style.visibility</p:attrName>
                                        </p:attrNameLst>
                                      </p:cBhvr>
                                      <p:to>
                                        <p:strVal val="visible"/>
                                      </p:to>
                                    </p:set>
                                    <p:animEffect filter="fade" transition="in">
                                      <p:cBhvr>
                                        <p:cTn dur="100"/>
                                        <p:tgtEl>
                                          <p:spTgt spid="1332"/>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1333"/>
                                        </p:tgtEl>
                                        <p:attrNameLst>
                                          <p:attrName>style.visibility</p:attrName>
                                        </p:attrNameLst>
                                      </p:cBhvr>
                                      <p:to>
                                        <p:strVal val="visible"/>
                                      </p:to>
                                    </p:set>
                                    <p:animEffect filter="fade" transition="in">
                                      <p:cBhvr>
                                        <p:cTn dur="100"/>
                                        <p:tgtEl>
                                          <p:spTgt spid="133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34"/>
                                        </p:tgtEl>
                                        <p:attrNameLst>
                                          <p:attrName>style.visibility</p:attrName>
                                        </p:attrNameLst>
                                      </p:cBhvr>
                                      <p:to>
                                        <p:strVal val="visible"/>
                                      </p:to>
                                    </p:set>
                                    <p:animEffect filter="fade" transition="in">
                                      <p:cBhvr>
                                        <p:cTn dur="100"/>
                                        <p:tgtEl>
                                          <p:spTgt spid="1334"/>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335"/>
                                        </p:tgtEl>
                                        <p:attrNameLst>
                                          <p:attrName>style.visibility</p:attrName>
                                        </p:attrNameLst>
                                      </p:cBhvr>
                                      <p:to>
                                        <p:strVal val="visible"/>
                                      </p:to>
                                    </p:set>
                                    <p:animEffect filter="fade" transition="in">
                                      <p:cBhvr>
                                        <p:cTn dur="100"/>
                                        <p:tgtEl>
                                          <p:spTgt spid="1335"/>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1336"/>
                                        </p:tgtEl>
                                        <p:attrNameLst>
                                          <p:attrName>style.visibility</p:attrName>
                                        </p:attrNameLst>
                                      </p:cBhvr>
                                      <p:to>
                                        <p:strVal val="visible"/>
                                      </p:to>
                                    </p:set>
                                    <p:animEffect filter="fade" transition="in">
                                      <p:cBhvr>
                                        <p:cTn dur="100"/>
                                        <p:tgtEl>
                                          <p:spTgt spid="1336"/>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1337"/>
                                        </p:tgtEl>
                                        <p:attrNameLst>
                                          <p:attrName>style.visibility</p:attrName>
                                        </p:attrNameLst>
                                      </p:cBhvr>
                                      <p:to>
                                        <p:strVal val="visible"/>
                                      </p:to>
                                    </p:set>
                                    <p:animEffect filter="fade" transition="in">
                                      <p:cBhvr>
                                        <p:cTn dur="100"/>
                                        <p:tgtEl>
                                          <p:spTgt spid="1337"/>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338"/>
                                        </p:tgtEl>
                                        <p:attrNameLst>
                                          <p:attrName>style.visibility</p:attrName>
                                        </p:attrNameLst>
                                      </p:cBhvr>
                                      <p:to>
                                        <p:strVal val="visible"/>
                                      </p:to>
                                    </p:set>
                                    <p:animEffect filter="fade" transition="in">
                                      <p:cBhvr>
                                        <p:cTn dur="100"/>
                                        <p:tgtEl>
                                          <p:spTgt spid="1338"/>
                                        </p:tgtEl>
                                      </p:cBhvr>
                                    </p:animEffect>
                                  </p:childTnLst>
                                </p:cTn>
                              </p:par>
                              <p:par>
                                <p:cTn fill="hold" nodeType="withEffect" presetClass="entr" presetID="1" presetSubtype="0">
                                  <p:stCondLst>
                                    <p:cond delay="0"/>
                                  </p:stCondLst>
                                  <p:childTnLst>
                                    <p:set>
                                      <p:cBhvr>
                                        <p:cTn dur="1" fill="hold">
                                          <p:stCondLst>
                                            <p:cond delay="0"/>
                                          </p:stCondLst>
                                        </p:cTn>
                                        <p:tgtEl>
                                          <p:spTgt spid="1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9"/>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77"/>
                                        </p:tgtEl>
                                        <p:attrNameLst>
                                          <p:attrName>style.visibility</p:attrName>
                                        </p:attrNameLst>
                                      </p:cBhvr>
                                      <p:to>
                                        <p:strVal val="visible"/>
                                      </p:to>
                                    </p:set>
                                    <p:animEffect filter="fade" transition="in">
                                      <p:cBhvr>
                                        <p:cTn dur="500"/>
                                        <p:tgtEl>
                                          <p:spTgt spid="1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1"/>
                                        </p:tgtEl>
                                        <p:attrNameLst>
                                          <p:attrName>style.visibility</p:attrName>
                                        </p:attrNameLst>
                                      </p:cBhvr>
                                      <p:to>
                                        <p:strVal val="visible"/>
                                      </p:to>
                                    </p:set>
                                    <p:animEffect filter="fade" transition="in">
                                      <p:cBhvr>
                                        <p:cTn dur="500"/>
                                        <p:tgtEl>
                                          <p:spTgt spid="1311"/>
                                        </p:tgtEl>
                                      </p:cBhvr>
                                    </p:animEffect>
                                  </p:childTnLst>
                                </p:cTn>
                              </p:par>
                              <p:par>
                                <p:cTn fill="hold" nodeType="withEffect" presetClass="entr" presetID="10" presetSubtype="0">
                                  <p:stCondLst>
                                    <p:cond delay="0"/>
                                  </p:stCondLst>
                                  <p:childTnLst>
                                    <p:set>
                                      <p:cBhvr>
                                        <p:cTn dur="1" fill="hold">
                                          <p:stCondLst>
                                            <p:cond delay="0"/>
                                          </p:stCondLst>
                                        </p:cTn>
                                        <p:tgtEl>
                                          <p:spTgt spid="1312"/>
                                        </p:tgtEl>
                                        <p:attrNameLst>
                                          <p:attrName>style.visibility</p:attrName>
                                        </p:attrNameLst>
                                      </p:cBhvr>
                                      <p:to>
                                        <p:strVal val="visible"/>
                                      </p:to>
                                    </p:set>
                                    <p:animEffect filter="fade" transition="in">
                                      <p:cBhvr>
                                        <p:cTn dur="500"/>
                                        <p:tgtEl>
                                          <p:spTgt spid="1312"/>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349"/>
                                        </p:tgtEl>
                                        <p:attrNameLst>
                                          <p:attrName>style.visibility</p:attrName>
                                        </p:attrNameLst>
                                      </p:cBhvr>
                                      <p:to>
                                        <p:strVal val="visible"/>
                                      </p:to>
                                    </p:set>
                                    <p:anim calcmode="lin" valueType="num">
                                      <p:cBhvr additive="base">
                                        <p:cTn dur="500"/>
                                        <p:tgtEl>
                                          <p:spTgt spid="1349"/>
                                        </p:tgtEl>
                                        <p:attrNameLst>
                                          <p:attrName>ppt_w</p:attrName>
                                        </p:attrNameLst>
                                      </p:cBhvr>
                                      <p:tavLst>
                                        <p:tav fmla="" tm="0">
                                          <p:val>
                                            <p:strVal val="0"/>
                                          </p:val>
                                        </p:tav>
                                        <p:tav fmla="" tm="100000">
                                          <p:val>
                                            <p:strVal val="#ppt_w"/>
                                          </p:val>
                                        </p:tav>
                                      </p:tavLst>
                                    </p:anim>
                                    <p:anim calcmode="lin" valueType="num">
                                      <p:cBhvr additive="base">
                                        <p:cTn dur="500"/>
                                        <p:tgtEl>
                                          <p:spTgt spid="134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350"/>
                                        </p:tgtEl>
                                        <p:attrNameLst>
                                          <p:attrName>style.visibility</p:attrName>
                                        </p:attrNameLst>
                                      </p:cBhvr>
                                      <p:to>
                                        <p:strVal val="visible"/>
                                      </p:to>
                                    </p:set>
                                    <p:anim calcmode="lin" valueType="num">
                                      <p:cBhvr additive="base">
                                        <p:cTn dur="500"/>
                                        <p:tgtEl>
                                          <p:spTgt spid="1350"/>
                                        </p:tgtEl>
                                        <p:attrNameLst>
                                          <p:attrName>ppt_w</p:attrName>
                                        </p:attrNameLst>
                                      </p:cBhvr>
                                      <p:tavLst>
                                        <p:tav fmla="" tm="0">
                                          <p:val>
                                            <p:strVal val="0"/>
                                          </p:val>
                                        </p:tav>
                                        <p:tav fmla="" tm="100000">
                                          <p:val>
                                            <p:strVal val="#ppt_w"/>
                                          </p:val>
                                        </p:tav>
                                      </p:tavLst>
                                    </p:anim>
                                    <p:anim calcmode="lin" valueType="num">
                                      <p:cBhvr additive="base">
                                        <p:cTn dur="500"/>
                                        <p:tgtEl>
                                          <p:spTgt spid="135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330"/>
                                        </p:tgtEl>
                                      </p:cBhvr>
                                    </p:animEffect>
                                    <p:set>
                                      <p:cBhvr>
                                        <p:cTn dur="1" fill="hold">
                                          <p:stCondLst>
                                            <p:cond delay="500"/>
                                          </p:stCondLst>
                                        </p:cTn>
                                        <p:tgtEl>
                                          <p:spTgt spid="133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331"/>
                                        </p:tgtEl>
                                      </p:cBhvr>
                                    </p:animEffect>
                                    <p:set>
                                      <p:cBhvr>
                                        <p:cTn dur="1" fill="hold">
                                          <p:stCondLst>
                                            <p:cond delay="500"/>
                                          </p:stCondLst>
                                        </p:cTn>
                                        <p:tgtEl>
                                          <p:spTgt spid="1331"/>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41"/>
                                        </p:tgtEl>
                                        <p:attrNameLst>
                                          <p:attrName>style.visibility</p:attrName>
                                        </p:attrNameLst>
                                      </p:cBhvr>
                                      <p:to>
                                        <p:strVal val="visible"/>
                                      </p:to>
                                    </p:set>
                                    <p:animEffect filter="fade" transition="in">
                                      <p:cBhvr>
                                        <p:cTn dur="500"/>
                                        <p:tgtEl>
                                          <p:spTgt spid="1341"/>
                                        </p:tgtEl>
                                      </p:cBhvr>
                                    </p:animEffect>
                                  </p:childTnLst>
                                </p:cTn>
                              </p:par>
                              <p:par>
                                <p:cTn fill="hold" nodeType="withEffect" presetClass="entr" presetID="10" presetSubtype="0">
                                  <p:stCondLst>
                                    <p:cond delay="0"/>
                                  </p:stCondLst>
                                  <p:childTnLst>
                                    <p:set>
                                      <p:cBhvr>
                                        <p:cTn dur="1" fill="hold">
                                          <p:stCondLst>
                                            <p:cond delay="0"/>
                                          </p:stCondLst>
                                        </p:cTn>
                                        <p:tgtEl>
                                          <p:spTgt spid="1340"/>
                                        </p:tgtEl>
                                        <p:attrNameLst>
                                          <p:attrName>style.visibility</p:attrName>
                                        </p:attrNameLst>
                                      </p:cBhvr>
                                      <p:to>
                                        <p:strVal val="visible"/>
                                      </p:to>
                                    </p:set>
                                    <p:animEffect filter="fade" transition="in">
                                      <p:cBhvr>
                                        <p:cTn dur="500"/>
                                        <p:tgtEl>
                                          <p:spTgt spid="1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58"/>
                                        </p:tgtEl>
                                        <p:attrNameLst>
                                          <p:attrName>style.visibility</p:attrName>
                                        </p:attrNameLst>
                                      </p:cBhvr>
                                      <p:to>
                                        <p:strVal val="visible"/>
                                      </p:to>
                                    </p:set>
                                    <p:anim calcmode="lin" valueType="num">
                                      <p:cBhvr additive="base">
                                        <p:cTn dur="500"/>
                                        <p:tgtEl>
                                          <p:spTgt spid="1358"/>
                                        </p:tgtEl>
                                        <p:attrNameLst>
                                          <p:attrName>ppt_w</p:attrName>
                                        </p:attrNameLst>
                                      </p:cBhvr>
                                      <p:tavLst>
                                        <p:tav fmla="" tm="0">
                                          <p:val>
                                            <p:strVal val="0"/>
                                          </p:val>
                                        </p:tav>
                                        <p:tav fmla="" tm="100000">
                                          <p:val>
                                            <p:strVal val="#ppt_w"/>
                                          </p:val>
                                        </p:tav>
                                      </p:tavLst>
                                    </p:anim>
                                    <p:anim calcmode="lin" valueType="num">
                                      <p:cBhvr additive="base">
                                        <p:cTn dur="500"/>
                                        <p:tgtEl>
                                          <p:spTgt spid="135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60"/>
                                        </p:tgtEl>
                                        <p:attrNameLst>
                                          <p:attrName>style.visibility</p:attrName>
                                        </p:attrNameLst>
                                      </p:cBhvr>
                                      <p:to>
                                        <p:strVal val="visible"/>
                                      </p:to>
                                    </p:set>
                                    <p:anim calcmode="lin" valueType="num">
                                      <p:cBhvr additive="base">
                                        <p:cTn dur="500"/>
                                        <p:tgtEl>
                                          <p:spTgt spid="1360"/>
                                        </p:tgtEl>
                                        <p:attrNameLst>
                                          <p:attrName>ppt_w</p:attrName>
                                        </p:attrNameLst>
                                      </p:cBhvr>
                                      <p:tavLst>
                                        <p:tav fmla="" tm="0">
                                          <p:val>
                                            <p:strVal val="0"/>
                                          </p:val>
                                        </p:tav>
                                        <p:tav fmla="" tm="100000">
                                          <p:val>
                                            <p:strVal val="#ppt_w"/>
                                          </p:val>
                                        </p:tav>
                                      </p:tavLst>
                                    </p:anim>
                                    <p:anim calcmode="lin" valueType="num">
                                      <p:cBhvr additive="base">
                                        <p:cTn dur="500"/>
                                        <p:tgtEl>
                                          <p:spTgt spid="1360"/>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359"/>
                                        </p:tgtEl>
                                        <p:attrNameLst>
                                          <p:attrName>style.visibility</p:attrName>
                                        </p:attrNameLst>
                                      </p:cBhvr>
                                      <p:to>
                                        <p:strVal val="visible"/>
                                      </p:to>
                                    </p:set>
                                    <p:anim calcmode="lin" valueType="num">
                                      <p:cBhvr additive="base">
                                        <p:cTn dur="500"/>
                                        <p:tgtEl>
                                          <p:spTgt spid="1359"/>
                                        </p:tgtEl>
                                        <p:attrNameLst>
                                          <p:attrName>ppt_w</p:attrName>
                                        </p:attrNameLst>
                                      </p:cBhvr>
                                      <p:tavLst>
                                        <p:tav fmla="" tm="0">
                                          <p:val>
                                            <p:strVal val="0"/>
                                          </p:val>
                                        </p:tav>
                                        <p:tav fmla="" tm="100000">
                                          <p:val>
                                            <p:strVal val="#ppt_w"/>
                                          </p:val>
                                        </p:tav>
                                      </p:tavLst>
                                    </p:anim>
                                    <p:anim calcmode="lin" valueType="num">
                                      <p:cBhvr additive="base">
                                        <p:cTn dur="500"/>
                                        <p:tgtEl>
                                          <p:spTgt spid="135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61"/>
                                        </p:tgtEl>
                                        <p:attrNameLst>
                                          <p:attrName>style.visibility</p:attrName>
                                        </p:attrNameLst>
                                      </p:cBhvr>
                                      <p:to>
                                        <p:strVal val="visible"/>
                                      </p:to>
                                    </p:set>
                                    <p:anim calcmode="lin" valueType="num">
                                      <p:cBhvr additive="base">
                                        <p:cTn dur="500"/>
                                        <p:tgtEl>
                                          <p:spTgt spid="1361"/>
                                        </p:tgtEl>
                                        <p:attrNameLst>
                                          <p:attrName>ppt_w</p:attrName>
                                        </p:attrNameLst>
                                      </p:cBhvr>
                                      <p:tavLst>
                                        <p:tav fmla="" tm="0">
                                          <p:val>
                                            <p:strVal val="0"/>
                                          </p:val>
                                        </p:tav>
                                        <p:tav fmla="" tm="100000">
                                          <p:val>
                                            <p:strVal val="#ppt_w"/>
                                          </p:val>
                                        </p:tav>
                                      </p:tavLst>
                                    </p:anim>
                                    <p:anim calcmode="lin" valueType="num">
                                      <p:cBhvr additive="base">
                                        <p:cTn dur="500"/>
                                        <p:tgtEl>
                                          <p:spTgt spid="136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3"/>
                                        </p:tgtEl>
                                        <p:attrNameLst>
                                          <p:attrName>style.visibility</p:attrName>
                                        </p:attrNameLst>
                                      </p:cBhvr>
                                      <p:to>
                                        <p:strVal val="visible"/>
                                      </p:to>
                                    </p:set>
                                    <p:animEffect filter="fade" transition="in">
                                      <p:cBhvr>
                                        <p:cTn dur="500"/>
                                        <p:tgtEl>
                                          <p:spTgt spid="1313"/>
                                        </p:tgtEl>
                                      </p:cBhvr>
                                    </p:animEffect>
                                  </p:childTnLst>
                                </p:cTn>
                              </p:par>
                              <p:par>
                                <p:cTn fill="hold" nodeType="withEffect" presetClass="entr" presetID="10" presetSubtype="0">
                                  <p:stCondLst>
                                    <p:cond delay="0"/>
                                  </p:stCondLst>
                                  <p:childTnLst>
                                    <p:set>
                                      <p:cBhvr>
                                        <p:cTn dur="1" fill="hold">
                                          <p:stCondLst>
                                            <p:cond delay="0"/>
                                          </p:stCondLst>
                                        </p:cTn>
                                        <p:tgtEl>
                                          <p:spTgt spid="1314"/>
                                        </p:tgtEl>
                                        <p:attrNameLst>
                                          <p:attrName>style.visibility</p:attrName>
                                        </p:attrNameLst>
                                      </p:cBhvr>
                                      <p:to>
                                        <p:strVal val="visible"/>
                                      </p:to>
                                    </p:set>
                                    <p:animEffect filter="fade" transition="in">
                                      <p:cBhvr>
                                        <p:cTn dur="500"/>
                                        <p:tgtEl>
                                          <p:spTgt spid="1314"/>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351"/>
                                        </p:tgtEl>
                                        <p:attrNameLst>
                                          <p:attrName>style.visibility</p:attrName>
                                        </p:attrNameLst>
                                      </p:cBhvr>
                                      <p:to>
                                        <p:strVal val="visible"/>
                                      </p:to>
                                    </p:set>
                                    <p:anim calcmode="lin" valueType="num">
                                      <p:cBhvr additive="base">
                                        <p:cTn dur="500"/>
                                        <p:tgtEl>
                                          <p:spTgt spid="1351"/>
                                        </p:tgtEl>
                                        <p:attrNameLst>
                                          <p:attrName>ppt_w</p:attrName>
                                        </p:attrNameLst>
                                      </p:cBhvr>
                                      <p:tavLst>
                                        <p:tav fmla="" tm="0">
                                          <p:val>
                                            <p:strVal val="0"/>
                                          </p:val>
                                        </p:tav>
                                        <p:tav fmla="" tm="100000">
                                          <p:val>
                                            <p:strVal val="#ppt_w"/>
                                          </p:val>
                                        </p:tav>
                                      </p:tavLst>
                                    </p:anim>
                                    <p:anim calcmode="lin" valueType="num">
                                      <p:cBhvr additive="base">
                                        <p:cTn dur="500"/>
                                        <p:tgtEl>
                                          <p:spTgt spid="1351"/>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352"/>
                                        </p:tgtEl>
                                        <p:attrNameLst>
                                          <p:attrName>style.visibility</p:attrName>
                                        </p:attrNameLst>
                                      </p:cBhvr>
                                      <p:to>
                                        <p:strVal val="visible"/>
                                      </p:to>
                                    </p:set>
                                    <p:anim calcmode="lin" valueType="num">
                                      <p:cBhvr additive="base">
                                        <p:cTn dur="500"/>
                                        <p:tgtEl>
                                          <p:spTgt spid="1352"/>
                                        </p:tgtEl>
                                        <p:attrNameLst>
                                          <p:attrName>ppt_w</p:attrName>
                                        </p:attrNameLst>
                                      </p:cBhvr>
                                      <p:tavLst>
                                        <p:tav fmla="" tm="0">
                                          <p:val>
                                            <p:strVal val="0"/>
                                          </p:val>
                                        </p:tav>
                                        <p:tav fmla="" tm="100000">
                                          <p:val>
                                            <p:strVal val="#ppt_w"/>
                                          </p:val>
                                        </p:tav>
                                      </p:tavLst>
                                    </p:anim>
                                    <p:anim calcmode="lin" valueType="num">
                                      <p:cBhvr additive="base">
                                        <p:cTn dur="500"/>
                                        <p:tgtEl>
                                          <p:spTgt spid="135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332"/>
                                        </p:tgtEl>
                                      </p:cBhvr>
                                    </p:animEffect>
                                    <p:set>
                                      <p:cBhvr>
                                        <p:cTn dur="1" fill="hold">
                                          <p:stCondLst>
                                            <p:cond delay="500"/>
                                          </p:stCondLst>
                                        </p:cTn>
                                        <p:tgtEl>
                                          <p:spTgt spid="133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333"/>
                                        </p:tgtEl>
                                      </p:cBhvr>
                                    </p:animEffect>
                                    <p:set>
                                      <p:cBhvr>
                                        <p:cTn dur="1" fill="hold">
                                          <p:stCondLst>
                                            <p:cond delay="500"/>
                                          </p:stCondLst>
                                        </p:cTn>
                                        <p:tgtEl>
                                          <p:spTgt spid="1333"/>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42"/>
                                        </p:tgtEl>
                                        <p:attrNameLst>
                                          <p:attrName>style.visibility</p:attrName>
                                        </p:attrNameLst>
                                      </p:cBhvr>
                                      <p:to>
                                        <p:strVal val="visible"/>
                                      </p:to>
                                    </p:set>
                                    <p:animEffect filter="fade" transition="in">
                                      <p:cBhvr>
                                        <p:cTn dur="500"/>
                                        <p:tgtEl>
                                          <p:spTgt spid="1342"/>
                                        </p:tgtEl>
                                      </p:cBhvr>
                                    </p:animEffect>
                                  </p:childTnLst>
                                </p:cTn>
                              </p:par>
                              <p:par>
                                <p:cTn fill="hold" nodeType="with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500"/>
                                        <p:tgtEl>
                                          <p:spTgt spid="1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62"/>
                                        </p:tgtEl>
                                        <p:attrNameLst>
                                          <p:attrName>style.visibility</p:attrName>
                                        </p:attrNameLst>
                                      </p:cBhvr>
                                      <p:to>
                                        <p:strVal val="visible"/>
                                      </p:to>
                                    </p:set>
                                    <p:anim calcmode="lin" valueType="num">
                                      <p:cBhvr additive="base">
                                        <p:cTn dur="500"/>
                                        <p:tgtEl>
                                          <p:spTgt spid="1362"/>
                                        </p:tgtEl>
                                        <p:attrNameLst>
                                          <p:attrName>ppt_w</p:attrName>
                                        </p:attrNameLst>
                                      </p:cBhvr>
                                      <p:tavLst>
                                        <p:tav fmla="" tm="0">
                                          <p:val>
                                            <p:strVal val="0"/>
                                          </p:val>
                                        </p:tav>
                                        <p:tav fmla="" tm="100000">
                                          <p:val>
                                            <p:strVal val="#ppt_w"/>
                                          </p:val>
                                        </p:tav>
                                      </p:tavLst>
                                    </p:anim>
                                    <p:anim calcmode="lin" valueType="num">
                                      <p:cBhvr additive="base">
                                        <p:cTn dur="500"/>
                                        <p:tgtEl>
                                          <p:spTgt spid="136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63"/>
                                        </p:tgtEl>
                                        <p:attrNameLst>
                                          <p:attrName>style.visibility</p:attrName>
                                        </p:attrNameLst>
                                      </p:cBhvr>
                                      <p:to>
                                        <p:strVal val="visible"/>
                                      </p:to>
                                    </p:set>
                                    <p:anim calcmode="lin" valueType="num">
                                      <p:cBhvr additive="base">
                                        <p:cTn dur="500"/>
                                        <p:tgtEl>
                                          <p:spTgt spid="1363"/>
                                        </p:tgtEl>
                                        <p:attrNameLst>
                                          <p:attrName>ppt_w</p:attrName>
                                        </p:attrNameLst>
                                      </p:cBhvr>
                                      <p:tavLst>
                                        <p:tav fmla="" tm="0">
                                          <p:val>
                                            <p:strVal val="0"/>
                                          </p:val>
                                        </p:tav>
                                        <p:tav fmla="" tm="100000">
                                          <p:val>
                                            <p:strVal val="#ppt_w"/>
                                          </p:val>
                                        </p:tav>
                                      </p:tavLst>
                                    </p:anim>
                                    <p:anim calcmode="lin" valueType="num">
                                      <p:cBhvr additive="base">
                                        <p:cTn dur="500"/>
                                        <p:tgtEl>
                                          <p:spTgt spid="1363"/>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364"/>
                                        </p:tgtEl>
                                        <p:attrNameLst>
                                          <p:attrName>style.visibility</p:attrName>
                                        </p:attrNameLst>
                                      </p:cBhvr>
                                      <p:to>
                                        <p:strVal val="visible"/>
                                      </p:to>
                                    </p:set>
                                    <p:anim calcmode="lin" valueType="num">
                                      <p:cBhvr additive="base">
                                        <p:cTn dur="500"/>
                                        <p:tgtEl>
                                          <p:spTgt spid="1364"/>
                                        </p:tgtEl>
                                        <p:attrNameLst>
                                          <p:attrName>ppt_w</p:attrName>
                                        </p:attrNameLst>
                                      </p:cBhvr>
                                      <p:tavLst>
                                        <p:tav fmla="" tm="0">
                                          <p:val>
                                            <p:strVal val="0"/>
                                          </p:val>
                                        </p:tav>
                                        <p:tav fmla="" tm="100000">
                                          <p:val>
                                            <p:strVal val="#ppt_w"/>
                                          </p:val>
                                        </p:tav>
                                      </p:tavLst>
                                    </p:anim>
                                    <p:anim calcmode="lin" valueType="num">
                                      <p:cBhvr additive="base">
                                        <p:cTn dur="500"/>
                                        <p:tgtEl>
                                          <p:spTgt spid="136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65"/>
                                        </p:tgtEl>
                                        <p:attrNameLst>
                                          <p:attrName>style.visibility</p:attrName>
                                        </p:attrNameLst>
                                      </p:cBhvr>
                                      <p:to>
                                        <p:strVal val="visible"/>
                                      </p:to>
                                    </p:set>
                                    <p:anim calcmode="lin" valueType="num">
                                      <p:cBhvr additive="base">
                                        <p:cTn dur="500"/>
                                        <p:tgtEl>
                                          <p:spTgt spid="1365"/>
                                        </p:tgtEl>
                                        <p:attrNameLst>
                                          <p:attrName>ppt_w</p:attrName>
                                        </p:attrNameLst>
                                      </p:cBhvr>
                                      <p:tavLst>
                                        <p:tav fmla="" tm="0">
                                          <p:val>
                                            <p:strVal val="0"/>
                                          </p:val>
                                        </p:tav>
                                        <p:tav fmla="" tm="100000">
                                          <p:val>
                                            <p:strVal val="#ppt_w"/>
                                          </p:val>
                                        </p:tav>
                                      </p:tavLst>
                                    </p:anim>
                                    <p:anim calcmode="lin" valueType="num">
                                      <p:cBhvr additive="base">
                                        <p:cTn dur="500"/>
                                        <p:tgtEl>
                                          <p:spTgt spid="136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gtEl>
                                        <p:attrNameLst>
                                          <p:attrName>style.visibility</p:attrName>
                                        </p:attrNameLst>
                                      </p:cBhvr>
                                      <p:to>
                                        <p:strVal val="visible"/>
                                      </p:to>
                                    </p:set>
                                    <p:animEffect filter="fade" transition="in">
                                      <p:cBhvr>
                                        <p:cTn dur="500"/>
                                        <p:tgtEl>
                                          <p:spTgt spid="1315"/>
                                        </p:tgtEl>
                                      </p:cBhvr>
                                    </p:animEffect>
                                  </p:childTnLst>
                                </p:cTn>
                              </p:par>
                              <p:par>
                                <p:cTn fill="hold" nodeType="withEffect" presetClass="entr" presetID="10" presetSubtype="0">
                                  <p:stCondLst>
                                    <p:cond delay="0"/>
                                  </p:stCondLst>
                                  <p:childTnLst>
                                    <p:set>
                                      <p:cBhvr>
                                        <p:cTn dur="1" fill="hold">
                                          <p:stCondLst>
                                            <p:cond delay="0"/>
                                          </p:stCondLst>
                                        </p:cTn>
                                        <p:tgtEl>
                                          <p:spTgt spid="1316"/>
                                        </p:tgtEl>
                                        <p:attrNameLst>
                                          <p:attrName>style.visibility</p:attrName>
                                        </p:attrNameLst>
                                      </p:cBhvr>
                                      <p:to>
                                        <p:strVal val="visible"/>
                                      </p:to>
                                    </p:set>
                                    <p:animEffect filter="fade" transition="in">
                                      <p:cBhvr>
                                        <p:cTn dur="500"/>
                                        <p:tgtEl>
                                          <p:spTgt spid="1316"/>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353"/>
                                        </p:tgtEl>
                                        <p:attrNameLst>
                                          <p:attrName>style.visibility</p:attrName>
                                        </p:attrNameLst>
                                      </p:cBhvr>
                                      <p:to>
                                        <p:strVal val="visible"/>
                                      </p:to>
                                    </p:set>
                                    <p:anim calcmode="lin" valueType="num">
                                      <p:cBhvr additive="base">
                                        <p:cTn dur="500"/>
                                        <p:tgtEl>
                                          <p:spTgt spid="1353"/>
                                        </p:tgtEl>
                                        <p:attrNameLst>
                                          <p:attrName>ppt_w</p:attrName>
                                        </p:attrNameLst>
                                      </p:cBhvr>
                                      <p:tavLst>
                                        <p:tav fmla="" tm="0">
                                          <p:val>
                                            <p:strVal val="0"/>
                                          </p:val>
                                        </p:tav>
                                        <p:tav fmla="" tm="100000">
                                          <p:val>
                                            <p:strVal val="#ppt_w"/>
                                          </p:val>
                                        </p:tav>
                                      </p:tavLst>
                                    </p:anim>
                                    <p:anim calcmode="lin" valueType="num">
                                      <p:cBhvr additive="base">
                                        <p:cTn dur="500"/>
                                        <p:tgtEl>
                                          <p:spTgt spid="1353"/>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354"/>
                                        </p:tgtEl>
                                        <p:attrNameLst>
                                          <p:attrName>style.visibility</p:attrName>
                                        </p:attrNameLst>
                                      </p:cBhvr>
                                      <p:to>
                                        <p:strVal val="visible"/>
                                      </p:to>
                                    </p:set>
                                    <p:anim calcmode="lin" valueType="num">
                                      <p:cBhvr additive="base">
                                        <p:cTn dur="500"/>
                                        <p:tgtEl>
                                          <p:spTgt spid="1354"/>
                                        </p:tgtEl>
                                        <p:attrNameLst>
                                          <p:attrName>ppt_w</p:attrName>
                                        </p:attrNameLst>
                                      </p:cBhvr>
                                      <p:tavLst>
                                        <p:tav fmla="" tm="0">
                                          <p:val>
                                            <p:strVal val="0"/>
                                          </p:val>
                                        </p:tav>
                                        <p:tav fmla="" tm="100000">
                                          <p:val>
                                            <p:strVal val="#ppt_w"/>
                                          </p:val>
                                        </p:tav>
                                      </p:tavLst>
                                    </p:anim>
                                    <p:anim calcmode="lin" valueType="num">
                                      <p:cBhvr additive="base">
                                        <p:cTn dur="500"/>
                                        <p:tgtEl>
                                          <p:spTgt spid="135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334"/>
                                        </p:tgtEl>
                                      </p:cBhvr>
                                    </p:animEffect>
                                    <p:set>
                                      <p:cBhvr>
                                        <p:cTn dur="1" fill="hold">
                                          <p:stCondLst>
                                            <p:cond delay="500"/>
                                          </p:stCondLst>
                                        </p:cTn>
                                        <p:tgtEl>
                                          <p:spTgt spid="133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335"/>
                                        </p:tgtEl>
                                      </p:cBhvr>
                                    </p:animEffect>
                                    <p:set>
                                      <p:cBhvr>
                                        <p:cTn dur="1" fill="hold">
                                          <p:stCondLst>
                                            <p:cond delay="500"/>
                                          </p:stCondLst>
                                        </p:cTn>
                                        <p:tgtEl>
                                          <p:spTgt spid="133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44"/>
                                        </p:tgtEl>
                                        <p:attrNameLst>
                                          <p:attrName>style.visibility</p:attrName>
                                        </p:attrNameLst>
                                      </p:cBhvr>
                                      <p:to>
                                        <p:strVal val="visible"/>
                                      </p:to>
                                    </p:set>
                                    <p:animEffect filter="fade" transition="in">
                                      <p:cBhvr>
                                        <p:cTn dur="500"/>
                                        <p:tgtEl>
                                          <p:spTgt spid="1344"/>
                                        </p:tgtEl>
                                      </p:cBhvr>
                                    </p:animEffect>
                                  </p:childTnLst>
                                </p:cTn>
                              </p:par>
                              <p:par>
                                <p:cTn fill="hold" nodeType="withEffect" presetClass="entr" presetID="10" presetSubtype="0">
                                  <p:stCondLst>
                                    <p:cond delay="0"/>
                                  </p:stCondLst>
                                  <p:childTnLst>
                                    <p:set>
                                      <p:cBhvr>
                                        <p:cTn dur="1" fill="hold">
                                          <p:stCondLst>
                                            <p:cond delay="0"/>
                                          </p:stCondLst>
                                        </p:cTn>
                                        <p:tgtEl>
                                          <p:spTgt spid="1345"/>
                                        </p:tgtEl>
                                        <p:attrNameLst>
                                          <p:attrName>style.visibility</p:attrName>
                                        </p:attrNameLst>
                                      </p:cBhvr>
                                      <p:to>
                                        <p:strVal val="visible"/>
                                      </p:to>
                                    </p:set>
                                    <p:animEffect filter="fade" transition="in">
                                      <p:cBhvr>
                                        <p:cTn dur="500"/>
                                        <p:tgtEl>
                                          <p:spTgt spid="1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66"/>
                                        </p:tgtEl>
                                        <p:attrNameLst>
                                          <p:attrName>style.visibility</p:attrName>
                                        </p:attrNameLst>
                                      </p:cBhvr>
                                      <p:to>
                                        <p:strVal val="visible"/>
                                      </p:to>
                                    </p:set>
                                    <p:anim calcmode="lin" valueType="num">
                                      <p:cBhvr additive="base">
                                        <p:cTn dur="500"/>
                                        <p:tgtEl>
                                          <p:spTgt spid="1366"/>
                                        </p:tgtEl>
                                        <p:attrNameLst>
                                          <p:attrName>ppt_w</p:attrName>
                                        </p:attrNameLst>
                                      </p:cBhvr>
                                      <p:tavLst>
                                        <p:tav fmla="" tm="0">
                                          <p:val>
                                            <p:strVal val="0"/>
                                          </p:val>
                                        </p:tav>
                                        <p:tav fmla="" tm="100000">
                                          <p:val>
                                            <p:strVal val="#ppt_w"/>
                                          </p:val>
                                        </p:tav>
                                      </p:tavLst>
                                    </p:anim>
                                    <p:anim calcmode="lin" valueType="num">
                                      <p:cBhvr additive="base">
                                        <p:cTn dur="500"/>
                                        <p:tgtEl>
                                          <p:spTgt spid="136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67"/>
                                        </p:tgtEl>
                                        <p:attrNameLst>
                                          <p:attrName>style.visibility</p:attrName>
                                        </p:attrNameLst>
                                      </p:cBhvr>
                                      <p:to>
                                        <p:strVal val="visible"/>
                                      </p:to>
                                    </p:set>
                                    <p:anim calcmode="lin" valueType="num">
                                      <p:cBhvr additive="base">
                                        <p:cTn dur="500"/>
                                        <p:tgtEl>
                                          <p:spTgt spid="1367"/>
                                        </p:tgtEl>
                                        <p:attrNameLst>
                                          <p:attrName>ppt_w</p:attrName>
                                        </p:attrNameLst>
                                      </p:cBhvr>
                                      <p:tavLst>
                                        <p:tav fmla="" tm="0">
                                          <p:val>
                                            <p:strVal val="0"/>
                                          </p:val>
                                        </p:tav>
                                        <p:tav fmla="" tm="100000">
                                          <p:val>
                                            <p:strVal val="#ppt_w"/>
                                          </p:val>
                                        </p:tav>
                                      </p:tavLst>
                                    </p:anim>
                                    <p:anim calcmode="lin" valueType="num">
                                      <p:cBhvr additive="base">
                                        <p:cTn dur="500"/>
                                        <p:tgtEl>
                                          <p:spTgt spid="1367"/>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368"/>
                                        </p:tgtEl>
                                        <p:attrNameLst>
                                          <p:attrName>style.visibility</p:attrName>
                                        </p:attrNameLst>
                                      </p:cBhvr>
                                      <p:to>
                                        <p:strVal val="visible"/>
                                      </p:to>
                                    </p:set>
                                    <p:anim calcmode="lin" valueType="num">
                                      <p:cBhvr additive="base">
                                        <p:cTn dur="500"/>
                                        <p:tgtEl>
                                          <p:spTgt spid="1368"/>
                                        </p:tgtEl>
                                        <p:attrNameLst>
                                          <p:attrName>ppt_w</p:attrName>
                                        </p:attrNameLst>
                                      </p:cBhvr>
                                      <p:tavLst>
                                        <p:tav fmla="" tm="0">
                                          <p:val>
                                            <p:strVal val="0"/>
                                          </p:val>
                                        </p:tav>
                                        <p:tav fmla="" tm="100000">
                                          <p:val>
                                            <p:strVal val="#ppt_w"/>
                                          </p:val>
                                        </p:tav>
                                      </p:tavLst>
                                    </p:anim>
                                    <p:anim calcmode="lin" valueType="num">
                                      <p:cBhvr additive="base">
                                        <p:cTn dur="500"/>
                                        <p:tgtEl>
                                          <p:spTgt spid="136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69"/>
                                        </p:tgtEl>
                                        <p:attrNameLst>
                                          <p:attrName>style.visibility</p:attrName>
                                        </p:attrNameLst>
                                      </p:cBhvr>
                                      <p:to>
                                        <p:strVal val="visible"/>
                                      </p:to>
                                    </p:set>
                                    <p:anim calcmode="lin" valueType="num">
                                      <p:cBhvr additive="base">
                                        <p:cTn dur="500"/>
                                        <p:tgtEl>
                                          <p:spTgt spid="1369"/>
                                        </p:tgtEl>
                                        <p:attrNameLst>
                                          <p:attrName>ppt_w</p:attrName>
                                        </p:attrNameLst>
                                      </p:cBhvr>
                                      <p:tavLst>
                                        <p:tav fmla="" tm="0">
                                          <p:val>
                                            <p:strVal val="0"/>
                                          </p:val>
                                        </p:tav>
                                        <p:tav fmla="" tm="100000">
                                          <p:val>
                                            <p:strVal val="#ppt_w"/>
                                          </p:val>
                                        </p:tav>
                                      </p:tavLst>
                                    </p:anim>
                                    <p:anim calcmode="lin" valueType="num">
                                      <p:cBhvr additive="base">
                                        <p:cTn dur="500"/>
                                        <p:tgtEl>
                                          <p:spTgt spid="136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7"/>
                                        </p:tgtEl>
                                        <p:attrNameLst>
                                          <p:attrName>style.visibility</p:attrName>
                                        </p:attrNameLst>
                                      </p:cBhvr>
                                      <p:to>
                                        <p:strVal val="visible"/>
                                      </p:to>
                                    </p:set>
                                    <p:animEffect filter="fade" transition="in">
                                      <p:cBhvr>
                                        <p:cTn dur="500"/>
                                        <p:tgtEl>
                                          <p:spTgt spid="1317"/>
                                        </p:tgtEl>
                                      </p:cBhvr>
                                    </p:animEffect>
                                  </p:childTnLst>
                                </p:cTn>
                              </p:par>
                              <p:par>
                                <p:cTn fill="hold" nodeType="withEffect" presetClass="entr" presetID="10" presetSubtype="0">
                                  <p:stCondLst>
                                    <p:cond delay="0"/>
                                  </p:stCondLst>
                                  <p:childTnLst>
                                    <p:set>
                                      <p:cBhvr>
                                        <p:cTn dur="1" fill="hold">
                                          <p:stCondLst>
                                            <p:cond delay="0"/>
                                          </p:stCondLst>
                                        </p:cTn>
                                        <p:tgtEl>
                                          <p:spTgt spid="1318"/>
                                        </p:tgtEl>
                                        <p:attrNameLst>
                                          <p:attrName>style.visibility</p:attrName>
                                        </p:attrNameLst>
                                      </p:cBhvr>
                                      <p:to>
                                        <p:strVal val="visible"/>
                                      </p:to>
                                    </p:set>
                                    <p:animEffect filter="fade" transition="in">
                                      <p:cBhvr>
                                        <p:cTn dur="500"/>
                                        <p:tgtEl>
                                          <p:spTgt spid="1318"/>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355"/>
                                        </p:tgtEl>
                                        <p:attrNameLst>
                                          <p:attrName>style.visibility</p:attrName>
                                        </p:attrNameLst>
                                      </p:cBhvr>
                                      <p:to>
                                        <p:strVal val="visible"/>
                                      </p:to>
                                    </p:set>
                                    <p:anim calcmode="lin" valueType="num">
                                      <p:cBhvr additive="base">
                                        <p:cTn dur="500"/>
                                        <p:tgtEl>
                                          <p:spTgt spid="1355"/>
                                        </p:tgtEl>
                                        <p:attrNameLst>
                                          <p:attrName>ppt_w</p:attrName>
                                        </p:attrNameLst>
                                      </p:cBhvr>
                                      <p:tavLst>
                                        <p:tav fmla="" tm="0">
                                          <p:val>
                                            <p:strVal val="0"/>
                                          </p:val>
                                        </p:tav>
                                        <p:tav fmla="" tm="100000">
                                          <p:val>
                                            <p:strVal val="#ppt_w"/>
                                          </p:val>
                                        </p:tav>
                                      </p:tavLst>
                                    </p:anim>
                                    <p:anim calcmode="lin" valueType="num">
                                      <p:cBhvr additive="base">
                                        <p:cTn dur="500"/>
                                        <p:tgtEl>
                                          <p:spTgt spid="135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356"/>
                                        </p:tgtEl>
                                        <p:attrNameLst>
                                          <p:attrName>style.visibility</p:attrName>
                                        </p:attrNameLst>
                                      </p:cBhvr>
                                      <p:to>
                                        <p:strVal val="visible"/>
                                      </p:to>
                                    </p:set>
                                    <p:anim calcmode="lin" valueType="num">
                                      <p:cBhvr additive="base">
                                        <p:cTn dur="500"/>
                                        <p:tgtEl>
                                          <p:spTgt spid="1356"/>
                                        </p:tgtEl>
                                        <p:attrNameLst>
                                          <p:attrName>ppt_w</p:attrName>
                                        </p:attrNameLst>
                                      </p:cBhvr>
                                      <p:tavLst>
                                        <p:tav fmla="" tm="0">
                                          <p:val>
                                            <p:strVal val="0"/>
                                          </p:val>
                                        </p:tav>
                                        <p:tav fmla="" tm="100000">
                                          <p:val>
                                            <p:strVal val="#ppt_w"/>
                                          </p:val>
                                        </p:tav>
                                      </p:tavLst>
                                    </p:anim>
                                    <p:anim calcmode="lin" valueType="num">
                                      <p:cBhvr additive="base">
                                        <p:cTn dur="500"/>
                                        <p:tgtEl>
                                          <p:spTgt spid="135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336"/>
                                        </p:tgtEl>
                                      </p:cBhvr>
                                    </p:animEffect>
                                    <p:set>
                                      <p:cBhvr>
                                        <p:cTn dur="1" fill="hold">
                                          <p:stCondLst>
                                            <p:cond delay="500"/>
                                          </p:stCondLst>
                                        </p:cTn>
                                        <p:tgtEl>
                                          <p:spTgt spid="13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337"/>
                                        </p:tgtEl>
                                      </p:cBhvr>
                                    </p:animEffect>
                                    <p:set>
                                      <p:cBhvr>
                                        <p:cTn dur="1" fill="hold">
                                          <p:stCondLst>
                                            <p:cond delay="500"/>
                                          </p:stCondLst>
                                        </p:cTn>
                                        <p:tgtEl>
                                          <p:spTgt spid="1337"/>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46"/>
                                        </p:tgtEl>
                                        <p:attrNameLst>
                                          <p:attrName>style.visibility</p:attrName>
                                        </p:attrNameLst>
                                      </p:cBhvr>
                                      <p:to>
                                        <p:strVal val="visible"/>
                                      </p:to>
                                    </p:set>
                                    <p:animEffect filter="fade" transition="in">
                                      <p:cBhvr>
                                        <p:cTn dur="500"/>
                                        <p:tgtEl>
                                          <p:spTgt spid="1346"/>
                                        </p:tgtEl>
                                      </p:cBhvr>
                                    </p:animEffect>
                                  </p:childTnLst>
                                </p:cTn>
                              </p:par>
                              <p:par>
                                <p:cTn fill="hold" nodeType="withEffect" presetClass="entr" presetID="10" presetSubtype="0">
                                  <p:stCondLst>
                                    <p:cond delay="0"/>
                                  </p:stCondLst>
                                  <p:childTnLst>
                                    <p:set>
                                      <p:cBhvr>
                                        <p:cTn dur="1" fill="hold">
                                          <p:stCondLst>
                                            <p:cond delay="0"/>
                                          </p:stCondLst>
                                        </p:cTn>
                                        <p:tgtEl>
                                          <p:spTgt spid="1347"/>
                                        </p:tgtEl>
                                        <p:attrNameLst>
                                          <p:attrName>style.visibility</p:attrName>
                                        </p:attrNameLst>
                                      </p:cBhvr>
                                      <p:to>
                                        <p:strVal val="visible"/>
                                      </p:to>
                                    </p:set>
                                    <p:animEffect filter="fade" transition="in">
                                      <p:cBhvr>
                                        <p:cTn dur="500"/>
                                        <p:tgtEl>
                                          <p:spTgt spid="1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70"/>
                                        </p:tgtEl>
                                        <p:attrNameLst>
                                          <p:attrName>style.visibility</p:attrName>
                                        </p:attrNameLst>
                                      </p:cBhvr>
                                      <p:to>
                                        <p:strVal val="visible"/>
                                      </p:to>
                                    </p:set>
                                    <p:anim calcmode="lin" valueType="num">
                                      <p:cBhvr additive="base">
                                        <p:cTn dur="500"/>
                                        <p:tgtEl>
                                          <p:spTgt spid="1370"/>
                                        </p:tgtEl>
                                        <p:attrNameLst>
                                          <p:attrName>ppt_w</p:attrName>
                                        </p:attrNameLst>
                                      </p:cBhvr>
                                      <p:tavLst>
                                        <p:tav fmla="" tm="0">
                                          <p:val>
                                            <p:strVal val="0"/>
                                          </p:val>
                                        </p:tav>
                                        <p:tav fmla="" tm="100000">
                                          <p:val>
                                            <p:strVal val="#ppt_w"/>
                                          </p:val>
                                        </p:tav>
                                      </p:tavLst>
                                    </p:anim>
                                    <p:anim calcmode="lin" valueType="num">
                                      <p:cBhvr additive="base">
                                        <p:cTn dur="500"/>
                                        <p:tgtEl>
                                          <p:spTgt spid="137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71"/>
                                        </p:tgtEl>
                                        <p:attrNameLst>
                                          <p:attrName>style.visibility</p:attrName>
                                        </p:attrNameLst>
                                      </p:cBhvr>
                                      <p:to>
                                        <p:strVal val="visible"/>
                                      </p:to>
                                    </p:set>
                                    <p:anim calcmode="lin" valueType="num">
                                      <p:cBhvr additive="base">
                                        <p:cTn dur="500"/>
                                        <p:tgtEl>
                                          <p:spTgt spid="1371"/>
                                        </p:tgtEl>
                                        <p:attrNameLst>
                                          <p:attrName>ppt_w</p:attrName>
                                        </p:attrNameLst>
                                      </p:cBhvr>
                                      <p:tavLst>
                                        <p:tav fmla="" tm="0">
                                          <p:val>
                                            <p:strVal val="0"/>
                                          </p:val>
                                        </p:tav>
                                        <p:tav fmla="" tm="100000">
                                          <p:val>
                                            <p:strVal val="#ppt_w"/>
                                          </p:val>
                                        </p:tav>
                                      </p:tavLst>
                                    </p:anim>
                                    <p:anim calcmode="lin" valueType="num">
                                      <p:cBhvr additive="base">
                                        <p:cTn dur="500"/>
                                        <p:tgtEl>
                                          <p:spTgt spid="1371"/>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372"/>
                                        </p:tgtEl>
                                        <p:attrNameLst>
                                          <p:attrName>style.visibility</p:attrName>
                                        </p:attrNameLst>
                                      </p:cBhvr>
                                      <p:to>
                                        <p:strVal val="visible"/>
                                      </p:to>
                                    </p:set>
                                    <p:anim calcmode="lin" valueType="num">
                                      <p:cBhvr additive="base">
                                        <p:cTn dur="500"/>
                                        <p:tgtEl>
                                          <p:spTgt spid="1372"/>
                                        </p:tgtEl>
                                        <p:attrNameLst>
                                          <p:attrName>ppt_w</p:attrName>
                                        </p:attrNameLst>
                                      </p:cBhvr>
                                      <p:tavLst>
                                        <p:tav fmla="" tm="0">
                                          <p:val>
                                            <p:strVal val="0"/>
                                          </p:val>
                                        </p:tav>
                                        <p:tav fmla="" tm="100000">
                                          <p:val>
                                            <p:strVal val="#ppt_w"/>
                                          </p:val>
                                        </p:tav>
                                      </p:tavLst>
                                    </p:anim>
                                    <p:anim calcmode="lin" valueType="num">
                                      <p:cBhvr additive="base">
                                        <p:cTn dur="500"/>
                                        <p:tgtEl>
                                          <p:spTgt spid="137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73"/>
                                        </p:tgtEl>
                                        <p:attrNameLst>
                                          <p:attrName>style.visibility</p:attrName>
                                        </p:attrNameLst>
                                      </p:cBhvr>
                                      <p:to>
                                        <p:strVal val="visible"/>
                                      </p:to>
                                    </p:set>
                                    <p:anim calcmode="lin" valueType="num">
                                      <p:cBhvr additive="base">
                                        <p:cTn dur="500"/>
                                        <p:tgtEl>
                                          <p:spTgt spid="1373"/>
                                        </p:tgtEl>
                                        <p:attrNameLst>
                                          <p:attrName>ppt_w</p:attrName>
                                        </p:attrNameLst>
                                      </p:cBhvr>
                                      <p:tavLst>
                                        <p:tav fmla="" tm="0">
                                          <p:val>
                                            <p:strVal val="0"/>
                                          </p:val>
                                        </p:tav>
                                        <p:tav fmla="" tm="100000">
                                          <p:val>
                                            <p:strVal val="#ppt_w"/>
                                          </p:val>
                                        </p:tav>
                                      </p:tavLst>
                                    </p:anim>
                                    <p:anim calcmode="lin" valueType="num">
                                      <p:cBhvr additive="base">
                                        <p:cTn dur="500"/>
                                        <p:tgtEl>
                                          <p:spTgt spid="137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9"/>
                                        </p:tgtEl>
                                        <p:attrNameLst>
                                          <p:attrName>style.visibility</p:attrName>
                                        </p:attrNameLst>
                                      </p:cBhvr>
                                      <p:to>
                                        <p:strVal val="visible"/>
                                      </p:to>
                                    </p:set>
                                    <p:animEffect filter="fade" transition="in">
                                      <p:cBhvr>
                                        <p:cTn dur="500"/>
                                        <p:tgtEl>
                                          <p:spTgt spid="1319"/>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357"/>
                                        </p:tgtEl>
                                        <p:attrNameLst>
                                          <p:attrName>style.visibility</p:attrName>
                                        </p:attrNameLst>
                                      </p:cBhvr>
                                      <p:to>
                                        <p:strVal val="visible"/>
                                      </p:to>
                                    </p:set>
                                    <p:anim calcmode="lin" valueType="num">
                                      <p:cBhvr additive="base">
                                        <p:cTn dur="500"/>
                                        <p:tgtEl>
                                          <p:spTgt spid="1357"/>
                                        </p:tgtEl>
                                        <p:attrNameLst>
                                          <p:attrName>ppt_w</p:attrName>
                                        </p:attrNameLst>
                                      </p:cBhvr>
                                      <p:tavLst>
                                        <p:tav fmla="" tm="0">
                                          <p:val>
                                            <p:strVal val="0"/>
                                          </p:val>
                                        </p:tav>
                                        <p:tav fmla="" tm="100000">
                                          <p:val>
                                            <p:strVal val="#ppt_w"/>
                                          </p:val>
                                        </p:tav>
                                      </p:tavLst>
                                    </p:anim>
                                    <p:anim calcmode="lin" valueType="num">
                                      <p:cBhvr additive="base">
                                        <p:cTn dur="500"/>
                                        <p:tgtEl>
                                          <p:spTgt spid="135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338"/>
                                        </p:tgtEl>
                                      </p:cBhvr>
                                    </p:animEffect>
                                    <p:set>
                                      <p:cBhvr>
                                        <p:cTn dur="1" fill="hold">
                                          <p:stCondLst>
                                            <p:cond delay="500"/>
                                          </p:stCondLst>
                                        </p:cTn>
                                        <p:tgtEl>
                                          <p:spTgt spid="1338"/>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48"/>
                                        </p:tgtEl>
                                        <p:attrNameLst>
                                          <p:attrName>style.visibility</p:attrName>
                                        </p:attrNameLst>
                                      </p:cBhvr>
                                      <p:to>
                                        <p:strVal val="visible"/>
                                      </p:to>
                                    </p:set>
                                    <p:animEffect filter="fade" transition="in">
                                      <p:cBhvr>
                                        <p:cTn dur="500"/>
                                        <p:tgtEl>
                                          <p:spTgt spid="1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74"/>
                                        </p:tgtEl>
                                        <p:attrNameLst>
                                          <p:attrName>style.visibility</p:attrName>
                                        </p:attrNameLst>
                                      </p:cBhvr>
                                      <p:to>
                                        <p:strVal val="visible"/>
                                      </p:to>
                                    </p:set>
                                    <p:anim calcmode="lin" valueType="num">
                                      <p:cBhvr additive="base">
                                        <p:cTn dur="500"/>
                                        <p:tgtEl>
                                          <p:spTgt spid="1374"/>
                                        </p:tgtEl>
                                        <p:attrNameLst>
                                          <p:attrName>ppt_w</p:attrName>
                                        </p:attrNameLst>
                                      </p:cBhvr>
                                      <p:tavLst>
                                        <p:tav fmla="" tm="0">
                                          <p:val>
                                            <p:strVal val="0"/>
                                          </p:val>
                                        </p:tav>
                                        <p:tav fmla="" tm="100000">
                                          <p:val>
                                            <p:strVal val="#ppt_w"/>
                                          </p:val>
                                        </p:tav>
                                      </p:tavLst>
                                    </p:anim>
                                    <p:anim calcmode="lin" valueType="num">
                                      <p:cBhvr additive="base">
                                        <p:cTn dur="500"/>
                                        <p:tgtEl>
                                          <p:spTgt spid="137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75"/>
                                        </p:tgtEl>
                                        <p:attrNameLst>
                                          <p:attrName>style.visibility</p:attrName>
                                        </p:attrNameLst>
                                      </p:cBhvr>
                                      <p:to>
                                        <p:strVal val="visible"/>
                                      </p:to>
                                    </p:set>
                                    <p:anim calcmode="lin" valueType="num">
                                      <p:cBhvr additive="base">
                                        <p:cTn dur="500"/>
                                        <p:tgtEl>
                                          <p:spTgt spid="1375"/>
                                        </p:tgtEl>
                                        <p:attrNameLst>
                                          <p:attrName>ppt_w</p:attrName>
                                        </p:attrNameLst>
                                      </p:cBhvr>
                                      <p:tavLst>
                                        <p:tav fmla="" tm="0">
                                          <p:val>
                                            <p:strVal val="0"/>
                                          </p:val>
                                        </p:tav>
                                        <p:tav fmla="" tm="100000">
                                          <p:val>
                                            <p:strVal val="#ppt_w"/>
                                          </p:val>
                                        </p:tav>
                                      </p:tavLst>
                                    </p:anim>
                                    <p:anim calcmode="lin" valueType="num">
                                      <p:cBhvr additive="base">
                                        <p:cTn dur="500"/>
                                        <p:tgtEl>
                                          <p:spTgt spid="137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3" name="Shape 1383"/>
        <p:cNvGrpSpPr/>
        <p:nvPr/>
      </p:nvGrpSpPr>
      <p:grpSpPr>
        <a:xfrm>
          <a:off x="0" y="0"/>
          <a:ext cx="0" cy="0"/>
          <a:chOff x="0" y="0"/>
          <a:chExt cx="0" cy="0"/>
        </a:xfrm>
      </p:grpSpPr>
      <p:sp>
        <p:nvSpPr>
          <p:cNvPr id="1384" name="Google Shape;1384;p49"/>
          <p:cNvSpPr txBox="1"/>
          <p:nvPr>
            <p:ph type="title"/>
          </p:nvPr>
        </p:nvSpPr>
        <p:spPr>
          <a:xfrm>
            <a:off x="419641" y="410009"/>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DATA DEPENDENCIES</a:t>
            </a:r>
            <a:endParaRPr/>
          </a:p>
        </p:txBody>
      </p:sp>
      <p:sp>
        <p:nvSpPr>
          <p:cNvPr id="1385" name="Google Shape;1385;p49"/>
          <p:cNvSpPr txBox="1"/>
          <p:nvPr>
            <p:ph idx="2" type="body"/>
          </p:nvPr>
        </p:nvSpPr>
        <p:spPr>
          <a:xfrm>
            <a:off x="419641" y="948243"/>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Not all loops are parallel</a:t>
            </a:r>
            <a:endParaRPr/>
          </a:p>
        </p:txBody>
      </p:sp>
      <p:sp>
        <p:nvSpPr>
          <p:cNvPr id="1386" name="Google Shape;1386;p49"/>
          <p:cNvSpPr txBox="1"/>
          <p:nvPr/>
        </p:nvSpPr>
        <p:spPr>
          <a:xfrm>
            <a:off x="419641" y="1615970"/>
            <a:ext cx="6562184" cy="1477328"/>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2000">
                <a:solidFill>
                  <a:srgbClr val="AB69FF"/>
                </a:solidFill>
                <a:latin typeface="Consolas"/>
                <a:ea typeface="Consolas"/>
                <a:cs typeface="Consolas"/>
                <a:sym typeface="Consolas"/>
              </a:rPr>
              <a:t>void</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pairing(</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*a, </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a:t>
            </a:r>
            <a:endParaRPr/>
          </a:p>
          <a:p>
            <a:pPr indent="0" lvl="0" marL="0" marR="0" rtl="0" algn="l">
              <a:lnSpc>
                <a:spcPct val="90000"/>
              </a:lnSpc>
              <a:spcBef>
                <a:spcPts val="0"/>
              </a:spcBef>
              <a:spcAft>
                <a:spcPts val="0"/>
              </a:spcAft>
              <a:buNone/>
            </a:pPr>
            <a:r>
              <a:t/>
            </a:r>
            <a:endParaRPr sz="20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rgbClr val="1B12FF"/>
                </a:solidFill>
                <a:latin typeface="Consolas"/>
                <a:ea typeface="Consolas"/>
                <a:cs typeface="Consolas"/>
                <a:sym typeface="Consolas"/>
              </a:rPr>
              <a:t>for</a:t>
            </a:r>
            <a:r>
              <a:rPr lang="en-US" sz="2000">
                <a:solidFill>
                  <a:schemeClr val="dk2"/>
                </a:solidFill>
                <a:latin typeface="Consolas"/>
                <a:ea typeface="Consolas"/>
                <a:cs typeface="Consolas"/>
                <a:sym typeface="Consolas"/>
              </a:rPr>
              <a:t>(</a:t>
            </a:r>
            <a:r>
              <a:rPr lang="en-US" sz="2000">
                <a:solidFill>
                  <a:srgbClr val="AB69FF"/>
                </a:solidFill>
                <a:latin typeface="Consolas"/>
                <a:ea typeface="Consolas"/>
                <a:cs typeface="Consolas"/>
                <a:sym typeface="Consolas"/>
              </a:rPr>
              <a:t>int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i </a:t>
            </a:r>
            <a:r>
              <a:rPr lang="en-US" sz="2000">
                <a:solidFill>
                  <a:srgbClr val="4550AF"/>
                </a:solidFill>
                <a:latin typeface="Consolas"/>
                <a:ea typeface="Consolas"/>
                <a:cs typeface="Consolas"/>
                <a:sym typeface="Consolas"/>
              </a:rPr>
              <a:t>=</a:t>
            </a:r>
            <a:r>
              <a:rPr lang="en-US" sz="2000">
                <a:solidFill>
                  <a:srgbClr val="40A459"/>
                </a:solidFill>
                <a:latin typeface="Consolas"/>
                <a:ea typeface="Consolas"/>
                <a:cs typeface="Consolas"/>
                <a:sym typeface="Consolas"/>
              </a:rPr>
              <a:t> </a:t>
            </a:r>
            <a:r>
              <a:rPr lang="en-US" sz="2000">
                <a:solidFill>
                  <a:srgbClr val="FFA04F"/>
                </a:solidFill>
                <a:latin typeface="Consolas"/>
                <a:ea typeface="Consolas"/>
                <a:cs typeface="Consolas"/>
                <a:sym typeface="Consolas"/>
              </a:rPr>
              <a:t>1</a:t>
            </a:r>
            <a:r>
              <a:rPr lang="en-US" sz="2000">
                <a:solidFill>
                  <a:schemeClr val="dk2"/>
                </a:solidFill>
                <a:latin typeface="Consolas"/>
                <a:ea typeface="Consolas"/>
                <a:cs typeface="Consolas"/>
                <a:sym typeface="Consolas"/>
              </a:rPr>
              <a:t>; i &lt;</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N; i</a:t>
            </a:r>
            <a:r>
              <a:rPr lang="en-US" sz="2000">
                <a:solidFill>
                  <a:srgbClr val="4550AF"/>
                </a:solidFill>
                <a:latin typeface="Consolas"/>
                <a:ea typeface="Consolas"/>
                <a:cs typeface="Consolas"/>
                <a:sym typeface="Consolas"/>
              </a:rPr>
              <a:t>++</a:t>
            </a:r>
            <a:r>
              <a:rPr lang="en-US" sz="20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a[i] = a[i] + a[i-1];</a:t>
            </a:r>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a:t>
            </a:r>
            <a:endParaRPr/>
          </a:p>
        </p:txBody>
      </p:sp>
      <p:sp>
        <p:nvSpPr>
          <p:cNvPr id="1387" name="Google Shape;1387;p49"/>
          <p:cNvSpPr/>
          <p:nvPr/>
        </p:nvSpPr>
        <p:spPr>
          <a:xfrm>
            <a:off x="4480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a:t>
            </a:r>
            <a:endParaRPr/>
          </a:p>
        </p:txBody>
      </p:sp>
      <p:sp>
        <p:nvSpPr>
          <p:cNvPr id="1388" name="Google Shape;1388;p49"/>
          <p:cNvSpPr/>
          <p:nvPr/>
        </p:nvSpPr>
        <p:spPr>
          <a:xfrm>
            <a:off x="11338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1389" name="Google Shape;1389;p49"/>
          <p:cNvSpPr/>
          <p:nvPr/>
        </p:nvSpPr>
        <p:spPr>
          <a:xfrm>
            <a:off x="18196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6</a:t>
            </a:r>
            <a:endParaRPr/>
          </a:p>
        </p:txBody>
      </p:sp>
      <p:sp>
        <p:nvSpPr>
          <p:cNvPr id="1390" name="Google Shape;1390;p49"/>
          <p:cNvSpPr/>
          <p:nvPr/>
        </p:nvSpPr>
        <p:spPr>
          <a:xfrm>
            <a:off x="25054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10</a:t>
            </a:r>
            <a:endParaRPr/>
          </a:p>
        </p:txBody>
      </p:sp>
      <p:sp>
        <p:nvSpPr>
          <p:cNvPr id="1391" name="Google Shape;1391;p49"/>
          <p:cNvSpPr/>
          <p:nvPr/>
        </p:nvSpPr>
        <p:spPr>
          <a:xfrm>
            <a:off x="31912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15</a:t>
            </a:r>
            <a:endParaRPr/>
          </a:p>
        </p:txBody>
      </p:sp>
      <p:sp>
        <p:nvSpPr>
          <p:cNvPr id="1392" name="Google Shape;1392;p49"/>
          <p:cNvSpPr/>
          <p:nvPr/>
        </p:nvSpPr>
        <p:spPr>
          <a:xfrm>
            <a:off x="38770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21</a:t>
            </a:r>
            <a:endParaRPr/>
          </a:p>
        </p:txBody>
      </p:sp>
      <p:sp>
        <p:nvSpPr>
          <p:cNvPr id="1393" name="Google Shape;1393;p49"/>
          <p:cNvSpPr/>
          <p:nvPr/>
        </p:nvSpPr>
        <p:spPr>
          <a:xfrm>
            <a:off x="45628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28</a:t>
            </a:r>
            <a:endParaRPr/>
          </a:p>
        </p:txBody>
      </p:sp>
      <p:sp>
        <p:nvSpPr>
          <p:cNvPr id="1394" name="Google Shape;1394;p49"/>
          <p:cNvSpPr/>
          <p:nvPr/>
        </p:nvSpPr>
        <p:spPr>
          <a:xfrm>
            <a:off x="52486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36</a:t>
            </a:r>
            <a:endParaRPr/>
          </a:p>
        </p:txBody>
      </p:sp>
      <p:sp>
        <p:nvSpPr>
          <p:cNvPr id="1395" name="Google Shape;1395;p49"/>
          <p:cNvSpPr/>
          <p:nvPr/>
        </p:nvSpPr>
        <p:spPr>
          <a:xfrm>
            <a:off x="59344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45</a:t>
            </a:r>
            <a:endParaRPr/>
          </a:p>
        </p:txBody>
      </p:sp>
      <p:sp>
        <p:nvSpPr>
          <p:cNvPr id="1396" name="Google Shape;1396;p49"/>
          <p:cNvSpPr/>
          <p:nvPr/>
        </p:nvSpPr>
        <p:spPr>
          <a:xfrm>
            <a:off x="6620256" y="339389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55</a:t>
            </a:r>
            <a:endParaRPr/>
          </a:p>
        </p:txBody>
      </p:sp>
      <p:sp>
        <p:nvSpPr>
          <p:cNvPr id="1397" name="Google Shape;1397;p49"/>
          <p:cNvSpPr txBox="1"/>
          <p:nvPr/>
        </p:nvSpPr>
        <p:spPr>
          <a:xfrm>
            <a:off x="419641" y="1477471"/>
            <a:ext cx="6562184" cy="1754326"/>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2000">
                <a:solidFill>
                  <a:srgbClr val="AB69FF"/>
                </a:solidFill>
                <a:latin typeface="Consolas"/>
                <a:ea typeface="Consolas"/>
                <a:cs typeface="Consolas"/>
                <a:sym typeface="Consolas"/>
              </a:rPr>
              <a:t>subroutine</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pairing(a, N)</a:t>
            </a:r>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  </a:t>
            </a:r>
            <a:r>
              <a:rPr lang="en-US" sz="2000" strike="sngStrike">
                <a:solidFill>
                  <a:srgbClr val="FF5400"/>
                </a:solidFill>
                <a:latin typeface="Consolas"/>
                <a:ea typeface="Consolas"/>
                <a:cs typeface="Consolas"/>
                <a:sym typeface="Consolas"/>
              </a:rPr>
              <a:t>!$acc parallel loop</a:t>
            </a:r>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rgbClr val="1B12FF"/>
                </a:solidFill>
                <a:latin typeface="Consolas"/>
                <a:ea typeface="Consolas"/>
                <a:cs typeface="Consolas"/>
                <a:sym typeface="Consolas"/>
              </a:rPr>
              <a:t>do</a:t>
            </a: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i </a:t>
            </a:r>
            <a:r>
              <a:rPr lang="en-US" sz="2000">
                <a:solidFill>
                  <a:srgbClr val="4550AF"/>
                </a:solidFill>
                <a:latin typeface="Consolas"/>
                <a:ea typeface="Consolas"/>
                <a:cs typeface="Consolas"/>
                <a:sym typeface="Consolas"/>
              </a:rPr>
              <a:t>=</a:t>
            </a:r>
            <a:r>
              <a:rPr lang="en-US" sz="2000">
                <a:solidFill>
                  <a:srgbClr val="40A459"/>
                </a:solidFill>
                <a:latin typeface="Consolas"/>
                <a:ea typeface="Consolas"/>
                <a:cs typeface="Consolas"/>
                <a:sym typeface="Consolas"/>
              </a:rPr>
              <a:t> </a:t>
            </a:r>
            <a:r>
              <a:rPr lang="en-US" sz="2000">
                <a:solidFill>
                  <a:srgbClr val="FFA04F"/>
                </a:solidFill>
                <a:latin typeface="Consolas"/>
                <a:ea typeface="Consolas"/>
                <a:cs typeface="Consolas"/>
                <a:sym typeface="Consolas"/>
              </a:rPr>
              <a:t>1</a:t>
            </a:r>
            <a:r>
              <a:rPr lang="en-US" sz="2000">
                <a:solidFill>
                  <a:schemeClr val="dk2"/>
                </a:solidFill>
                <a:latin typeface="Consolas"/>
                <a:ea typeface="Consolas"/>
                <a:cs typeface="Consolas"/>
                <a:sym typeface="Consolas"/>
              </a:rPr>
              <a:t>,N</a:t>
            </a:r>
            <a:endParaRPr/>
          </a:p>
          <a:p>
            <a:pPr indent="0" lvl="0" marL="0" marR="0" rtl="0" algn="l">
              <a:lnSpc>
                <a:spcPct val="90000"/>
              </a:lnSpc>
              <a:spcBef>
                <a:spcPts val="0"/>
              </a:spcBef>
              <a:spcAft>
                <a:spcPts val="0"/>
              </a:spcAft>
              <a:buNone/>
            </a:pPr>
            <a:r>
              <a:rPr lang="en-US" sz="2000">
                <a:solidFill>
                  <a:srgbClr val="40A459"/>
                </a:solidFill>
                <a:latin typeface="Consolas"/>
                <a:ea typeface="Consolas"/>
                <a:cs typeface="Consolas"/>
                <a:sym typeface="Consolas"/>
              </a:rPr>
              <a:t>		</a:t>
            </a:r>
            <a:r>
              <a:rPr lang="en-US" sz="2000">
                <a:solidFill>
                  <a:schemeClr val="dk2"/>
                </a:solidFill>
                <a:latin typeface="Consolas"/>
                <a:ea typeface="Consolas"/>
                <a:cs typeface="Consolas"/>
                <a:sym typeface="Consolas"/>
              </a:rPr>
              <a:t>a(i) = a(i) + a(i-1)</a:t>
            </a:r>
            <a:endParaRPr/>
          </a:p>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  </a:t>
            </a:r>
            <a:r>
              <a:rPr lang="en-US" sz="2000">
                <a:solidFill>
                  <a:srgbClr val="1B12FF"/>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lang="en-US" sz="2000">
                <a:solidFill>
                  <a:srgbClr val="AB69FF"/>
                </a:solidFill>
                <a:latin typeface="Consolas"/>
                <a:ea typeface="Consolas"/>
                <a:cs typeface="Consolas"/>
                <a:sym typeface="Consolas"/>
              </a:rPr>
              <a:t>end subroutine</a:t>
            </a:r>
            <a:endParaRPr/>
          </a:p>
        </p:txBody>
      </p:sp>
      <p:sp>
        <p:nvSpPr>
          <p:cNvPr id="1398" name="Google Shape;1398;p49"/>
          <p:cNvSpPr/>
          <p:nvPr/>
        </p:nvSpPr>
        <p:spPr>
          <a:xfrm>
            <a:off x="770382"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99" name="Google Shape;1399;p49"/>
          <p:cNvSpPr/>
          <p:nvPr/>
        </p:nvSpPr>
        <p:spPr>
          <a:xfrm>
            <a:off x="1437894"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0" name="Google Shape;1400;p49"/>
          <p:cNvSpPr/>
          <p:nvPr/>
        </p:nvSpPr>
        <p:spPr>
          <a:xfrm>
            <a:off x="2123694"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1" name="Google Shape;1401;p49"/>
          <p:cNvSpPr/>
          <p:nvPr/>
        </p:nvSpPr>
        <p:spPr>
          <a:xfrm>
            <a:off x="2805498"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2" name="Google Shape;1402;p49"/>
          <p:cNvSpPr/>
          <p:nvPr/>
        </p:nvSpPr>
        <p:spPr>
          <a:xfrm>
            <a:off x="3485713"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3" name="Google Shape;1403;p49"/>
          <p:cNvSpPr/>
          <p:nvPr/>
        </p:nvSpPr>
        <p:spPr>
          <a:xfrm>
            <a:off x="4173860"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4" name="Google Shape;1404;p49"/>
          <p:cNvSpPr/>
          <p:nvPr/>
        </p:nvSpPr>
        <p:spPr>
          <a:xfrm>
            <a:off x="4844550"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5" name="Google Shape;1405;p49"/>
          <p:cNvSpPr/>
          <p:nvPr/>
        </p:nvSpPr>
        <p:spPr>
          <a:xfrm>
            <a:off x="5539813"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6" name="Google Shape;1406;p49"/>
          <p:cNvSpPr/>
          <p:nvPr/>
        </p:nvSpPr>
        <p:spPr>
          <a:xfrm>
            <a:off x="6233548" y="4487800"/>
            <a:ext cx="655982" cy="433590"/>
          </a:xfrm>
          <a:prstGeom prst="curvedDown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7" name="Google Shape;1407;p49"/>
          <p:cNvSpPr/>
          <p:nvPr/>
        </p:nvSpPr>
        <p:spPr>
          <a:xfrm>
            <a:off x="4594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408" name="Google Shape;1408;p49"/>
          <p:cNvSpPr/>
          <p:nvPr/>
        </p:nvSpPr>
        <p:spPr>
          <a:xfrm>
            <a:off x="1145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409" name="Google Shape;1409;p49"/>
          <p:cNvSpPr/>
          <p:nvPr/>
        </p:nvSpPr>
        <p:spPr>
          <a:xfrm>
            <a:off x="5260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410" name="Google Shape;1410;p49"/>
          <p:cNvSpPr/>
          <p:nvPr/>
        </p:nvSpPr>
        <p:spPr>
          <a:xfrm>
            <a:off x="1831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411" name="Google Shape;1411;p49"/>
          <p:cNvSpPr/>
          <p:nvPr/>
        </p:nvSpPr>
        <p:spPr>
          <a:xfrm>
            <a:off x="6631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412" name="Google Shape;1412;p49"/>
          <p:cNvSpPr/>
          <p:nvPr/>
        </p:nvSpPr>
        <p:spPr>
          <a:xfrm>
            <a:off x="2516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413" name="Google Shape;1413;p49"/>
          <p:cNvSpPr/>
          <p:nvPr/>
        </p:nvSpPr>
        <p:spPr>
          <a:xfrm>
            <a:off x="3202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414" name="Google Shape;1414;p49"/>
          <p:cNvSpPr/>
          <p:nvPr/>
        </p:nvSpPr>
        <p:spPr>
          <a:xfrm>
            <a:off x="38884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415" name="Google Shape;1415;p49"/>
          <p:cNvSpPr/>
          <p:nvPr/>
        </p:nvSpPr>
        <p:spPr>
          <a:xfrm>
            <a:off x="4574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416" name="Google Shape;1416;p49"/>
          <p:cNvSpPr/>
          <p:nvPr/>
        </p:nvSpPr>
        <p:spPr>
          <a:xfrm>
            <a:off x="5945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sp>
        <p:nvSpPr>
          <p:cNvPr id="1417" name="Google Shape;1417;p49"/>
          <p:cNvSpPr/>
          <p:nvPr/>
        </p:nvSpPr>
        <p:spPr>
          <a:xfrm>
            <a:off x="1145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a:t>
            </a:r>
            <a:endParaRPr/>
          </a:p>
        </p:txBody>
      </p:sp>
      <p:sp>
        <p:nvSpPr>
          <p:cNvPr id="1418" name="Google Shape;1418;p49"/>
          <p:cNvSpPr/>
          <p:nvPr/>
        </p:nvSpPr>
        <p:spPr>
          <a:xfrm>
            <a:off x="1831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1419" name="Google Shape;1419;p49"/>
          <p:cNvSpPr/>
          <p:nvPr/>
        </p:nvSpPr>
        <p:spPr>
          <a:xfrm>
            <a:off x="2516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4</a:t>
            </a:r>
            <a:endParaRPr/>
          </a:p>
        </p:txBody>
      </p:sp>
      <p:sp>
        <p:nvSpPr>
          <p:cNvPr id="1420" name="Google Shape;1420;p49"/>
          <p:cNvSpPr/>
          <p:nvPr/>
        </p:nvSpPr>
        <p:spPr>
          <a:xfrm>
            <a:off x="3202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5</a:t>
            </a:r>
            <a:endParaRPr/>
          </a:p>
        </p:txBody>
      </p:sp>
      <p:sp>
        <p:nvSpPr>
          <p:cNvPr id="1421" name="Google Shape;1421;p49"/>
          <p:cNvSpPr/>
          <p:nvPr/>
        </p:nvSpPr>
        <p:spPr>
          <a:xfrm>
            <a:off x="38884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6</a:t>
            </a:r>
            <a:endParaRPr/>
          </a:p>
        </p:txBody>
      </p:sp>
      <p:sp>
        <p:nvSpPr>
          <p:cNvPr id="1422" name="Google Shape;1422;p49"/>
          <p:cNvSpPr/>
          <p:nvPr/>
        </p:nvSpPr>
        <p:spPr>
          <a:xfrm>
            <a:off x="4574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7</a:t>
            </a:r>
            <a:endParaRPr/>
          </a:p>
        </p:txBody>
      </p:sp>
      <p:sp>
        <p:nvSpPr>
          <p:cNvPr id="1423" name="Google Shape;1423;p49"/>
          <p:cNvSpPr/>
          <p:nvPr/>
        </p:nvSpPr>
        <p:spPr>
          <a:xfrm>
            <a:off x="5260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8</a:t>
            </a:r>
            <a:endParaRPr/>
          </a:p>
        </p:txBody>
      </p:sp>
      <p:sp>
        <p:nvSpPr>
          <p:cNvPr id="1424" name="Google Shape;1424;p49"/>
          <p:cNvSpPr/>
          <p:nvPr/>
        </p:nvSpPr>
        <p:spPr>
          <a:xfrm>
            <a:off x="5945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9</a:t>
            </a:r>
            <a:endParaRPr/>
          </a:p>
        </p:txBody>
      </p:sp>
      <p:sp>
        <p:nvSpPr>
          <p:cNvPr id="1425" name="Google Shape;1425;p49"/>
          <p:cNvSpPr/>
          <p:nvPr/>
        </p:nvSpPr>
        <p:spPr>
          <a:xfrm>
            <a:off x="6631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10</a:t>
            </a:r>
            <a:endParaRPr/>
          </a:p>
        </p:txBody>
      </p:sp>
      <p:sp>
        <p:nvSpPr>
          <p:cNvPr id="1426" name="Google Shape;1426;p49"/>
          <p:cNvSpPr/>
          <p:nvPr/>
        </p:nvSpPr>
        <p:spPr>
          <a:xfrm>
            <a:off x="4594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a:t>
            </a:r>
            <a:endParaRPr/>
          </a:p>
        </p:txBody>
      </p:sp>
      <p:sp>
        <p:nvSpPr>
          <p:cNvPr id="1427" name="Google Shape;1427;p49"/>
          <p:cNvSpPr/>
          <p:nvPr/>
        </p:nvSpPr>
        <p:spPr>
          <a:xfrm>
            <a:off x="1145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a:t>
            </a:r>
            <a:endParaRPr/>
          </a:p>
        </p:txBody>
      </p:sp>
      <p:sp>
        <p:nvSpPr>
          <p:cNvPr id="1428" name="Google Shape;1428;p49"/>
          <p:cNvSpPr/>
          <p:nvPr/>
        </p:nvSpPr>
        <p:spPr>
          <a:xfrm>
            <a:off x="1831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6</a:t>
            </a:r>
            <a:endParaRPr/>
          </a:p>
        </p:txBody>
      </p:sp>
      <p:sp>
        <p:nvSpPr>
          <p:cNvPr id="1429" name="Google Shape;1429;p49"/>
          <p:cNvSpPr/>
          <p:nvPr/>
        </p:nvSpPr>
        <p:spPr>
          <a:xfrm>
            <a:off x="2516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10</a:t>
            </a:r>
            <a:endParaRPr/>
          </a:p>
        </p:txBody>
      </p:sp>
      <p:sp>
        <p:nvSpPr>
          <p:cNvPr id="1430" name="Google Shape;1430;p49"/>
          <p:cNvSpPr/>
          <p:nvPr/>
        </p:nvSpPr>
        <p:spPr>
          <a:xfrm>
            <a:off x="3202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15</a:t>
            </a:r>
            <a:endParaRPr/>
          </a:p>
        </p:txBody>
      </p:sp>
      <p:sp>
        <p:nvSpPr>
          <p:cNvPr id="1431" name="Google Shape;1431;p49"/>
          <p:cNvSpPr/>
          <p:nvPr/>
        </p:nvSpPr>
        <p:spPr>
          <a:xfrm>
            <a:off x="38884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21</a:t>
            </a:r>
            <a:endParaRPr/>
          </a:p>
        </p:txBody>
      </p:sp>
      <p:sp>
        <p:nvSpPr>
          <p:cNvPr id="1432" name="Google Shape;1432;p49"/>
          <p:cNvSpPr/>
          <p:nvPr/>
        </p:nvSpPr>
        <p:spPr>
          <a:xfrm>
            <a:off x="45742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13</a:t>
            </a:r>
            <a:endParaRPr/>
          </a:p>
        </p:txBody>
      </p:sp>
      <p:sp>
        <p:nvSpPr>
          <p:cNvPr id="1433" name="Google Shape;1433;p49"/>
          <p:cNvSpPr/>
          <p:nvPr/>
        </p:nvSpPr>
        <p:spPr>
          <a:xfrm>
            <a:off x="52600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21</a:t>
            </a:r>
            <a:endParaRPr/>
          </a:p>
        </p:txBody>
      </p:sp>
      <p:sp>
        <p:nvSpPr>
          <p:cNvPr id="1434" name="Google Shape;1434;p49"/>
          <p:cNvSpPr/>
          <p:nvPr/>
        </p:nvSpPr>
        <p:spPr>
          <a:xfrm>
            <a:off x="59458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30</a:t>
            </a:r>
            <a:endParaRPr/>
          </a:p>
        </p:txBody>
      </p:sp>
      <p:sp>
        <p:nvSpPr>
          <p:cNvPr id="1435" name="Google Shape;1435;p49"/>
          <p:cNvSpPr/>
          <p:nvPr/>
        </p:nvSpPr>
        <p:spPr>
          <a:xfrm>
            <a:off x="6631686" y="4935856"/>
            <a:ext cx="685800" cy="68580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Arial"/>
                <a:ea typeface="Arial"/>
                <a:cs typeface="Arial"/>
                <a:sym typeface="Arial"/>
              </a:rPr>
              <a:t>40</a:t>
            </a:r>
            <a:endParaRPr/>
          </a:p>
        </p:txBody>
      </p:sp>
      <p:sp>
        <p:nvSpPr>
          <p:cNvPr id="1436" name="Google Shape;1436;p49"/>
          <p:cNvSpPr txBox="1"/>
          <p:nvPr/>
        </p:nvSpPr>
        <p:spPr>
          <a:xfrm>
            <a:off x="834639"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i=1</a:t>
            </a:r>
            <a:endParaRPr/>
          </a:p>
        </p:txBody>
      </p:sp>
      <p:sp>
        <p:nvSpPr>
          <p:cNvPr id="1437" name="Google Shape;1437;p49"/>
          <p:cNvSpPr txBox="1"/>
          <p:nvPr/>
        </p:nvSpPr>
        <p:spPr>
          <a:xfrm>
            <a:off x="1506521"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i=2</a:t>
            </a:r>
            <a:endParaRPr/>
          </a:p>
        </p:txBody>
      </p:sp>
      <p:sp>
        <p:nvSpPr>
          <p:cNvPr id="1438" name="Google Shape;1438;p49"/>
          <p:cNvSpPr txBox="1"/>
          <p:nvPr/>
        </p:nvSpPr>
        <p:spPr>
          <a:xfrm>
            <a:off x="2195114"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i=3</a:t>
            </a:r>
            <a:endParaRPr/>
          </a:p>
        </p:txBody>
      </p:sp>
      <p:sp>
        <p:nvSpPr>
          <p:cNvPr id="1439" name="Google Shape;1439;p49"/>
          <p:cNvSpPr txBox="1"/>
          <p:nvPr/>
        </p:nvSpPr>
        <p:spPr>
          <a:xfrm>
            <a:off x="2858305"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i=4</a:t>
            </a:r>
            <a:endParaRPr/>
          </a:p>
        </p:txBody>
      </p:sp>
      <p:sp>
        <p:nvSpPr>
          <p:cNvPr id="1440" name="Google Shape;1440;p49"/>
          <p:cNvSpPr txBox="1"/>
          <p:nvPr/>
        </p:nvSpPr>
        <p:spPr>
          <a:xfrm>
            <a:off x="3541129"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i=5</a:t>
            </a:r>
            <a:endParaRPr/>
          </a:p>
        </p:txBody>
      </p:sp>
      <p:sp>
        <p:nvSpPr>
          <p:cNvPr id="1441" name="Google Shape;1441;p49"/>
          <p:cNvSpPr txBox="1"/>
          <p:nvPr/>
        </p:nvSpPr>
        <p:spPr>
          <a:xfrm>
            <a:off x="4231064"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i=6</a:t>
            </a:r>
            <a:endParaRPr/>
          </a:p>
        </p:txBody>
      </p:sp>
      <p:sp>
        <p:nvSpPr>
          <p:cNvPr id="1442" name="Google Shape;1442;p49"/>
          <p:cNvSpPr txBox="1"/>
          <p:nvPr/>
        </p:nvSpPr>
        <p:spPr>
          <a:xfrm>
            <a:off x="4896237" y="4245342"/>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i=7</a:t>
            </a:r>
            <a:endParaRPr/>
          </a:p>
        </p:txBody>
      </p:sp>
      <p:sp>
        <p:nvSpPr>
          <p:cNvPr id="1443" name="Google Shape;1443;p49"/>
          <p:cNvSpPr txBox="1"/>
          <p:nvPr/>
        </p:nvSpPr>
        <p:spPr>
          <a:xfrm>
            <a:off x="5595489" y="4243920"/>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i=8</a:t>
            </a:r>
            <a:endParaRPr/>
          </a:p>
        </p:txBody>
      </p:sp>
      <p:sp>
        <p:nvSpPr>
          <p:cNvPr id="1444" name="Google Shape;1444;p49"/>
          <p:cNvSpPr txBox="1"/>
          <p:nvPr/>
        </p:nvSpPr>
        <p:spPr>
          <a:xfrm>
            <a:off x="6283733" y="4243920"/>
            <a:ext cx="482824"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i=9</a:t>
            </a:r>
            <a:endParaRPr/>
          </a:p>
        </p:txBody>
      </p:sp>
      <p:sp>
        <p:nvSpPr>
          <p:cNvPr id="1445" name="Google Shape;1445;p49"/>
          <p:cNvSpPr txBox="1"/>
          <p:nvPr/>
        </p:nvSpPr>
        <p:spPr>
          <a:xfrm>
            <a:off x="1219509" y="5330794"/>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446" name="Google Shape;1446;p49"/>
          <p:cNvSpPr txBox="1"/>
          <p:nvPr/>
        </p:nvSpPr>
        <p:spPr>
          <a:xfrm>
            <a:off x="1219509" y="3109923"/>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447" name="Google Shape;1447;p49"/>
          <p:cNvSpPr txBox="1"/>
          <p:nvPr/>
        </p:nvSpPr>
        <p:spPr>
          <a:xfrm>
            <a:off x="4506922" y="3074278"/>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448" name="Google Shape;1448;p49"/>
          <p:cNvSpPr txBox="1"/>
          <p:nvPr/>
        </p:nvSpPr>
        <p:spPr>
          <a:xfrm>
            <a:off x="4514784" y="5285601"/>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449" name="Google Shape;1449;p49"/>
          <p:cNvSpPr txBox="1"/>
          <p:nvPr/>
        </p:nvSpPr>
        <p:spPr>
          <a:xfrm>
            <a:off x="1925432" y="5330794"/>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450" name="Google Shape;1450;p49"/>
          <p:cNvSpPr txBox="1"/>
          <p:nvPr/>
        </p:nvSpPr>
        <p:spPr>
          <a:xfrm>
            <a:off x="1925432" y="3109923"/>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451" name="Google Shape;1451;p49"/>
          <p:cNvSpPr txBox="1"/>
          <p:nvPr/>
        </p:nvSpPr>
        <p:spPr>
          <a:xfrm>
            <a:off x="5233559" y="3074941"/>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452" name="Google Shape;1452;p49"/>
          <p:cNvSpPr txBox="1"/>
          <p:nvPr/>
        </p:nvSpPr>
        <p:spPr>
          <a:xfrm>
            <a:off x="5241421" y="5286264"/>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453" name="Google Shape;1453;p49"/>
          <p:cNvSpPr txBox="1"/>
          <p:nvPr/>
        </p:nvSpPr>
        <p:spPr>
          <a:xfrm>
            <a:off x="2632311" y="5330794"/>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454" name="Google Shape;1454;p49"/>
          <p:cNvSpPr txBox="1"/>
          <p:nvPr/>
        </p:nvSpPr>
        <p:spPr>
          <a:xfrm>
            <a:off x="2632311" y="3109923"/>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455" name="Google Shape;1455;p49"/>
          <p:cNvSpPr txBox="1"/>
          <p:nvPr/>
        </p:nvSpPr>
        <p:spPr>
          <a:xfrm>
            <a:off x="5927816" y="3077950"/>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456" name="Google Shape;1456;p49"/>
          <p:cNvSpPr txBox="1"/>
          <p:nvPr/>
        </p:nvSpPr>
        <p:spPr>
          <a:xfrm>
            <a:off x="5935678" y="5289273"/>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457" name="Google Shape;1457;p49"/>
          <p:cNvSpPr txBox="1"/>
          <p:nvPr/>
        </p:nvSpPr>
        <p:spPr>
          <a:xfrm>
            <a:off x="3291204" y="5322636"/>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458" name="Google Shape;1458;p49"/>
          <p:cNvSpPr txBox="1"/>
          <p:nvPr/>
        </p:nvSpPr>
        <p:spPr>
          <a:xfrm>
            <a:off x="3291204" y="3101765"/>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459" name="Google Shape;1459;p49"/>
          <p:cNvSpPr txBox="1"/>
          <p:nvPr/>
        </p:nvSpPr>
        <p:spPr>
          <a:xfrm>
            <a:off x="6587463" y="3077446"/>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460" name="Google Shape;1460;p49"/>
          <p:cNvSpPr txBox="1"/>
          <p:nvPr/>
        </p:nvSpPr>
        <p:spPr>
          <a:xfrm>
            <a:off x="6595325" y="5288769"/>
            <a:ext cx="782587"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FF0000"/>
                </a:solidFill>
                <a:latin typeface="Noto Sans Symbols"/>
                <a:ea typeface="Noto Sans Symbols"/>
                <a:cs typeface="Noto Sans Symbols"/>
                <a:sym typeface="Noto Sans Symbols"/>
              </a:rPr>
              <a:t>⌧</a:t>
            </a:r>
            <a:endParaRPr/>
          </a:p>
        </p:txBody>
      </p:sp>
      <p:sp>
        <p:nvSpPr>
          <p:cNvPr id="1461" name="Google Shape;1461;p49"/>
          <p:cNvSpPr txBox="1"/>
          <p:nvPr/>
        </p:nvSpPr>
        <p:spPr>
          <a:xfrm>
            <a:off x="3951609" y="5316990"/>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462" name="Google Shape;1462;p49"/>
          <p:cNvSpPr txBox="1"/>
          <p:nvPr/>
        </p:nvSpPr>
        <p:spPr>
          <a:xfrm>
            <a:off x="3951609" y="3096119"/>
            <a:ext cx="628698" cy="7017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4400">
                <a:solidFill>
                  <a:srgbClr val="00B050"/>
                </a:solidFill>
                <a:latin typeface="Noto Sans Symbols"/>
                <a:ea typeface="Noto Sans Symbols"/>
                <a:cs typeface="Noto Sans Symbols"/>
                <a:sym typeface="Noto Sans Symbols"/>
              </a:rPr>
              <a:t>✓</a:t>
            </a:r>
            <a:endParaRPr/>
          </a:p>
        </p:txBody>
      </p:sp>
      <p:sp>
        <p:nvSpPr>
          <p:cNvPr id="1463" name="Google Shape;1463;p49"/>
          <p:cNvSpPr txBox="1"/>
          <p:nvPr/>
        </p:nvSpPr>
        <p:spPr>
          <a:xfrm>
            <a:off x="7306056" y="3812008"/>
            <a:ext cx="145103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Consolas"/>
                <a:ea typeface="Consolas"/>
                <a:cs typeface="Consolas"/>
                <a:sym typeface="Consolas"/>
              </a:rPr>
              <a:t>Sequential</a:t>
            </a:r>
            <a:endParaRPr/>
          </a:p>
        </p:txBody>
      </p:sp>
      <p:sp>
        <p:nvSpPr>
          <p:cNvPr id="1464" name="Google Shape;1464;p49"/>
          <p:cNvSpPr txBox="1"/>
          <p:nvPr/>
        </p:nvSpPr>
        <p:spPr>
          <a:xfrm>
            <a:off x="7317486" y="5340027"/>
            <a:ext cx="1197764"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Consolas"/>
                <a:ea typeface="Consolas"/>
                <a:cs typeface="Consolas"/>
                <a:sym typeface="Consolas"/>
              </a:rPr>
              <a:t>Parallel</a:t>
            </a:r>
            <a:endParaRPr/>
          </a:p>
        </p:txBody>
      </p:sp>
      <p:sp>
        <p:nvSpPr>
          <p:cNvPr id="1465" name="Google Shape;1465;p49"/>
          <p:cNvSpPr txBox="1"/>
          <p:nvPr/>
        </p:nvSpPr>
        <p:spPr>
          <a:xfrm>
            <a:off x="6963156" y="1730257"/>
            <a:ext cx="3886790" cy="84023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Even changing how the iterations are parallelized will not make this loop safe to parallelize.</a:t>
            </a:r>
            <a:endParaRPr i="1" sz="1800">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6"/>
                                        </p:tgtEl>
                                        <p:attrNameLst>
                                          <p:attrName>style.visibility</p:attrName>
                                        </p:attrNameLst>
                                      </p:cBhvr>
                                      <p:to>
                                        <p:strVal val="visible"/>
                                      </p:to>
                                    </p:set>
                                    <p:animEffect filter="fade" transition="in">
                                      <p:cBhvr>
                                        <p:cTn dur="100"/>
                                        <p:tgtEl>
                                          <p:spTgt spid="1426"/>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1417"/>
                                        </p:tgtEl>
                                        <p:attrNameLst>
                                          <p:attrName>style.visibility</p:attrName>
                                        </p:attrNameLst>
                                      </p:cBhvr>
                                      <p:to>
                                        <p:strVal val="visible"/>
                                      </p:to>
                                    </p:set>
                                    <p:animEffect filter="fade" transition="in">
                                      <p:cBhvr>
                                        <p:cTn dur="100"/>
                                        <p:tgtEl>
                                          <p:spTgt spid="1417"/>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418"/>
                                        </p:tgtEl>
                                        <p:attrNameLst>
                                          <p:attrName>style.visibility</p:attrName>
                                        </p:attrNameLst>
                                      </p:cBhvr>
                                      <p:to>
                                        <p:strVal val="visible"/>
                                      </p:to>
                                    </p:set>
                                    <p:animEffect filter="fade" transition="in">
                                      <p:cBhvr>
                                        <p:cTn dur="100"/>
                                        <p:tgtEl>
                                          <p:spTgt spid="1418"/>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419"/>
                                        </p:tgtEl>
                                        <p:attrNameLst>
                                          <p:attrName>style.visibility</p:attrName>
                                        </p:attrNameLst>
                                      </p:cBhvr>
                                      <p:to>
                                        <p:strVal val="visible"/>
                                      </p:to>
                                    </p:set>
                                    <p:animEffect filter="fade" transition="in">
                                      <p:cBhvr>
                                        <p:cTn dur="100"/>
                                        <p:tgtEl>
                                          <p:spTgt spid="1419"/>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1420"/>
                                        </p:tgtEl>
                                        <p:attrNameLst>
                                          <p:attrName>style.visibility</p:attrName>
                                        </p:attrNameLst>
                                      </p:cBhvr>
                                      <p:to>
                                        <p:strVal val="visible"/>
                                      </p:to>
                                    </p:set>
                                    <p:animEffect filter="fade" transition="in">
                                      <p:cBhvr>
                                        <p:cTn dur="100"/>
                                        <p:tgtEl>
                                          <p:spTgt spid="142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21"/>
                                        </p:tgtEl>
                                        <p:attrNameLst>
                                          <p:attrName>style.visibility</p:attrName>
                                        </p:attrNameLst>
                                      </p:cBhvr>
                                      <p:to>
                                        <p:strVal val="visible"/>
                                      </p:to>
                                    </p:set>
                                    <p:animEffect filter="fade" transition="in">
                                      <p:cBhvr>
                                        <p:cTn dur="100"/>
                                        <p:tgtEl>
                                          <p:spTgt spid="1421"/>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422"/>
                                        </p:tgtEl>
                                        <p:attrNameLst>
                                          <p:attrName>style.visibility</p:attrName>
                                        </p:attrNameLst>
                                      </p:cBhvr>
                                      <p:to>
                                        <p:strVal val="visible"/>
                                      </p:to>
                                    </p:set>
                                    <p:animEffect filter="fade" transition="in">
                                      <p:cBhvr>
                                        <p:cTn dur="100"/>
                                        <p:tgtEl>
                                          <p:spTgt spid="1422"/>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1423"/>
                                        </p:tgtEl>
                                        <p:attrNameLst>
                                          <p:attrName>style.visibility</p:attrName>
                                        </p:attrNameLst>
                                      </p:cBhvr>
                                      <p:to>
                                        <p:strVal val="visible"/>
                                      </p:to>
                                    </p:set>
                                    <p:animEffect filter="fade" transition="in">
                                      <p:cBhvr>
                                        <p:cTn dur="100"/>
                                        <p:tgtEl>
                                          <p:spTgt spid="1423"/>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1424"/>
                                        </p:tgtEl>
                                        <p:attrNameLst>
                                          <p:attrName>style.visibility</p:attrName>
                                        </p:attrNameLst>
                                      </p:cBhvr>
                                      <p:to>
                                        <p:strVal val="visible"/>
                                      </p:to>
                                    </p:set>
                                    <p:animEffect filter="fade" transition="in">
                                      <p:cBhvr>
                                        <p:cTn dur="100"/>
                                        <p:tgtEl>
                                          <p:spTgt spid="1424"/>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425"/>
                                        </p:tgtEl>
                                        <p:attrNameLst>
                                          <p:attrName>style.visibility</p:attrName>
                                        </p:attrNameLst>
                                      </p:cBhvr>
                                      <p:to>
                                        <p:strVal val="visible"/>
                                      </p:to>
                                    </p:set>
                                    <p:animEffect filter="fade" transition="in">
                                      <p:cBhvr>
                                        <p:cTn dur="100"/>
                                        <p:tgtEl>
                                          <p:spTgt spid="1425"/>
                                        </p:tgtEl>
                                      </p:cBhvr>
                                    </p:animEffect>
                                  </p:childTnLst>
                                </p:cTn>
                              </p:par>
                              <p:par>
                                <p:cTn fill="hold" nodeType="withEffect" presetClass="entr" presetID="1" presetSubtype="0">
                                  <p:stCondLst>
                                    <p:cond delay="0"/>
                                  </p:stCondLst>
                                  <p:childTnLst>
                                    <p:set>
                                      <p:cBhvr>
                                        <p:cTn dur="1" fill="hold">
                                          <p:stCondLst>
                                            <p:cond delay="0"/>
                                          </p:stCondLst>
                                        </p:cTn>
                                        <p:tgtEl>
                                          <p:spTgt spid="14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6"/>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64"/>
                                        </p:tgtEl>
                                        <p:attrNameLst>
                                          <p:attrName>style.visibility</p:attrName>
                                        </p:attrNameLst>
                                      </p:cBhvr>
                                      <p:to>
                                        <p:strVal val="visible"/>
                                      </p:to>
                                    </p:set>
                                    <p:animEffect filter="fade" transition="in">
                                      <p:cBhvr>
                                        <p:cTn dur="500"/>
                                        <p:tgtEl>
                                          <p:spTgt spid="1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gtEl>
                                        <p:attrNameLst>
                                          <p:attrName>style.visibility</p:attrName>
                                        </p:attrNameLst>
                                      </p:cBhvr>
                                      <p:to>
                                        <p:strVal val="visible"/>
                                      </p:to>
                                    </p:set>
                                    <p:animEffect filter="fade" transition="in">
                                      <p:cBhvr>
                                        <p:cTn dur="500"/>
                                        <p:tgtEl>
                                          <p:spTgt spid="1398"/>
                                        </p:tgtEl>
                                      </p:cBhvr>
                                    </p:animEffect>
                                  </p:childTnLst>
                                </p:cTn>
                              </p:par>
                              <p:par>
                                <p:cTn fill="hold" nodeType="withEffect" presetClass="entr" presetID="10" presetSubtype="0">
                                  <p:stCondLst>
                                    <p:cond delay="0"/>
                                  </p:stCondLst>
                                  <p:childTnLst>
                                    <p:set>
                                      <p:cBhvr>
                                        <p:cTn dur="1" fill="hold">
                                          <p:stCondLst>
                                            <p:cond delay="0"/>
                                          </p:stCondLst>
                                        </p:cTn>
                                        <p:tgtEl>
                                          <p:spTgt spid="1403"/>
                                        </p:tgtEl>
                                        <p:attrNameLst>
                                          <p:attrName>style.visibility</p:attrName>
                                        </p:attrNameLst>
                                      </p:cBhvr>
                                      <p:to>
                                        <p:strVal val="visible"/>
                                      </p:to>
                                    </p:set>
                                    <p:animEffect filter="fade" transition="in">
                                      <p:cBhvr>
                                        <p:cTn dur="500"/>
                                        <p:tgtEl>
                                          <p:spTgt spid="1403"/>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436"/>
                                        </p:tgtEl>
                                        <p:attrNameLst>
                                          <p:attrName>style.visibility</p:attrName>
                                        </p:attrNameLst>
                                      </p:cBhvr>
                                      <p:to>
                                        <p:strVal val="visible"/>
                                      </p:to>
                                    </p:set>
                                    <p:anim calcmode="lin" valueType="num">
                                      <p:cBhvr additive="base">
                                        <p:cTn dur="500"/>
                                        <p:tgtEl>
                                          <p:spTgt spid="1436"/>
                                        </p:tgtEl>
                                        <p:attrNameLst>
                                          <p:attrName>ppt_w</p:attrName>
                                        </p:attrNameLst>
                                      </p:cBhvr>
                                      <p:tavLst>
                                        <p:tav fmla="" tm="0">
                                          <p:val>
                                            <p:strVal val="0"/>
                                          </p:val>
                                        </p:tav>
                                        <p:tav fmla="" tm="100000">
                                          <p:val>
                                            <p:strVal val="#ppt_w"/>
                                          </p:val>
                                        </p:tav>
                                      </p:tavLst>
                                    </p:anim>
                                    <p:anim calcmode="lin" valueType="num">
                                      <p:cBhvr additive="base">
                                        <p:cTn dur="500"/>
                                        <p:tgtEl>
                                          <p:spTgt spid="1436"/>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441"/>
                                        </p:tgtEl>
                                        <p:attrNameLst>
                                          <p:attrName>style.visibility</p:attrName>
                                        </p:attrNameLst>
                                      </p:cBhvr>
                                      <p:to>
                                        <p:strVal val="visible"/>
                                      </p:to>
                                    </p:set>
                                    <p:anim calcmode="lin" valueType="num">
                                      <p:cBhvr additive="base">
                                        <p:cTn dur="500"/>
                                        <p:tgtEl>
                                          <p:spTgt spid="1441"/>
                                        </p:tgtEl>
                                        <p:attrNameLst>
                                          <p:attrName>ppt_w</p:attrName>
                                        </p:attrNameLst>
                                      </p:cBhvr>
                                      <p:tavLst>
                                        <p:tav fmla="" tm="0">
                                          <p:val>
                                            <p:strVal val="0"/>
                                          </p:val>
                                        </p:tav>
                                        <p:tav fmla="" tm="100000">
                                          <p:val>
                                            <p:strVal val="#ppt_w"/>
                                          </p:val>
                                        </p:tav>
                                      </p:tavLst>
                                    </p:anim>
                                    <p:anim calcmode="lin" valueType="num">
                                      <p:cBhvr additive="base">
                                        <p:cTn dur="500"/>
                                        <p:tgtEl>
                                          <p:spTgt spid="144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417"/>
                                        </p:tgtEl>
                                      </p:cBhvr>
                                    </p:animEffect>
                                    <p:set>
                                      <p:cBhvr>
                                        <p:cTn dur="1" fill="hold">
                                          <p:stCondLst>
                                            <p:cond delay="500"/>
                                          </p:stCondLst>
                                        </p:cTn>
                                        <p:tgtEl>
                                          <p:spTgt spid="141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422"/>
                                        </p:tgtEl>
                                      </p:cBhvr>
                                    </p:animEffect>
                                    <p:set>
                                      <p:cBhvr>
                                        <p:cTn dur="1" fill="hold">
                                          <p:stCondLst>
                                            <p:cond delay="500"/>
                                          </p:stCondLst>
                                        </p:cTn>
                                        <p:tgtEl>
                                          <p:spTgt spid="1422"/>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27"/>
                                        </p:tgtEl>
                                        <p:attrNameLst>
                                          <p:attrName>style.visibility</p:attrName>
                                        </p:attrNameLst>
                                      </p:cBhvr>
                                      <p:to>
                                        <p:strVal val="visible"/>
                                      </p:to>
                                    </p:set>
                                    <p:animEffect filter="fade" transition="in">
                                      <p:cBhvr>
                                        <p:cTn dur="500"/>
                                        <p:tgtEl>
                                          <p:spTgt spid="1427"/>
                                        </p:tgtEl>
                                      </p:cBhvr>
                                    </p:animEffect>
                                  </p:childTnLst>
                                </p:cTn>
                              </p:par>
                              <p:par>
                                <p:cTn fill="hold" nodeType="withEffect" presetClass="entr" presetID="10" presetSubtype="0">
                                  <p:stCondLst>
                                    <p:cond delay="0"/>
                                  </p:stCondLst>
                                  <p:childTnLst>
                                    <p:set>
                                      <p:cBhvr>
                                        <p:cTn dur="1" fill="hold">
                                          <p:stCondLst>
                                            <p:cond delay="0"/>
                                          </p:stCondLst>
                                        </p:cTn>
                                        <p:tgtEl>
                                          <p:spTgt spid="1432"/>
                                        </p:tgtEl>
                                        <p:attrNameLst>
                                          <p:attrName>style.visibility</p:attrName>
                                        </p:attrNameLst>
                                      </p:cBhvr>
                                      <p:to>
                                        <p:strVal val="visible"/>
                                      </p:to>
                                    </p:set>
                                    <p:animEffect filter="fade" transition="in">
                                      <p:cBhvr>
                                        <p:cTn dur="500"/>
                                        <p:tgtEl>
                                          <p:spTgt spid="1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45"/>
                                        </p:tgtEl>
                                        <p:attrNameLst>
                                          <p:attrName>style.visibility</p:attrName>
                                        </p:attrNameLst>
                                      </p:cBhvr>
                                      <p:to>
                                        <p:strVal val="visible"/>
                                      </p:to>
                                    </p:set>
                                    <p:anim calcmode="lin" valueType="num">
                                      <p:cBhvr additive="base">
                                        <p:cTn dur="500"/>
                                        <p:tgtEl>
                                          <p:spTgt spid="1445"/>
                                        </p:tgtEl>
                                        <p:attrNameLst>
                                          <p:attrName>ppt_w</p:attrName>
                                        </p:attrNameLst>
                                      </p:cBhvr>
                                      <p:tavLst>
                                        <p:tav fmla="" tm="0">
                                          <p:val>
                                            <p:strVal val="0"/>
                                          </p:val>
                                        </p:tav>
                                        <p:tav fmla="" tm="100000">
                                          <p:val>
                                            <p:strVal val="#ppt_w"/>
                                          </p:val>
                                        </p:tav>
                                      </p:tavLst>
                                    </p:anim>
                                    <p:anim calcmode="lin" valueType="num">
                                      <p:cBhvr additive="base">
                                        <p:cTn dur="500"/>
                                        <p:tgtEl>
                                          <p:spTgt spid="144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46"/>
                                        </p:tgtEl>
                                        <p:attrNameLst>
                                          <p:attrName>style.visibility</p:attrName>
                                        </p:attrNameLst>
                                      </p:cBhvr>
                                      <p:to>
                                        <p:strVal val="visible"/>
                                      </p:to>
                                    </p:set>
                                    <p:anim calcmode="lin" valueType="num">
                                      <p:cBhvr additive="base">
                                        <p:cTn dur="500"/>
                                        <p:tgtEl>
                                          <p:spTgt spid="1446"/>
                                        </p:tgtEl>
                                        <p:attrNameLst>
                                          <p:attrName>ppt_w</p:attrName>
                                        </p:attrNameLst>
                                      </p:cBhvr>
                                      <p:tavLst>
                                        <p:tav fmla="" tm="0">
                                          <p:val>
                                            <p:strVal val="0"/>
                                          </p:val>
                                        </p:tav>
                                        <p:tav fmla="" tm="100000">
                                          <p:val>
                                            <p:strVal val="#ppt_w"/>
                                          </p:val>
                                        </p:tav>
                                      </p:tavLst>
                                    </p:anim>
                                    <p:anim calcmode="lin" valueType="num">
                                      <p:cBhvr additive="base">
                                        <p:cTn dur="500"/>
                                        <p:tgtEl>
                                          <p:spTgt spid="144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447"/>
                                        </p:tgtEl>
                                        <p:attrNameLst>
                                          <p:attrName>style.visibility</p:attrName>
                                        </p:attrNameLst>
                                      </p:cBhvr>
                                      <p:to>
                                        <p:strVal val="visible"/>
                                      </p:to>
                                    </p:set>
                                    <p:anim calcmode="lin" valueType="num">
                                      <p:cBhvr additive="base">
                                        <p:cTn dur="500"/>
                                        <p:tgtEl>
                                          <p:spTgt spid="1447"/>
                                        </p:tgtEl>
                                        <p:attrNameLst>
                                          <p:attrName>ppt_w</p:attrName>
                                        </p:attrNameLst>
                                      </p:cBhvr>
                                      <p:tavLst>
                                        <p:tav fmla="" tm="0">
                                          <p:val>
                                            <p:strVal val="0"/>
                                          </p:val>
                                        </p:tav>
                                        <p:tav fmla="" tm="100000">
                                          <p:val>
                                            <p:strVal val="#ppt_w"/>
                                          </p:val>
                                        </p:tav>
                                      </p:tavLst>
                                    </p:anim>
                                    <p:anim calcmode="lin" valueType="num">
                                      <p:cBhvr additive="base">
                                        <p:cTn dur="500"/>
                                        <p:tgtEl>
                                          <p:spTgt spid="144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48"/>
                                        </p:tgtEl>
                                        <p:attrNameLst>
                                          <p:attrName>style.visibility</p:attrName>
                                        </p:attrNameLst>
                                      </p:cBhvr>
                                      <p:to>
                                        <p:strVal val="visible"/>
                                      </p:to>
                                    </p:set>
                                    <p:anim calcmode="lin" valueType="num">
                                      <p:cBhvr additive="base">
                                        <p:cTn dur="500"/>
                                        <p:tgtEl>
                                          <p:spTgt spid="1448"/>
                                        </p:tgtEl>
                                        <p:attrNameLst>
                                          <p:attrName>ppt_w</p:attrName>
                                        </p:attrNameLst>
                                      </p:cBhvr>
                                      <p:tavLst>
                                        <p:tav fmla="" tm="0">
                                          <p:val>
                                            <p:strVal val="0"/>
                                          </p:val>
                                        </p:tav>
                                        <p:tav fmla="" tm="100000">
                                          <p:val>
                                            <p:strVal val="#ppt_w"/>
                                          </p:val>
                                        </p:tav>
                                      </p:tavLst>
                                    </p:anim>
                                    <p:anim calcmode="lin" valueType="num">
                                      <p:cBhvr additive="base">
                                        <p:cTn dur="500"/>
                                        <p:tgtEl>
                                          <p:spTgt spid="144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9"/>
                                        </p:tgtEl>
                                        <p:attrNameLst>
                                          <p:attrName>style.visibility</p:attrName>
                                        </p:attrNameLst>
                                      </p:cBhvr>
                                      <p:to>
                                        <p:strVal val="visible"/>
                                      </p:to>
                                    </p:set>
                                    <p:animEffect filter="fade" transition="in">
                                      <p:cBhvr>
                                        <p:cTn dur="500"/>
                                        <p:tgtEl>
                                          <p:spTgt spid="1399"/>
                                        </p:tgtEl>
                                      </p:cBhvr>
                                    </p:animEffect>
                                  </p:childTnLst>
                                </p:cTn>
                              </p:par>
                              <p:par>
                                <p:cTn fill="hold" nodeType="withEffect" presetClass="entr" presetID="10" presetSubtype="0">
                                  <p:stCondLst>
                                    <p:cond delay="0"/>
                                  </p:stCondLst>
                                  <p:childTnLst>
                                    <p:set>
                                      <p:cBhvr>
                                        <p:cTn dur="1" fill="hold">
                                          <p:stCondLst>
                                            <p:cond delay="0"/>
                                          </p:stCondLst>
                                        </p:cTn>
                                        <p:tgtEl>
                                          <p:spTgt spid="1404"/>
                                        </p:tgtEl>
                                        <p:attrNameLst>
                                          <p:attrName>style.visibility</p:attrName>
                                        </p:attrNameLst>
                                      </p:cBhvr>
                                      <p:to>
                                        <p:strVal val="visible"/>
                                      </p:to>
                                    </p:set>
                                    <p:animEffect filter="fade" transition="in">
                                      <p:cBhvr>
                                        <p:cTn dur="500"/>
                                        <p:tgtEl>
                                          <p:spTgt spid="1404"/>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437"/>
                                        </p:tgtEl>
                                        <p:attrNameLst>
                                          <p:attrName>style.visibility</p:attrName>
                                        </p:attrNameLst>
                                      </p:cBhvr>
                                      <p:to>
                                        <p:strVal val="visible"/>
                                      </p:to>
                                    </p:set>
                                    <p:anim calcmode="lin" valueType="num">
                                      <p:cBhvr additive="base">
                                        <p:cTn dur="500"/>
                                        <p:tgtEl>
                                          <p:spTgt spid="1437"/>
                                        </p:tgtEl>
                                        <p:attrNameLst>
                                          <p:attrName>ppt_w</p:attrName>
                                        </p:attrNameLst>
                                      </p:cBhvr>
                                      <p:tavLst>
                                        <p:tav fmla="" tm="0">
                                          <p:val>
                                            <p:strVal val="0"/>
                                          </p:val>
                                        </p:tav>
                                        <p:tav fmla="" tm="100000">
                                          <p:val>
                                            <p:strVal val="#ppt_w"/>
                                          </p:val>
                                        </p:tav>
                                      </p:tavLst>
                                    </p:anim>
                                    <p:anim calcmode="lin" valueType="num">
                                      <p:cBhvr additive="base">
                                        <p:cTn dur="500"/>
                                        <p:tgtEl>
                                          <p:spTgt spid="143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442"/>
                                        </p:tgtEl>
                                        <p:attrNameLst>
                                          <p:attrName>style.visibility</p:attrName>
                                        </p:attrNameLst>
                                      </p:cBhvr>
                                      <p:to>
                                        <p:strVal val="visible"/>
                                      </p:to>
                                    </p:set>
                                    <p:anim calcmode="lin" valueType="num">
                                      <p:cBhvr additive="base">
                                        <p:cTn dur="500"/>
                                        <p:tgtEl>
                                          <p:spTgt spid="1442"/>
                                        </p:tgtEl>
                                        <p:attrNameLst>
                                          <p:attrName>ppt_w</p:attrName>
                                        </p:attrNameLst>
                                      </p:cBhvr>
                                      <p:tavLst>
                                        <p:tav fmla="" tm="0">
                                          <p:val>
                                            <p:strVal val="0"/>
                                          </p:val>
                                        </p:tav>
                                        <p:tav fmla="" tm="100000">
                                          <p:val>
                                            <p:strVal val="#ppt_w"/>
                                          </p:val>
                                        </p:tav>
                                      </p:tavLst>
                                    </p:anim>
                                    <p:anim calcmode="lin" valueType="num">
                                      <p:cBhvr additive="base">
                                        <p:cTn dur="500"/>
                                        <p:tgtEl>
                                          <p:spTgt spid="144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418"/>
                                        </p:tgtEl>
                                      </p:cBhvr>
                                    </p:animEffect>
                                    <p:set>
                                      <p:cBhvr>
                                        <p:cTn dur="1" fill="hold">
                                          <p:stCondLst>
                                            <p:cond delay="500"/>
                                          </p:stCondLst>
                                        </p:cTn>
                                        <p:tgtEl>
                                          <p:spTgt spid="141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423"/>
                                        </p:tgtEl>
                                      </p:cBhvr>
                                    </p:animEffect>
                                    <p:set>
                                      <p:cBhvr>
                                        <p:cTn dur="1" fill="hold">
                                          <p:stCondLst>
                                            <p:cond delay="500"/>
                                          </p:stCondLst>
                                        </p:cTn>
                                        <p:tgtEl>
                                          <p:spTgt spid="1423"/>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28"/>
                                        </p:tgtEl>
                                        <p:attrNameLst>
                                          <p:attrName>style.visibility</p:attrName>
                                        </p:attrNameLst>
                                      </p:cBhvr>
                                      <p:to>
                                        <p:strVal val="visible"/>
                                      </p:to>
                                    </p:set>
                                    <p:animEffect filter="fade" transition="in">
                                      <p:cBhvr>
                                        <p:cTn dur="500"/>
                                        <p:tgtEl>
                                          <p:spTgt spid="1428"/>
                                        </p:tgtEl>
                                      </p:cBhvr>
                                    </p:animEffect>
                                  </p:childTnLst>
                                </p:cTn>
                              </p:par>
                              <p:par>
                                <p:cTn fill="hold" nodeType="withEffect" presetClass="entr" presetID="10" presetSubtype="0">
                                  <p:stCondLst>
                                    <p:cond delay="0"/>
                                  </p:stCondLst>
                                  <p:childTnLst>
                                    <p:set>
                                      <p:cBhvr>
                                        <p:cTn dur="1" fill="hold">
                                          <p:stCondLst>
                                            <p:cond delay="0"/>
                                          </p:stCondLst>
                                        </p:cTn>
                                        <p:tgtEl>
                                          <p:spTgt spid="1433"/>
                                        </p:tgtEl>
                                        <p:attrNameLst>
                                          <p:attrName>style.visibility</p:attrName>
                                        </p:attrNameLst>
                                      </p:cBhvr>
                                      <p:to>
                                        <p:strVal val="visible"/>
                                      </p:to>
                                    </p:set>
                                    <p:animEffect filter="fade" transition="in">
                                      <p:cBhvr>
                                        <p:cTn dur="500"/>
                                        <p:tgtEl>
                                          <p:spTgt spid="1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49"/>
                                        </p:tgtEl>
                                        <p:attrNameLst>
                                          <p:attrName>style.visibility</p:attrName>
                                        </p:attrNameLst>
                                      </p:cBhvr>
                                      <p:to>
                                        <p:strVal val="visible"/>
                                      </p:to>
                                    </p:set>
                                    <p:anim calcmode="lin" valueType="num">
                                      <p:cBhvr additive="base">
                                        <p:cTn dur="500"/>
                                        <p:tgtEl>
                                          <p:spTgt spid="1449"/>
                                        </p:tgtEl>
                                        <p:attrNameLst>
                                          <p:attrName>ppt_w</p:attrName>
                                        </p:attrNameLst>
                                      </p:cBhvr>
                                      <p:tavLst>
                                        <p:tav fmla="" tm="0">
                                          <p:val>
                                            <p:strVal val="0"/>
                                          </p:val>
                                        </p:tav>
                                        <p:tav fmla="" tm="100000">
                                          <p:val>
                                            <p:strVal val="#ppt_w"/>
                                          </p:val>
                                        </p:tav>
                                      </p:tavLst>
                                    </p:anim>
                                    <p:anim calcmode="lin" valueType="num">
                                      <p:cBhvr additive="base">
                                        <p:cTn dur="500"/>
                                        <p:tgtEl>
                                          <p:spTgt spid="144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50"/>
                                        </p:tgtEl>
                                        <p:attrNameLst>
                                          <p:attrName>style.visibility</p:attrName>
                                        </p:attrNameLst>
                                      </p:cBhvr>
                                      <p:to>
                                        <p:strVal val="visible"/>
                                      </p:to>
                                    </p:set>
                                    <p:anim calcmode="lin" valueType="num">
                                      <p:cBhvr additive="base">
                                        <p:cTn dur="500"/>
                                        <p:tgtEl>
                                          <p:spTgt spid="1450"/>
                                        </p:tgtEl>
                                        <p:attrNameLst>
                                          <p:attrName>ppt_w</p:attrName>
                                        </p:attrNameLst>
                                      </p:cBhvr>
                                      <p:tavLst>
                                        <p:tav fmla="" tm="0">
                                          <p:val>
                                            <p:strVal val="0"/>
                                          </p:val>
                                        </p:tav>
                                        <p:tav fmla="" tm="100000">
                                          <p:val>
                                            <p:strVal val="#ppt_w"/>
                                          </p:val>
                                        </p:tav>
                                      </p:tavLst>
                                    </p:anim>
                                    <p:anim calcmode="lin" valueType="num">
                                      <p:cBhvr additive="base">
                                        <p:cTn dur="500"/>
                                        <p:tgtEl>
                                          <p:spTgt spid="1450"/>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451"/>
                                        </p:tgtEl>
                                        <p:attrNameLst>
                                          <p:attrName>style.visibility</p:attrName>
                                        </p:attrNameLst>
                                      </p:cBhvr>
                                      <p:to>
                                        <p:strVal val="visible"/>
                                      </p:to>
                                    </p:set>
                                    <p:anim calcmode="lin" valueType="num">
                                      <p:cBhvr additive="base">
                                        <p:cTn dur="500"/>
                                        <p:tgtEl>
                                          <p:spTgt spid="1451"/>
                                        </p:tgtEl>
                                        <p:attrNameLst>
                                          <p:attrName>ppt_w</p:attrName>
                                        </p:attrNameLst>
                                      </p:cBhvr>
                                      <p:tavLst>
                                        <p:tav fmla="" tm="0">
                                          <p:val>
                                            <p:strVal val="0"/>
                                          </p:val>
                                        </p:tav>
                                        <p:tav fmla="" tm="100000">
                                          <p:val>
                                            <p:strVal val="#ppt_w"/>
                                          </p:val>
                                        </p:tav>
                                      </p:tavLst>
                                    </p:anim>
                                    <p:anim calcmode="lin" valueType="num">
                                      <p:cBhvr additive="base">
                                        <p:cTn dur="500"/>
                                        <p:tgtEl>
                                          <p:spTgt spid="145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52"/>
                                        </p:tgtEl>
                                        <p:attrNameLst>
                                          <p:attrName>style.visibility</p:attrName>
                                        </p:attrNameLst>
                                      </p:cBhvr>
                                      <p:to>
                                        <p:strVal val="visible"/>
                                      </p:to>
                                    </p:set>
                                    <p:anim calcmode="lin" valueType="num">
                                      <p:cBhvr additive="base">
                                        <p:cTn dur="500"/>
                                        <p:tgtEl>
                                          <p:spTgt spid="1452"/>
                                        </p:tgtEl>
                                        <p:attrNameLst>
                                          <p:attrName>ppt_w</p:attrName>
                                        </p:attrNameLst>
                                      </p:cBhvr>
                                      <p:tavLst>
                                        <p:tav fmla="" tm="0">
                                          <p:val>
                                            <p:strVal val="0"/>
                                          </p:val>
                                        </p:tav>
                                        <p:tav fmla="" tm="100000">
                                          <p:val>
                                            <p:strVal val="#ppt_w"/>
                                          </p:val>
                                        </p:tav>
                                      </p:tavLst>
                                    </p:anim>
                                    <p:anim calcmode="lin" valueType="num">
                                      <p:cBhvr additive="base">
                                        <p:cTn dur="500"/>
                                        <p:tgtEl>
                                          <p:spTgt spid="145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gtEl>
                                        <p:attrNameLst>
                                          <p:attrName>style.visibility</p:attrName>
                                        </p:attrNameLst>
                                      </p:cBhvr>
                                      <p:to>
                                        <p:strVal val="visible"/>
                                      </p:to>
                                    </p:set>
                                    <p:animEffect filter="fade" transition="in">
                                      <p:cBhvr>
                                        <p:cTn dur="500"/>
                                        <p:tgtEl>
                                          <p:spTgt spid="1400"/>
                                        </p:tgtEl>
                                      </p:cBhvr>
                                    </p:animEffect>
                                  </p:childTnLst>
                                </p:cTn>
                              </p:par>
                              <p:par>
                                <p:cTn fill="hold" nodeType="withEffect" presetClass="entr" presetID="10" presetSubtype="0">
                                  <p:stCondLst>
                                    <p:cond delay="0"/>
                                  </p:stCondLst>
                                  <p:childTnLst>
                                    <p:set>
                                      <p:cBhvr>
                                        <p:cTn dur="1" fill="hold">
                                          <p:stCondLst>
                                            <p:cond delay="0"/>
                                          </p:stCondLst>
                                        </p:cTn>
                                        <p:tgtEl>
                                          <p:spTgt spid="1405"/>
                                        </p:tgtEl>
                                        <p:attrNameLst>
                                          <p:attrName>style.visibility</p:attrName>
                                        </p:attrNameLst>
                                      </p:cBhvr>
                                      <p:to>
                                        <p:strVal val="visible"/>
                                      </p:to>
                                    </p:set>
                                    <p:animEffect filter="fade" transition="in">
                                      <p:cBhvr>
                                        <p:cTn dur="500"/>
                                        <p:tgtEl>
                                          <p:spTgt spid="1405"/>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438"/>
                                        </p:tgtEl>
                                        <p:attrNameLst>
                                          <p:attrName>style.visibility</p:attrName>
                                        </p:attrNameLst>
                                      </p:cBhvr>
                                      <p:to>
                                        <p:strVal val="visible"/>
                                      </p:to>
                                    </p:set>
                                    <p:anim calcmode="lin" valueType="num">
                                      <p:cBhvr additive="base">
                                        <p:cTn dur="500"/>
                                        <p:tgtEl>
                                          <p:spTgt spid="1438"/>
                                        </p:tgtEl>
                                        <p:attrNameLst>
                                          <p:attrName>ppt_w</p:attrName>
                                        </p:attrNameLst>
                                      </p:cBhvr>
                                      <p:tavLst>
                                        <p:tav fmla="" tm="0">
                                          <p:val>
                                            <p:strVal val="0"/>
                                          </p:val>
                                        </p:tav>
                                        <p:tav fmla="" tm="100000">
                                          <p:val>
                                            <p:strVal val="#ppt_w"/>
                                          </p:val>
                                        </p:tav>
                                      </p:tavLst>
                                    </p:anim>
                                    <p:anim calcmode="lin" valueType="num">
                                      <p:cBhvr additive="base">
                                        <p:cTn dur="500"/>
                                        <p:tgtEl>
                                          <p:spTgt spid="1438"/>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443"/>
                                        </p:tgtEl>
                                        <p:attrNameLst>
                                          <p:attrName>style.visibility</p:attrName>
                                        </p:attrNameLst>
                                      </p:cBhvr>
                                      <p:to>
                                        <p:strVal val="visible"/>
                                      </p:to>
                                    </p:set>
                                    <p:anim calcmode="lin" valueType="num">
                                      <p:cBhvr additive="base">
                                        <p:cTn dur="500"/>
                                        <p:tgtEl>
                                          <p:spTgt spid="1443"/>
                                        </p:tgtEl>
                                        <p:attrNameLst>
                                          <p:attrName>ppt_w</p:attrName>
                                        </p:attrNameLst>
                                      </p:cBhvr>
                                      <p:tavLst>
                                        <p:tav fmla="" tm="0">
                                          <p:val>
                                            <p:strVal val="0"/>
                                          </p:val>
                                        </p:tav>
                                        <p:tav fmla="" tm="100000">
                                          <p:val>
                                            <p:strVal val="#ppt_w"/>
                                          </p:val>
                                        </p:tav>
                                      </p:tavLst>
                                    </p:anim>
                                    <p:anim calcmode="lin" valueType="num">
                                      <p:cBhvr additive="base">
                                        <p:cTn dur="500"/>
                                        <p:tgtEl>
                                          <p:spTgt spid="144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419"/>
                                        </p:tgtEl>
                                      </p:cBhvr>
                                    </p:animEffect>
                                    <p:set>
                                      <p:cBhvr>
                                        <p:cTn dur="1" fill="hold">
                                          <p:stCondLst>
                                            <p:cond delay="500"/>
                                          </p:stCondLst>
                                        </p:cTn>
                                        <p:tgtEl>
                                          <p:spTgt spid="141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424"/>
                                        </p:tgtEl>
                                      </p:cBhvr>
                                    </p:animEffect>
                                    <p:set>
                                      <p:cBhvr>
                                        <p:cTn dur="1" fill="hold">
                                          <p:stCondLst>
                                            <p:cond delay="500"/>
                                          </p:stCondLst>
                                        </p:cTn>
                                        <p:tgtEl>
                                          <p:spTgt spid="142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29"/>
                                        </p:tgtEl>
                                        <p:attrNameLst>
                                          <p:attrName>style.visibility</p:attrName>
                                        </p:attrNameLst>
                                      </p:cBhvr>
                                      <p:to>
                                        <p:strVal val="visible"/>
                                      </p:to>
                                    </p:set>
                                    <p:animEffect filter="fade" transition="in">
                                      <p:cBhvr>
                                        <p:cTn dur="500"/>
                                        <p:tgtEl>
                                          <p:spTgt spid="1429"/>
                                        </p:tgtEl>
                                      </p:cBhvr>
                                    </p:animEffect>
                                  </p:childTnLst>
                                </p:cTn>
                              </p:par>
                              <p:par>
                                <p:cTn fill="hold" nodeType="withEffect" presetClass="entr" presetID="10" presetSubtype="0">
                                  <p:stCondLst>
                                    <p:cond delay="0"/>
                                  </p:stCondLst>
                                  <p:childTnLst>
                                    <p:set>
                                      <p:cBhvr>
                                        <p:cTn dur="1" fill="hold">
                                          <p:stCondLst>
                                            <p:cond delay="0"/>
                                          </p:stCondLst>
                                        </p:cTn>
                                        <p:tgtEl>
                                          <p:spTgt spid="1434"/>
                                        </p:tgtEl>
                                        <p:attrNameLst>
                                          <p:attrName>style.visibility</p:attrName>
                                        </p:attrNameLst>
                                      </p:cBhvr>
                                      <p:to>
                                        <p:strVal val="visible"/>
                                      </p:to>
                                    </p:set>
                                    <p:animEffect filter="fade" transition="in">
                                      <p:cBhvr>
                                        <p:cTn dur="500"/>
                                        <p:tgtEl>
                                          <p:spTgt spid="1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53"/>
                                        </p:tgtEl>
                                        <p:attrNameLst>
                                          <p:attrName>style.visibility</p:attrName>
                                        </p:attrNameLst>
                                      </p:cBhvr>
                                      <p:to>
                                        <p:strVal val="visible"/>
                                      </p:to>
                                    </p:set>
                                    <p:anim calcmode="lin" valueType="num">
                                      <p:cBhvr additive="base">
                                        <p:cTn dur="500"/>
                                        <p:tgtEl>
                                          <p:spTgt spid="1453"/>
                                        </p:tgtEl>
                                        <p:attrNameLst>
                                          <p:attrName>ppt_w</p:attrName>
                                        </p:attrNameLst>
                                      </p:cBhvr>
                                      <p:tavLst>
                                        <p:tav fmla="" tm="0">
                                          <p:val>
                                            <p:strVal val="0"/>
                                          </p:val>
                                        </p:tav>
                                        <p:tav fmla="" tm="100000">
                                          <p:val>
                                            <p:strVal val="#ppt_w"/>
                                          </p:val>
                                        </p:tav>
                                      </p:tavLst>
                                    </p:anim>
                                    <p:anim calcmode="lin" valueType="num">
                                      <p:cBhvr additive="base">
                                        <p:cTn dur="500"/>
                                        <p:tgtEl>
                                          <p:spTgt spid="145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54"/>
                                        </p:tgtEl>
                                        <p:attrNameLst>
                                          <p:attrName>style.visibility</p:attrName>
                                        </p:attrNameLst>
                                      </p:cBhvr>
                                      <p:to>
                                        <p:strVal val="visible"/>
                                      </p:to>
                                    </p:set>
                                    <p:anim calcmode="lin" valueType="num">
                                      <p:cBhvr additive="base">
                                        <p:cTn dur="500"/>
                                        <p:tgtEl>
                                          <p:spTgt spid="1454"/>
                                        </p:tgtEl>
                                        <p:attrNameLst>
                                          <p:attrName>ppt_w</p:attrName>
                                        </p:attrNameLst>
                                      </p:cBhvr>
                                      <p:tavLst>
                                        <p:tav fmla="" tm="0">
                                          <p:val>
                                            <p:strVal val="0"/>
                                          </p:val>
                                        </p:tav>
                                        <p:tav fmla="" tm="100000">
                                          <p:val>
                                            <p:strVal val="#ppt_w"/>
                                          </p:val>
                                        </p:tav>
                                      </p:tavLst>
                                    </p:anim>
                                    <p:anim calcmode="lin" valueType="num">
                                      <p:cBhvr additive="base">
                                        <p:cTn dur="500"/>
                                        <p:tgtEl>
                                          <p:spTgt spid="1454"/>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455"/>
                                        </p:tgtEl>
                                        <p:attrNameLst>
                                          <p:attrName>style.visibility</p:attrName>
                                        </p:attrNameLst>
                                      </p:cBhvr>
                                      <p:to>
                                        <p:strVal val="visible"/>
                                      </p:to>
                                    </p:set>
                                    <p:anim calcmode="lin" valueType="num">
                                      <p:cBhvr additive="base">
                                        <p:cTn dur="500"/>
                                        <p:tgtEl>
                                          <p:spTgt spid="1455"/>
                                        </p:tgtEl>
                                        <p:attrNameLst>
                                          <p:attrName>ppt_w</p:attrName>
                                        </p:attrNameLst>
                                      </p:cBhvr>
                                      <p:tavLst>
                                        <p:tav fmla="" tm="0">
                                          <p:val>
                                            <p:strVal val="0"/>
                                          </p:val>
                                        </p:tav>
                                        <p:tav fmla="" tm="100000">
                                          <p:val>
                                            <p:strVal val="#ppt_w"/>
                                          </p:val>
                                        </p:tav>
                                      </p:tavLst>
                                    </p:anim>
                                    <p:anim calcmode="lin" valueType="num">
                                      <p:cBhvr additive="base">
                                        <p:cTn dur="500"/>
                                        <p:tgtEl>
                                          <p:spTgt spid="145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56"/>
                                        </p:tgtEl>
                                        <p:attrNameLst>
                                          <p:attrName>style.visibility</p:attrName>
                                        </p:attrNameLst>
                                      </p:cBhvr>
                                      <p:to>
                                        <p:strVal val="visible"/>
                                      </p:to>
                                    </p:set>
                                    <p:anim calcmode="lin" valueType="num">
                                      <p:cBhvr additive="base">
                                        <p:cTn dur="500"/>
                                        <p:tgtEl>
                                          <p:spTgt spid="1456"/>
                                        </p:tgtEl>
                                        <p:attrNameLst>
                                          <p:attrName>ppt_w</p:attrName>
                                        </p:attrNameLst>
                                      </p:cBhvr>
                                      <p:tavLst>
                                        <p:tav fmla="" tm="0">
                                          <p:val>
                                            <p:strVal val="0"/>
                                          </p:val>
                                        </p:tav>
                                        <p:tav fmla="" tm="100000">
                                          <p:val>
                                            <p:strVal val="#ppt_w"/>
                                          </p:val>
                                        </p:tav>
                                      </p:tavLst>
                                    </p:anim>
                                    <p:anim calcmode="lin" valueType="num">
                                      <p:cBhvr additive="base">
                                        <p:cTn dur="500"/>
                                        <p:tgtEl>
                                          <p:spTgt spid="145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1"/>
                                        </p:tgtEl>
                                        <p:attrNameLst>
                                          <p:attrName>style.visibility</p:attrName>
                                        </p:attrNameLst>
                                      </p:cBhvr>
                                      <p:to>
                                        <p:strVal val="visible"/>
                                      </p:to>
                                    </p:set>
                                    <p:animEffect filter="fade" transition="in">
                                      <p:cBhvr>
                                        <p:cTn dur="500"/>
                                        <p:tgtEl>
                                          <p:spTgt spid="1401"/>
                                        </p:tgtEl>
                                      </p:cBhvr>
                                    </p:animEffect>
                                  </p:childTnLst>
                                </p:cTn>
                              </p:par>
                              <p:par>
                                <p:cTn fill="hold" nodeType="withEffect" presetClass="entr" presetID="10" presetSubtype="0">
                                  <p:stCondLst>
                                    <p:cond delay="0"/>
                                  </p:stCondLst>
                                  <p:childTnLst>
                                    <p:set>
                                      <p:cBhvr>
                                        <p:cTn dur="1" fill="hold">
                                          <p:stCondLst>
                                            <p:cond delay="0"/>
                                          </p:stCondLst>
                                        </p:cTn>
                                        <p:tgtEl>
                                          <p:spTgt spid="1406"/>
                                        </p:tgtEl>
                                        <p:attrNameLst>
                                          <p:attrName>style.visibility</p:attrName>
                                        </p:attrNameLst>
                                      </p:cBhvr>
                                      <p:to>
                                        <p:strVal val="visible"/>
                                      </p:to>
                                    </p:set>
                                    <p:animEffect filter="fade" transition="in">
                                      <p:cBhvr>
                                        <p:cTn dur="500"/>
                                        <p:tgtEl>
                                          <p:spTgt spid="1406"/>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439"/>
                                        </p:tgtEl>
                                        <p:attrNameLst>
                                          <p:attrName>style.visibility</p:attrName>
                                        </p:attrNameLst>
                                      </p:cBhvr>
                                      <p:to>
                                        <p:strVal val="visible"/>
                                      </p:to>
                                    </p:set>
                                    <p:anim calcmode="lin" valueType="num">
                                      <p:cBhvr additive="base">
                                        <p:cTn dur="500"/>
                                        <p:tgtEl>
                                          <p:spTgt spid="1439"/>
                                        </p:tgtEl>
                                        <p:attrNameLst>
                                          <p:attrName>ppt_w</p:attrName>
                                        </p:attrNameLst>
                                      </p:cBhvr>
                                      <p:tavLst>
                                        <p:tav fmla="" tm="0">
                                          <p:val>
                                            <p:strVal val="0"/>
                                          </p:val>
                                        </p:tav>
                                        <p:tav fmla="" tm="100000">
                                          <p:val>
                                            <p:strVal val="#ppt_w"/>
                                          </p:val>
                                        </p:tav>
                                      </p:tavLst>
                                    </p:anim>
                                    <p:anim calcmode="lin" valueType="num">
                                      <p:cBhvr additive="base">
                                        <p:cTn dur="500"/>
                                        <p:tgtEl>
                                          <p:spTgt spid="143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444"/>
                                        </p:tgtEl>
                                        <p:attrNameLst>
                                          <p:attrName>style.visibility</p:attrName>
                                        </p:attrNameLst>
                                      </p:cBhvr>
                                      <p:to>
                                        <p:strVal val="visible"/>
                                      </p:to>
                                    </p:set>
                                    <p:anim calcmode="lin" valueType="num">
                                      <p:cBhvr additive="base">
                                        <p:cTn dur="500"/>
                                        <p:tgtEl>
                                          <p:spTgt spid="1444"/>
                                        </p:tgtEl>
                                        <p:attrNameLst>
                                          <p:attrName>ppt_w</p:attrName>
                                        </p:attrNameLst>
                                      </p:cBhvr>
                                      <p:tavLst>
                                        <p:tav fmla="" tm="0">
                                          <p:val>
                                            <p:strVal val="0"/>
                                          </p:val>
                                        </p:tav>
                                        <p:tav fmla="" tm="100000">
                                          <p:val>
                                            <p:strVal val="#ppt_w"/>
                                          </p:val>
                                        </p:tav>
                                      </p:tavLst>
                                    </p:anim>
                                    <p:anim calcmode="lin" valueType="num">
                                      <p:cBhvr additive="base">
                                        <p:cTn dur="500"/>
                                        <p:tgtEl>
                                          <p:spTgt spid="144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420"/>
                                        </p:tgtEl>
                                      </p:cBhvr>
                                    </p:animEffect>
                                    <p:set>
                                      <p:cBhvr>
                                        <p:cTn dur="1" fill="hold">
                                          <p:stCondLst>
                                            <p:cond delay="500"/>
                                          </p:stCondLst>
                                        </p:cTn>
                                        <p:tgtEl>
                                          <p:spTgt spid="142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425"/>
                                        </p:tgtEl>
                                      </p:cBhvr>
                                    </p:animEffect>
                                    <p:set>
                                      <p:cBhvr>
                                        <p:cTn dur="1" fill="hold">
                                          <p:stCondLst>
                                            <p:cond delay="500"/>
                                          </p:stCondLst>
                                        </p:cTn>
                                        <p:tgtEl>
                                          <p:spTgt spid="142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30"/>
                                        </p:tgtEl>
                                        <p:attrNameLst>
                                          <p:attrName>style.visibility</p:attrName>
                                        </p:attrNameLst>
                                      </p:cBhvr>
                                      <p:to>
                                        <p:strVal val="visible"/>
                                      </p:to>
                                    </p:set>
                                    <p:animEffect filter="fade" transition="in">
                                      <p:cBhvr>
                                        <p:cTn dur="500"/>
                                        <p:tgtEl>
                                          <p:spTgt spid="1430"/>
                                        </p:tgtEl>
                                      </p:cBhvr>
                                    </p:animEffect>
                                  </p:childTnLst>
                                </p:cTn>
                              </p:par>
                              <p:par>
                                <p:cTn fill="hold" nodeType="withEffect" presetClass="entr" presetID="10" presetSubtype="0">
                                  <p:stCondLst>
                                    <p:cond delay="0"/>
                                  </p:stCondLst>
                                  <p:childTnLst>
                                    <p:set>
                                      <p:cBhvr>
                                        <p:cTn dur="1" fill="hold">
                                          <p:stCondLst>
                                            <p:cond delay="0"/>
                                          </p:stCondLst>
                                        </p:cTn>
                                        <p:tgtEl>
                                          <p:spTgt spid="1435"/>
                                        </p:tgtEl>
                                        <p:attrNameLst>
                                          <p:attrName>style.visibility</p:attrName>
                                        </p:attrNameLst>
                                      </p:cBhvr>
                                      <p:to>
                                        <p:strVal val="visible"/>
                                      </p:to>
                                    </p:set>
                                    <p:animEffect filter="fade" transition="in">
                                      <p:cBhvr>
                                        <p:cTn dur="500"/>
                                        <p:tgtEl>
                                          <p:spTgt spid="1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57"/>
                                        </p:tgtEl>
                                        <p:attrNameLst>
                                          <p:attrName>style.visibility</p:attrName>
                                        </p:attrNameLst>
                                      </p:cBhvr>
                                      <p:to>
                                        <p:strVal val="visible"/>
                                      </p:to>
                                    </p:set>
                                    <p:anim calcmode="lin" valueType="num">
                                      <p:cBhvr additive="base">
                                        <p:cTn dur="500"/>
                                        <p:tgtEl>
                                          <p:spTgt spid="1457"/>
                                        </p:tgtEl>
                                        <p:attrNameLst>
                                          <p:attrName>ppt_w</p:attrName>
                                        </p:attrNameLst>
                                      </p:cBhvr>
                                      <p:tavLst>
                                        <p:tav fmla="" tm="0">
                                          <p:val>
                                            <p:strVal val="0"/>
                                          </p:val>
                                        </p:tav>
                                        <p:tav fmla="" tm="100000">
                                          <p:val>
                                            <p:strVal val="#ppt_w"/>
                                          </p:val>
                                        </p:tav>
                                      </p:tavLst>
                                    </p:anim>
                                    <p:anim calcmode="lin" valueType="num">
                                      <p:cBhvr additive="base">
                                        <p:cTn dur="500"/>
                                        <p:tgtEl>
                                          <p:spTgt spid="145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58"/>
                                        </p:tgtEl>
                                        <p:attrNameLst>
                                          <p:attrName>style.visibility</p:attrName>
                                        </p:attrNameLst>
                                      </p:cBhvr>
                                      <p:to>
                                        <p:strVal val="visible"/>
                                      </p:to>
                                    </p:set>
                                    <p:anim calcmode="lin" valueType="num">
                                      <p:cBhvr additive="base">
                                        <p:cTn dur="500"/>
                                        <p:tgtEl>
                                          <p:spTgt spid="1458"/>
                                        </p:tgtEl>
                                        <p:attrNameLst>
                                          <p:attrName>ppt_w</p:attrName>
                                        </p:attrNameLst>
                                      </p:cBhvr>
                                      <p:tavLst>
                                        <p:tav fmla="" tm="0">
                                          <p:val>
                                            <p:strVal val="0"/>
                                          </p:val>
                                        </p:tav>
                                        <p:tav fmla="" tm="100000">
                                          <p:val>
                                            <p:strVal val="#ppt_w"/>
                                          </p:val>
                                        </p:tav>
                                      </p:tavLst>
                                    </p:anim>
                                    <p:anim calcmode="lin" valueType="num">
                                      <p:cBhvr additive="base">
                                        <p:cTn dur="500"/>
                                        <p:tgtEl>
                                          <p:spTgt spid="1458"/>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459"/>
                                        </p:tgtEl>
                                        <p:attrNameLst>
                                          <p:attrName>style.visibility</p:attrName>
                                        </p:attrNameLst>
                                      </p:cBhvr>
                                      <p:to>
                                        <p:strVal val="visible"/>
                                      </p:to>
                                    </p:set>
                                    <p:anim calcmode="lin" valueType="num">
                                      <p:cBhvr additive="base">
                                        <p:cTn dur="500"/>
                                        <p:tgtEl>
                                          <p:spTgt spid="1459"/>
                                        </p:tgtEl>
                                        <p:attrNameLst>
                                          <p:attrName>ppt_w</p:attrName>
                                        </p:attrNameLst>
                                      </p:cBhvr>
                                      <p:tavLst>
                                        <p:tav fmla="" tm="0">
                                          <p:val>
                                            <p:strVal val="0"/>
                                          </p:val>
                                        </p:tav>
                                        <p:tav fmla="" tm="100000">
                                          <p:val>
                                            <p:strVal val="#ppt_w"/>
                                          </p:val>
                                        </p:tav>
                                      </p:tavLst>
                                    </p:anim>
                                    <p:anim calcmode="lin" valueType="num">
                                      <p:cBhvr additive="base">
                                        <p:cTn dur="500"/>
                                        <p:tgtEl>
                                          <p:spTgt spid="145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60"/>
                                        </p:tgtEl>
                                        <p:attrNameLst>
                                          <p:attrName>style.visibility</p:attrName>
                                        </p:attrNameLst>
                                      </p:cBhvr>
                                      <p:to>
                                        <p:strVal val="visible"/>
                                      </p:to>
                                    </p:set>
                                    <p:anim calcmode="lin" valueType="num">
                                      <p:cBhvr additive="base">
                                        <p:cTn dur="500"/>
                                        <p:tgtEl>
                                          <p:spTgt spid="1460"/>
                                        </p:tgtEl>
                                        <p:attrNameLst>
                                          <p:attrName>ppt_w</p:attrName>
                                        </p:attrNameLst>
                                      </p:cBhvr>
                                      <p:tavLst>
                                        <p:tav fmla="" tm="0">
                                          <p:val>
                                            <p:strVal val="0"/>
                                          </p:val>
                                        </p:tav>
                                        <p:tav fmla="" tm="100000">
                                          <p:val>
                                            <p:strVal val="#ppt_w"/>
                                          </p:val>
                                        </p:tav>
                                      </p:tavLst>
                                    </p:anim>
                                    <p:anim calcmode="lin" valueType="num">
                                      <p:cBhvr additive="base">
                                        <p:cTn dur="500"/>
                                        <p:tgtEl>
                                          <p:spTgt spid="146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2"/>
                                        </p:tgtEl>
                                        <p:attrNameLst>
                                          <p:attrName>style.visibility</p:attrName>
                                        </p:attrNameLst>
                                      </p:cBhvr>
                                      <p:to>
                                        <p:strVal val="visible"/>
                                      </p:to>
                                    </p:set>
                                    <p:animEffect filter="fade" transition="in">
                                      <p:cBhvr>
                                        <p:cTn dur="500"/>
                                        <p:tgtEl>
                                          <p:spTgt spid="1402"/>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440"/>
                                        </p:tgtEl>
                                        <p:attrNameLst>
                                          <p:attrName>style.visibility</p:attrName>
                                        </p:attrNameLst>
                                      </p:cBhvr>
                                      <p:to>
                                        <p:strVal val="visible"/>
                                      </p:to>
                                    </p:set>
                                    <p:anim calcmode="lin" valueType="num">
                                      <p:cBhvr additive="base">
                                        <p:cTn dur="500"/>
                                        <p:tgtEl>
                                          <p:spTgt spid="1440"/>
                                        </p:tgtEl>
                                        <p:attrNameLst>
                                          <p:attrName>ppt_w</p:attrName>
                                        </p:attrNameLst>
                                      </p:cBhvr>
                                      <p:tavLst>
                                        <p:tav fmla="" tm="0">
                                          <p:val>
                                            <p:strVal val="0"/>
                                          </p:val>
                                        </p:tav>
                                        <p:tav fmla="" tm="100000">
                                          <p:val>
                                            <p:strVal val="#ppt_w"/>
                                          </p:val>
                                        </p:tav>
                                      </p:tavLst>
                                    </p:anim>
                                    <p:anim calcmode="lin" valueType="num">
                                      <p:cBhvr additive="base">
                                        <p:cTn dur="500"/>
                                        <p:tgtEl>
                                          <p:spTgt spid="144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421"/>
                                        </p:tgtEl>
                                      </p:cBhvr>
                                    </p:animEffect>
                                    <p:set>
                                      <p:cBhvr>
                                        <p:cTn dur="1" fill="hold">
                                          <p:stCondLst>
                                            <p:cond delay="500"/>
                                          </p:stCondLst>
                                        </p:cTn>
                                        <p:tgtEl>
                                          <p:spTgt spid="1421"/>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31"/>
                                        </p:tgtEl>
                                        <p:attrNameLst>
                                          <p:attrName>style.visibility</p:attrName>
                                        </p:attrNameLst>
                                      </p:cBhvr>
                                      <p:to>
                                        <p:strVal val="visible"/>
                                      </p:to>
                                    </p:set>
                                    <p:animEffect filter="fade" transition="in">
                                      <p:cBhvr>
                                        <p:cTn dur="500"/>
                                        <p:tgtEl>
                                          <p:spTgt spid="1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61"/>
                                        </p:tgtEl>
                                        <p:attrNameLst>
                                          <p:attrName>style.visibility</p:attrName>
                                        </p:attrNameLst>
                                      </p:cBhvr>
                                      <p:to>
                                        <p:strVal val="visible"/>
                                      </p:to>
                                    </p:set>
                                    <p:anim calcmode="lin" valueType="num">
                                      <p:cBhvr additive="base">
                                        <p:cTn dur="500"/>
                                        <p:tgtEl>
                                          <p:spTgt spid="1461"/>
                                        </p:tgtEl>
                                        <p:attrNameLst>
                                          <p:attrName>ppt_w</p:attrName>
                                        </p:attrNameLst>
                                      </p:cBhvr>
                                      <p:tavLst>
                                        <p:tav fmla="" tm="0">
                                          <p:val>
                                            <p:strVal val="0"/>
                                          </p:val>
                                        </p:tav>
                                        <p:tav fmla="" tm="100000">
                                          <p:val>
                                            <p:strVal val="#ppt_w"/>
                                          </p:val>
                                        </p:tav>
                                      </p:tavLst>
                                    </p:anim>
                                    <p:anim calcmode="lin" valueType="num">
                                      <p:cBhvr additive="base">
                                        <p:cTn dur="500"/>
                                        <p:tgtEl>
                                          <p:spTgt spid="146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62"/>
                                        </p:tgtEl>
                                        <p:attrNameLst>
                                          <p:attrName>style.visibility</p:attrName>
                                        </p:attrNameLst>
                                      </p:cBhvr>
                                      <p:to>
                                        <p:strVal val="visible"/>
                                      </p:to>
                                    </p:set>
                                    <p:anim calcmode="lin" valueType="num">
                                      <p:cBhvr additive="base">
                                        <p:cTn dur="500"/>
                                        <p:tgtEl>
                                          <p:spTgt spid="1462"/>
                                        </p:tgtEl>
                                        <p:attrNameLst>
                                          <p:attrName>ppt_w</p:attrName>
                                        </p:attrNameLst>
                                      </p:cBhvr>
                                      <p:tavLst>
                                        <p:tav fmla="" tm="0">
                                          <p:val>
                                            <p:strVal val="0"/>
                                          </p:val>
                                        </p:tav>
                                        <p:tav fmla="" tm="100000">
                                          <p:val>
                                            <p:strVal val="#ppt_w"/>
                                          </p:val>
                                        </p:tav>
                                      </p:tavLst>
                                    </p:anim>
                                    <p:anim calcmode="lin" valueType="num">
                                      <p:cBhvr additive="base">
                                        <p:cTn dur="500"/>
                                        <p:tgtEl>
                                          <p:spTgt spid="146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5"/>
                                        </p:tgtEl>
                                        <p:attrNameLst>
                                          <p:attrName>style.visibility</p:attrName>
                                        </p:attrNameLst>
                                      </p:cBhvr>
                                      <p:to>
                                        <p:strVal val="visible"/>
                                      </p:to>
                                    </p:set>
                                    <p:animEffect filter="fade" transition="in">
                                      <p:cBhvr>
                                        <p:cTn dur="500"/>
                                        <p:tgtEl>
                                          <p:spTgt spid="1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465"/>
                                        </p:tgtEl>
                                      </p:cBhvr>
                                    </p:animEffect>
                                    <p:set>
                                      <p:cBhvr>
                                        <p:cTn dur="1" fill="hold">
                                          <p:stCondLst>
                                            <p:cond delay="500"/>
                                          </p:stCondLst>
                                        </p:cTn>
                                        <p:tgtEl>
                                          <p:spTgt spid="146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50"/>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lt1"/>
                </a:solidFill>
                <a:latin typeface="Arial"/>
                <a:ea typeface="Arial"/>
                <a:cs typeface="Arial"/>
                <a:sym typeface="Arial"/>
              </a:rPr>
              <a:t>MODULE 1 REVIEW</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51"/>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CLOSING SUMMARY</a:t>
            </a:r>
            <a:endParaRPr/>
          </a:p>
        </p:txBody>
      </p:sp>
      <p:sp>
        <p:nvSpPr>
          <p:cNvPr id="1477" name="Google Shape;1477;p51"/>
          <p:cNvSpPr txBox="1"/>
          <p:nvPr>
            <p:ph idx="1" type="body"/>
          </p:nvPr>
        </p:nvSpPr>
        <p:spPr>
          <a:xfrm>
            <a:off x="436740" y="2103035"/>
            <a:ext cx="9948672"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Parallel programming is a technique of utilizing modern hardware to do lots of work all at once.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Amdahl’s law is the gravity of parallel programming, break this law at your own peril.</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Not all loops are parallel, but often can be rewritten to be parallelizable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OpenACC is a high level model for generating parallel code from serial loops</a:t>
            </a:r>
            <a:endParaRPr/>
          </a:p>
          <a:p>
            <a:pPr indent="-101600" lvl="0" marL="228600"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a:p>
            <a:pPr indent="-101600" lvl="0" marL="228600"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p:txBody>
      </p:sp>
      <p:sp>
        <p:nvSpPr>
          <p:cNvPr id="1478" name="Google Shape;1478;p51"/>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Module One: Introduction</a:t>
            </a:r>
            <a:endParaRPr/>
          </a:p>
          <a:p>
            <a:pPr indent="0" lvl="0" marL="0" marR="0" rtl="0" algn="l">
              <a:lnSpc>
                <a:spcPct val="90000"/>
              </a:lnSpc>
              <a:spcBef>
                <a:spcPts val="1800"/>
              </a:spcBef>
              <a:spcAft>
                <a:spcPts val="0"/>
              </a:spcAft>
              <a:buClr>
                <a:srgbClr val="868686"/>
              </a:buClr>
              <a:buSzPts val="2400"/>
              <a:buFont typeface="Noto Sans Symbols"/>
              <a:buNone/>
            </a:pPr>
            <a:r>
              <a:t/>
            </a:r>
            <a:endParaRPr b="0" i="0" sz="2400" u="none" cap="none" strike="noStrike">
              <a:solidFill>
                <a:schemeClr val="lt2"/>
              </a:solidFill>
              <a:latin typeface="Arial"/>
              <a:ea typeface="Arial"/>
              <a:cs typeface="Arial"/>
              <a:sym typeface="Arial"/>
            </a:endParaRPr>
          </a:p>
          <a:p>
            <a:pPr indent="0" lvl="0" marL="0" marR="0" rtl="0" algn="l">
              <a:lnSpc>
                <a:spcPct val="90000"/>
              </a:lnSpc>
              <a:spcBef>
                <a:spcPts val="1800"/>
              </a:spcBef>
              <a:spcAft>
                <a:spcPts val="0"/>
              </a:spcAft>
              <a:buClr>
                <a:srgbClr val="868686"/>
              </a:buClr>
              <a:buSzPts val="2400"/>
              <a:buFont typeface="Noto Sans Symbols"/>
              <a:buNone/>
            </a:pPr>
            <a:r>
              <a:t/>
            </a:r>
            <a:endParaRPr b="0" i="0" sz="2400" u="none" cap="none" strike="noStrike">
              <a:solidFill>
                <a:schemeClr val="lt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52"/>
          <p:cNvSpPr txBox="1"/>
          <p:nvPr>
            <p:ph type="title"/>
          </p:nvPr>
        </p:nvSpPr>
        <p:spPr>
          <a:xfrm>
            <a:off x="433639" y="917182"/>
            <a:ext cx="8972550" cy="141968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5200" u="none" cap="none" strike="noStrike">
                <a:solidFill>
                  <a:schemeClr val="lt1"/>
                </a:solidFill>
                <a:latin typeface="Arial"/>
                <a:ea typeface="Arial"/>
                <a:cs typeface="Arial"/>
                <a:sym typeface="Arial"/>
              </a:rPr>
              <a:t>THANK YOU</a:t>
            </a:r>
            <a:br>
              <a:rPr b="0" i="0" lang="en-US" sz="5200" u="none" cap="none" strike="noStrike">
                <a:solidFill>
                  <a:schemeClr val="lt1"/>
                </a:solidFill>
                <a:latin typeface="Arial"/>
                <a:ea typeface="Arial"/>
                <a:cs typeface="Arial"/>
                <a:sym typeface="Arial"/>
              </a:rPr>
            </a:br>
            <a:endParaRPr b="0" i="0" sz="52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3"/>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A REAL WORLD CASE STUDY</a:t>
            </a:r>
            <a:endParaRPr/>
          </a:p>
        </p:txBody>
      </p:sp>
      <p:sp>
        <p:nvSpPr>
          <p:cNvPr id="116" name="Google Shape;116;p13"/>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Modern cancer research</a:t>
            </a:r>
            <a:endParaRPr/>
          </a:p>
          <a:p>
            <a:pPr indent="0" lvl="0" marL="0" marR="0" rtl="0" algn="l">
              <a:lnSpc>
                <a:spcPct val="90000"/>
              </a:lnSpc>
              <a:spcBef>
                <a:spcPts val="1800"/>
              </a:spcBef>
              <a:spcAft>
                <a:spcPts val="0"/>
              </a:spcAft>
              <a:buClr>
                <a:srgbClr val="868686"/>
              </a:buClr>
              <a:buSzPts val="2400"/>
              <a:buFont typeface="Noto Sans Symbols"/>
              <a:buNone/>
            </a:pPr>
            <a:r>
              <a:t/>
            </a:r>
            <a:endParaRPr b="0" i="0" sz="2400" u="none" cap="none" strike="noStrike">
              <a:solidFill>
                <a:schemeClr val="lt2"/>
              </a:solidFill>
              <a:latin typeface="Arial"/>
              <a:ea typeface="Arial"/>
              <a:cs typeface="Arial"/>
              <a:sym typeface="Arial"/>
            </a:endParaRPr>
          </a:p>
          <a:p>
            <a:pPr indent="0" lvl="0" marL="0" marR="0" rtl="0" algn="l">
              <a:lnSpc>
                <a:spcPct val="90000"/>
              </a:lnSpc>
              <a:spcBef>
                <a:spcPts val="1800"/>
              </a:spcBef>
              <a:spcAft>
                <a:spcPts val="0"/>
              </a:spcAft>
              <a:buClr>
                <a:srgbClr val="868686"/>
              </a:buClr>
              <a:buSzPts val="2400"/>
              <a:buFont typeface="Noto Sans Symbols"/>
              <a:buNone/>
            </a:pPr>
            <a:r>
              <a:t/>
            </a:r>
            <a:endParaRPr b="0" i="0" sz="2400" u="none" cap="none" strike="noStrike">
              <a:solidFill>
                <a:schemeClr val="lt2"/>
              </a:solidFill>
              <a:latin typeface="Arial"/>
              <a:ea typeface="Arial"/>
              <a:cs typeface="Arial"/>
              <a:sym typeface="Arial"/>
            </a:endParaRPr>
          </a:p>
        </p:txBody>
      </p:sp>
      <p:pic>
        <p:nvPicPr>
          <p:cNvPr id="117" name="Google Shape;117;p13"/>
          <p:cNvPicPr preferRelativeResize="0"/>
          <p:nvPr>
            <p:ph idx="1" type="body"/>
          </p:nvPr>
        </p:nvPicPr>
        <p:blipFill rotWithShape="1">
          <a:blip r:embed="rId3">
            <a:alphaModFix/>
          </a:blip>
          <a:srcRect b="0" l="0" r="0" t="0"/>
          <a:stretch/>
        </p:blipFill>
        <p:spPr>
          <a:xfrm>
            <a:off x="7475224" y="1915139"/>
            <a:ext cx="3315632" cy="3315632"/>
          </a:xfrm>
          <a:prstGeom prst="rect">
            <a:avLst/>
          </a:prstGeom>
          <a:noFill/>
          <a:ln>
            <a:noFill/>
          </a:ln>
        </p:spPr>
      </p:pic>
      <p:sp>
        <p:nvSpPr>
          <p:cNvPr id="118" name="Google Shape;118;p13"/>
          <p:cNvSpPr txBox="1"/>
          <p:nvPr/>
        </p:nvSpPr>
        <p:spPr>
          <a:xfrm>
            <a:off x="419641" y="1713493"/>
            <a:ext cx="6925372"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Russian Academy of Science created a program to simulate light propagation through human tissue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program was used to be able to more accurately detect cancerous cells by simulating </a:t>
            </a:r>
            <a:r>
              <a:rPr b="1" i="0" lang="en-US" sz="2000" u="none" cap="none" strike="noStrike">
                <a:solidFill>
                  <a:srgbClr val="FF0000"/>
                </a:solidFill>
                <a:latin typeface="Arial"/>
                <a:ea typeface="Arial"/>
                <a:cs typeface="Arial"/>
                <a:sym typeface="Arial"/>
              </a:rPr>
              <a:t>billions </a:t>
            </a:r>
            <a:r>
              <a:rPr b="0" i="0" lang="en-US" sz="2000" u="none" cap="none" strike="noStrike">
                <a:solidFill>
                  <a:schemeClr val="dk2"/>
                </a:solidFill>
                <a:latin typeface="Arial"/>
                <a:ea typeface="Arial"/>
                <a:cs typeface="Arial"/>
                <a:sym typeface="Arial"/>
              </a:rPr>
              <a:t>of random paths that the light could take through human tissue</a:t>
            </a:r>
            <a:endParaRPr b="1" i="0" sz="2000" u="none" cap="none" strike="noStrike">
              <a:solidFill>
                <a:srgbClr val="FF0000"/>
              </a:solidFill>
              <a:latin typeface="Arial"/>
              <a:ea typeface="Arial"/>
              <a:cs typeface="Arial"/>
              <a:sym typeface="Arial"/>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With parallel programming, they were able to run </a:t>
            </a:r>
            <a:r>
              <a:rPr b="1" i="0" lang="en-US" sz="2000" u="none" cap="none" strike="noStrike">
                <a:solidFill>
                  <a:srgbClr val="FF0000"/>
                </a:solidFill>
                <a:latin typeface="Arial"/>
                <a:ea typeface="Arial"/>
                <a:cs typeface="Arial"/>
                <a:sym typeface="Arial"/>
              </a:rPr>
              <a:t>thousands</a:t>
            </a:r>
            <a:r>
              <a:rPr b="0" i="0" lang="en-US" sz="2000" u="none" cap="none" strike="noStrike">
                <a:solidFill>
                  <a:schemeClr val="dk2"/>
                </a:solidFill>
                <a:latin typeface="Arial"/>
                <a:ea typeface="Arial"/>
                <a:cs typeface="Arial"/>
                <a:sym typeface="Arial"/>
              </a:rPr>
              <a:t> of these paths </a:t>
            </a:r>
            <a:r>
              <a:rPr b="1" i="0" lang="en-US" sz="2000" u="none" cap="none" strike="noStrike">
                <a:solidFill>
                  <a:srgbClr val="FF0000"/>
                </a:solidFill>
                <a:latin typeface="Arial"/>
                <a:ea typeface="Arial"/>
                <a:cs typeface="Arial"/>
                <a:sym typeface="Arial"/>
              </a:rPr>
              <a:t>simultaneously</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sequential program took </a:t>
            </a:r>
            <a:r>
              <a:rPr b="1" i="0" lang="en-US" sz="2000" u="none" cap="none" strike="noStrike">
                <a:solidFill>
                  <a:srgbClr val="FF0000"/>
                </a:solidFill>
                <a:latin typeface="Arial"/>
                <a:ea typeface="Arial"/>
                <a:cs typeface="Arial"/>
                <a:sym typeface="Arial"/>
              </a:rPr>
              <a:t>2.5 hours </a:t>
            </a:r>
            <a:r>
              <a:rPr b="0" i="0" lang="en-US" sz="2000" u="none" cap="none" strike="noStrike">
                <a:solidFill>
                  <a:schemeClr val="dk2"/>
                </a:solidFill>
                <a:latin typeface="Arial"/>
                <a:ea typeface="Arial"/>
                <a:cs typeface="Arial"/>
                <a:sym typeface="Arial"/>
              </a:rPr>
              <a:t>to run</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parallel version took less than </a:t>
            </a:r>
            <a:r>
              <a:rPr b="1" i="0" lang="en-US" sz="2000" u="none" cap="none" strike="noStrike">
                <a:solidFill>
                  <a:srgbClr val="FF0000"/>
                </a:solidFill>
                <a:latin typeface="Arial"/>
                <a:ea typeface="Arial"/>
                <a:cs typeface="Arial"/>
                <a:sym typeface="Arial"/>
              </a:rPr>
              <a:t>2 minutes</a:t>
            </a:r>
            <a:endParaRPr/>
          </a:p>
          <a:p>
            <a:pPr indent="-101600" lvl="0" marL="228600"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p:txBody>
      </p:sp>
      <p:sp>
        <p:nvSpPr>
          <p:cNvPr id="119" name="Google Shape;119;p13"/>
          <p:cNvSpPr txBox="1"/>
          <p:nvPr/>
        </p:nvSpPr>
        <p:spPr>
          <a:xfrm>
            <a:off x="2381063" y="5636526"/>
            <a:ext cx="6053260" cy="3139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600" u="sng" cap="none" strike="noStrike">
                <a:solidFill>
                  <a:schemeClr val="hlink"/>
                </a:solidFill>
                <a:latin typeface="Arial"/>
                <a:ea typeface="Arial"/>
                <a:cs typeface="Arial"/>
                <a:sym typeface="Arial"/>
                <a:hlinkClick r:id="rId4"/>
              </a:rPr>
              <a:t>Parallel Computing Illuminating a Path to Early Cancer Detection</a:t>
            </a:r>
            <a:endParaRPr b="0" i="0" sz="16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0" st="0"/>
                                            </p:txEl>
                                          </p:spTgt>
                                        </p:tgtEl>
                                        <p:attrNameLst>
                                          <p:attrName>style.visibility</p:attrName>
                                        </p:attrNameLst>
                                      </p:cBhvr>
                                      <p:to>
                                        <p:strVal val="visible"/>
                                      </p:to>
                                    </p:set>
                                    <p:animEffect filter="fade" transition="in">
                                      <p:cBhvr>
                                        <p:cTn dur="500"/>
                                        <p:tgtEl>
                                          <p:spTgt spid="1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1" st="1"/>
                                            </p:txEl>
                                          </p:spTgt>
                                        </p:tgtEl>
                                        <p:attrNameLst>
                                          <p:attrName>style.visibility</p:attrName>
                                        </p:attrNameLst>
                                      </p:cBhvr>
                                      <p:to>
                                        <p:strVal val="visible"/>
                                      </p:to>
                                    </p:set>
                                    <p:animEffect filter="fade" transition="in">
                                      <p:cBhvr>
                                        <p:cTn dur="500"/>
                                        <p:tgtEl>
                                          <p:spTgt spid="1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2" st="2"/>
                                            </p:txEl>
                                          </p:spTgt>
                                        </p:tgtEl>
                                        <p:attrNameLst>
                                          <p:attrName>style.visibility</p:attrName>
                                        </p:attrNameLst>
                                      </p:cBhvr>
                                      <p:to>
                                        <p:strVal val="visible"/>
                                      </p:to>
                                    </p:set>
                                    <p:animEffect filter="fade" transition="in">
                                      <p:cBhvr>
                                        <p:cTn dur="500"/>
                                        <p:tgtEl>
                                          <p:spTgt spid="1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3" st="3"/>
                                            </p:txEl>
                                          </p:spTgt>
                                        </p:tgtEl>
                                        <p:attrNameLst>
                                          <p:attrName>style.visibility</p:attrName>
                                        </p:attrNameLst>
                                      </p:cBhvr>
                                      <p:to>
                                        <p:strVal val="visible"/>
                                      </p:to>
                                    </p:set>
                                    <p:animEffect filter="fade" transition="in">
                                      <p:cBhvr>
                                        <p:cTn dur="500"/>
                                        <p:tgtEl>
                                          <p:spTgt spid="1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4" st="4"/>
                                            </p:txEl>
                                          </p:spTgt>
                                        </p:tgtEl>
                                        <p:attrNameLst>
                                          <p:attrName>style.visibility</p:attrName>
                                        </p:attrNameLst>
                                      </p:cBhvr>
                                      <p:to>
                                        <p:strVal val="visible"/>
                                      </p:to>
                                    </p:set>
                                    <p:animEffect filter="fade" transition="in">
                                      <p:cBhvr>
                                        <p:cTn dur="500"/>
                                        <p:tgtEl>
                                          <p:spTgt spid="1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5" st="5"/>
                                            </p:txEl>
                                          </p:spTgt>
                                        </p:tgtEl>
                                        <p:attrNameLst>
                                          <p:attrName>style.visibility</p:attrName>
                                        </p:attrNameLst>
                                      </p:cBhvr>
                                      <p:to>
                                        <p:strVal val="visible"/>
                                      </p:to>
                                    </p:set>
                                    <p:animEffect filter="fade" transition="in">
                                      <p:cBhvr>
                                        <p:cTn dur="500"/>
                                        <p:tgtEl>
                                          <p:spTgt spid="11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4"/>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WHAT IS PARALLEL PROGRAMMING?</a:t>
            </a:r>
            <a:endParaRPr/>
          </a:p>
        </p:txBody>
      </p:sp>
      <p:sp>
        <p:nvSpPr>
          <p:cNvPr id="126" name="Google Shape;126;p14"/>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A real world example</a:t>
            </a:r>
            <a:endParaRPr/>
          </a:p>
          <a:p>
            <a:pPr indent="0" lvl="0" marL="0" marR="0" rtl="0" algn="l">
              <a:lnSpc>
                <a:spcPct val="90000"/>
              </a:lnSpc>
              <a:spcBef>
                <a:spcPts val="1800"/>
              </a:spcBef>
              <a:spcAft>
                <a:spcPts val="0"/>
              </a:spcAft>
              <a:buClr>
                <a:srgbClr val="868686"/>
              </a:buClr>
              <a:buSzPts val="2400"/>
              <a:buFont typeface="Noto Sans Symbols"/>
              <a:buNone/>
            </a:pPr>
            <a:r>
              <a:t/>
            </a:r>
            <a:endParaRPr b="0" i="0" sz="2400" u="none" cap="none" strike="noStrike">
              <a:solidFill>
                <a:schemeClr val="lt2"/>
              </a:solidFill>
              <a:latin typeface="Arial"/>
              <a:ea typeface="Arial"/>
              <a:cs typeface="Arial"/>
              <a:sym typeface="Arial"/>
            </a:endParaRPr>
          </a:p>
          <a:p>
            <a:pPr indent="0" lvl="0" marL="0" marR="0" rtl="0" algn="l">
              <a:lnSpc>
                <a:spcPct val="90000"/>
              </a:lnSpc>
              <a:spcBef>
                <a:spcPts val="1800"/>
              </a:spcBef>
              <a:spcAft>
                <a:spcPts val="0"/>
              </a:spcAft>
              <a:buClr>
                <a:srgbClr val="868686"/>
              </a:buClr>
              <a:buSzPts val="2400"/>
              <a:buFont typeface="Noto Sans Symbols"/>
              <a:buNone/>
            </a:pPr>
            <a:r>
              <a:t/>
            </a:r>
            <a:endParaRPr b="0" i="0" sz="2400" u="none" cap="none" strike="noStrike">
              <a:solidFill>
                <a:schemeClr val="lt2"/>
              </a:solidFill>
              <a:latin typeface="Arial"/>
              <a:ea typeface="Arial"/>
              <a:cs typeface="Arial"/>
              <a:sym typeface="Arial"/>
            </a:endParaRPr>
          </a:p>
        </p:txBody>
      </p:sp>
      <p:sp>
        <p:nvSpPr>
          <p:cNvPr id="127" name="Google Shape;127;p14"/>
          <p:cNvSpPr txBox="1"/>
          <p:nvPr>
            <p:ph idx="1" type="body"/>
          </p:nvPr>
        </p:nvSpPr>
        <p:spPr>
          <a:xfrm>
            <a:off x="419641" y="1838699"/>
            <a:ext cx="7131256"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 professor and his 3 teaching assistants (TA) are grading 1,000 student exams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exam has 8 questions on it</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Let’s assume it takes 1 minute to grade 1 question on 1 exam</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To maintain fairness, if someone grades a question (for example, question #1) then they must grade that question on all other exams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following is a sequential version of exam grading</a:t>
            </a:r>
            <a:endParaRPr/>
          </a:p>
        </p:txBody>
      </p:sp>
      <p:pic>
        <p:nvPicPr>
          <p:cNvPr descr="User" id="128" name="Google Shape;128;p14"/>
          <p:cNvPicPr preferRelativeResize="0"/>
          <p:nvPr/>
        </p:nvPicPr>
        <p:blipFill rotWithShape="1">
          <a:blip r:embed="rId3">
            <a:alphaModFix/>
          </a:blip>
          <a:srcRect b="0" l="0" r="0" t="0"/>
          <a:stretch/>
        </p:blipFill>
        <p:spPr>
          <a:xfrm>
            <a:off x="8651676" y="1329128"/>
            <a:ext cx="914400" cy="914400"/>
          </a:xfrm>
          <a:prstGeom prst="rect">
            <a:avLst/>
          </a:prstGeom>
          <a:noFill/>
          <a:ln>
            <a:noFill/>
          </a:ln>
        </p:spPr>
      </p:pic>
      <p:pic>
        <p:nvPicPr>
          <p:cNvPr descr="Users" id="129" name="Google Shape;129;p14"/>
          <p:cNvPicPr preferRelativeResize="0"/>
          <p:nvPr/>
        </p:nvPicPr>
        <p:blipFill rotWithShape="1">
          <a:blip r:embed="rId4">
            <a:alphaModFix/>
          </a:blip>
          <a:srcRect b="0" l="0" r="0" t="0"/>
          <a:stretch/>
        </p:blipFill>
        <p:spPr>
          <a:xfrm>
            <a:off x="9873116" y="1331422"/>
            <a:ext cx="914400" cy="914400"/>
          </a:xfrm>
          <a:prstGeom prst="rect">
            <a:avLst/>
          </a:prstGeom>
          <a:noFill/>
          <a:ln>
            <a:noFill/>
          </a:ln>
        </p:spPr>
      </p:pic>
      <p:sp>
        <p:nvSpPr>
          <p:cNvPr id="130" name="Google Shape;130;p14"/>
          <p:cNvSpPr txBox="1"/>
          <p:nvPr/>
        </p:nvSpPr>
        <p:spPr>
          <a:xfrm>
            <a:off x="8804946" y="2072712"/>
            <a:ext cx="60785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Prof</a:t>
            </a:r>
            <a:endParaRPr/>
          </a:p>
        </p:txBody>
      </p:sp>
      <p:sp>
        <p:nvSpPr>
          <p:cNvPr id="131" name="Google Shape;131;p14"/>
          <p:cNvSpPr txBox="1"/>
          <p:nvPr/>
        </p:nvSpPr>
        <p:spPr>
          <a:xfrm>
            <a:off x="10099067" y="2075006"/>
            <a:ext cx="462498"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TA</a:t>
            </a:r>
            <a:endParaRPr/>
          </a:p>
        </p:txBody>
      </p:sp>
      <p:pic>
        <p:nvPicPr>
          <p:cNvPr descr="List" id="132" name="Google Shape;132;p14"/>
          <p:cNvPicPr preferRelativeResize="0"/>
          <p:nvPr/>
        </p:nvPicPr>
        <p:blipFill rotWithShape="1">
          <a:blip r:embed="rId5">
            <a:alphaModFix/>
          </a:blip>
          <a:srcRect b="0" l="0" r="0" t="0"/>
          <a:stretch/>
        </p:blipFill>
        <p:spPr>
          <a:xfrm>
            <a:off x="9206260" y="2549060"/>
            <a:ext cx="914400" cy="914400"/>
          </a:xfrm>
          <a:prstGeom prst="rect">
            <a:avLst/>
          </a:prstGeom>
          <a:noFill/>
          <a:ln>
            <a:noFill/>
          </a:ln>
        </p:spPr>
      </p:pic>
      <p:sp>
        <p:nvSpPr>
          <p:cNvPr id="133" name="Google Shape;133;p14"/>
          <p:cNvSpPr txBox="1"/>
          <p:nvPr/>
        </p:nvSpPr>
        <p:spPr>
          <a:xfrm>
            <a:off x="9925894" y="3120872"/>
            <a:ext cx="825867"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1800" u="none" cap="none" strike="noStrike">
                <a:solidFill>
                  <a:srgbClr val="FF0000"/>
                </a:solidFill>
                <a:latin typeface="Arial"/>
                <a:ea typeface="Arial"/>
                <a:cs typeface="Arial"/>
                <a:sym typeface="Arial"/>
              </a:rPr>
              <a:t>x1000</a:t>
            </a:r>
            <a:endParaRPr/>
          </a:p>
        </p:txBody>
      </p:sp>
      <p:pic>
        <p:nvPicPr>
          <p:cNvPr descr="Stopwatch" id="134" name="Google Shape;134;p14"/>
          <p:cNvPicPr preferRelativeResize="0"/>
          <p:nvPr/>
        </p:nvPicPr>
        <p:blipFill rotWithShape="1">
          <a:blip r:embed="rId6">
            <a:alphaModFix/>
          </a:blip>
          <a:srcRect b="0" l="0" r="0" t="0"/>
          <a:stretch/>
        </p:blipFill>
        <p:spPr>
          <a:xfrm>
            <a:off x="9206260" y="4230238"/>
            <a:ext cx="914400" cy="914400"/>
          </a:xfrm>
          <a:prstGeom prst="rect">
            <a:avLst/>
          </a:prstGeom>
          <a:noFill/>
          <a:ln>
            <a:noFill/>
          </a:ln>
        </p:spPr>
      </p:pic>
      <p:sp>
        <p:nvSpPr>
          <p:cNvPr id="135" name="Google Shape;135;p14"/>
          <p:cNvSpPr txBox="1"/>
          <p:nvPr/>
        </p:nvSpPr>
        <p:spPr>
          <a:xfrm>
            <a:off x="8412626" y="3356530"/>
            <a:ext cx="2492990"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1800" u="none" cap="none" strike="noStrike">
                <a:solidFill>
                  <a:srgbClr val="FF0000"/>
                </a:solidFill>
                <a:latin typeface="Arial"/>
                <a:ea typeface="Arial"/>
                <a:cs typeface="Arial"/>
                <a:sym typeface="Arial"/>
              </a:rPr>
              <a:t>8 questions </a:t>
            </a:r>
            <a:r>
              <a:rPr b="0" i="0" lang="en-US" sz="1800" u="none" cap="none" strike="noStrike">
                <a:solidFill>
                  <a:schemeClr val="dk2"/>
                </a:solidFill>
                <a:latin typeface="Arial"/>
                <a:ea typeface="Arial"/>
                <a:cs typeface="Arial"/>
                <a:sym typeface="Arial"/>
              </a:rPr>
              <a:t>per exam</a:t>
            </a:r>
            <a:endParaRPr/>
          </a:p>
        </p:txBody>
      </p:sp>
      <p:sp>
        <p:nvSpPr>
          <p:cNvPr id="136" name="Google Shape;136;p14"/>
          <p:cNvSpPr txBox="1"/>
          <p:nvPr/>
        </p:nvSpPr>
        <p:spPr>
          <a:xfrm>
            <a:off x="8429788" y="5043937"/>
            <a:ext cx="2467343"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1800" u="none" cap="none" strike="noStrike">
                <a:solidFill>
                  <a:srgbClr val="FF0000"/>
                </a:solidFill>
                <a:latin typeface="Arial"/>
                <a:ea typeface="Arial"/>
                <a:cs typeface="Arial"/>
                <a:sym typeface="Arial"/>
              </a:rPr>
              <a:t>1 minute </a:t>
            </a:r>
            <a:r>
              <a:rPr b="0" i="0" lang="en-US" sz="1800" u="none" cap="none" strike="noStrike">
                <a:solidFill>
                  <a:schemeClr val="dk2"/>
                </a:solidFill>
                <a:latin typeface="Arial"/>
                <a:ea typeface="Arial"/>
                <a:cs typeface="Arial"/>
                <a:sym typeface="Arial"/>
              </a:rPr>
              <a:t>per question</a:t>
            </a:r>
            <a:endParaRPr/>
          </a:p>
        </p:txBody>
      </p:sp>
      <p:sp>
        <p:nvSpPr>
          <p:cNvPr id="137" name="Google Shape;137;p14"/>
          <p:cNvSpPr txBox="1"/>
          <p:nvPr/>
        </p:nvSpPr>
        <p:spPr>
          <a:xfrm>
            <a:off x="8380566" y="3595882"/>
            <a:ext cx="2557110"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8,000 questions in total</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0" st="0"/>
                                            </p:txEl>
                                          </p:spTgt>
                                        </p:tgtEl>
                                        <p:attrNameLst>
                                          <p:attrName>style.visibility</p:attrName>
                                        </p:attrNameLst>
                                      </p:cBhvr>
                                      <p:to>
                                        <p:strVal val="visible"/>
                                      </p:to>
                                    </p:set>
                                    <p:animEffect filter="fade" transition="in">
                                      <p:cBhvr>
                                        <p:cTn dur="500"/>
                                        <p:tgtEl>
                                          <p:spTgt spid="1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1" st="1"/>
                                            </p:txEl>
                                          </p:spTgt>
                                        </p:tgtEl>
                                        <p:attrNameLst>
                                          <p:attrName>style.visibility</p:attrName>
                                        </p:attrNameLst>
                                      </p:cBhvr>
                                      <p:to>
                                        <p:strVal val="visible"/>
                                      </p:to>
                                    </p:set>
                                    <p:animEffect filter="fade" transition="in">
                                      <p:cBhvr>
                                        <p:cTn dur="500"/>
                                        <p:tgtEl>
                                          <p:spTgt spid="1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2" st="2"/>
                                            </p:txEl>
                                          </p:spTgt>
                                        </p:tgtEl>
                                        <p:attrNameLst>
                                          <p:attrName>style.visibility</p:attrName>
                                        </p:attrNameLst>
                                      </p:cBhvr>
                                      <p:to>
                                        <p:strVal val="visible"/>
                                      </p:to>
                                    </p:set>
                                    <p:animEffect filter="fade" transition="in">
                                      <p:cBhvr>
                                        <p:cTn dur="500"/>
                                        <p:tgtEl>
                                          <p:spTgt spid="1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3" st="3"/>
                                            </p:txEl>
                                          </p:spTgt>
                                        </p:tgtEl>
                                        <p:attrNameLst>
                                          <p:attrName>style.visibility</p:attrName>
                                        </p:attrNameLst>
                                      </p:cBhvr>
                                      <p:to>
                                        <p:strVal val="visible"/>
                                      </p:to>
                                    </p:set>
                                    <p:animEffect filter="fade" transition="in">
                                      <p:cBhvr>
                                        <p:cTn dur="500"/>
                                        <p:tgtEl>
                                          <p:spTgt spid="1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4" st="4"/>
                                            </p:txEl>
                                          </p:spTgt>
                                        </p:tgtEl>
                                        <p:attrNameLst>
                                          <p:attrName>style.visibility</p:attrName>
                                        </p:attrNameLst>
                                      </p:cBhvr>
                                      <p:to>
                                        <p:strVal val="visible"/>
                                      </p:to>
                                    </p:set>
                                    <p:animEffect filter="fade" transition="in">
                                      <p:cBhvr>
                                        <p:cTn dur="500"/>
                                        <p:tgtEl>
                                          <p:spTgt spid="12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SEQUENTIAL SOLUTION</a:t>
            </a:r>
            <a:endParaRPr/>
          </a:p>
        </p:txBody>
      </p:sp>
      <p:pic>
        <p:nvPicPr>
          <p:cNvPr id="144" name="Google Shape;144;p15"/>
          <p:cNvPicPr preferRelativeResize="0"/>
          <p:nvPr/>
        </p:nvPicPr>
        <p:blipFill rotWithShape="1">
          <a:blip r:embed="rId3">
            <a:alphaModFix/>
          </a:blip>
          <a:srcRect b="0" l="0" r="0" t="0"/>
          <a:stretch/>
        </p:blipFill>
        <p:spPr>
          <a:xfrm>
            <a:off x="220735" y="1771463"/>
            <a:ext cx="10488216" cy="3290064"/>
          </a:xfrm>
          <a:prstGeom prst="rect">
            <a:avLst/>
          </a:prstGeom>
          <a:noFill/>
          <a:ln>
            <a:noFill/>
          </a:ln>
        </p:spPr>
      </p:pic>
      <p:sp>
        <p:nvSpPr>
          <p:cNvPr id="145" name="Google Shape;145;p15"/>
          <p:cNvSpPr/>
          <p:nvPr/>
        </p:nvSpPr>
        <p:spPr>
          <a:xfrm>
            <a:off x="958130" y="1968642"/>
            <a:ext cx="9138370"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Grade Exams 1-1000 : Questions #1, 2, 3, 4, 5, 6, 7, 8 : 8000m</a:t>
            </a:r>
            <a:endParaRPr/>
          </a:p>
        </p:txBody>
      </p:sp>
      <p:sp>
        <p:nvSpPr>
          <p:cNvPr id="146" name="Google Shape;146;p15"/>
          <p:cNvSpPr txBox="1"/>
          <p:nvPr/>
        </p:nvSpPr>
        <p:spPr>
          <a:xfrm>
            <a:off x="10018693" y="5061527"/>
            <a:ext cx="954107"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8000 m</a:t>
            </a:r>
            <a:endParaRPr/>
          </a:p>
        </p:txBody>
      </p:sp>
      <p:sp>
        <p:nvSpPr>
          <p:cNvPr id="147" name="Google Shape;147;p15"/>
          <p:cNvSpPr/>
          <p:nvPr/>
        </p:nvSpPr>
        <p:spPr>
          <a:xfrm>
            <a:off x="7933765" y="2035145"/>
            <a:ext cx="839096" cy="387284"/>
          </a:xfrm>
          <a:prstGeom prst="ellipse">
            <a:avLst/>
          </a:prstGeom>
          <a:noFill/>
          <a:ln cap="flat" cmpd="sng" w="38100">
            <a:solidFill>
              <a:srgbClr val="0C4E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8" name="Google Shape;148;p15"/>
          <p:cNvSpPr/>
          <p:nvPr/>
        </p:nvSpPr>
        <p:spPr>
          <a:xfrm>
            <a:off x="10076198" y="5038701"/>
            <a:ext cx="839096" cy="387284"/>
          </a:xfrm>
          <a:prstGeom prst="ellipse">
            <a:avLst/>
          </a:prstGeom>
          <a:noFill/>
          <a:ln cap="flat" cmpd="sng" w="38100">
            <a:solidFill>
              <a:srgbClr val="0C4E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3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3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SEQUENTIAL SOLUTION</a:t>
            </a:r>
            <a:endParaRPr/>
          </a:p>
        </p:txBody>
      </p:sp>
      <p:pic>
        <p:nvPicPr>
          <p:cNvPr id="155" name="Google Shape;155;p16"/>
          <p:cNvPicPr preferRelativeResize="0"/>
          <p:nvPr/>
        </p:nvPicPr>
        <p:blipFill rotWithShape="1">
          <a:blip r:embed="rId3">
            <a:alphaModFix/>
          </a:blip>
          <a:srcRect b="0" l="0" r="0" t="0"/>
          <a:stretch/>
        </p:blipFill>
        <p:spPr>
          <a:xfrm>
            <a:off x="220735" y="1771463"/>
            <a:ext cx="10488216" cy="3290064"/>
          </a:xfrm>
          <a:prstGeom prst="rect">
            <a:avLst/>
          </a:prstGeom>
          <a:noFill/>
          <a:ln>
            <a:noFill/>
          </a:ln>
        </p:spPr>
      </p:pic>
      <p:sp>
        <p:nvSpPr>
          <p:cNvPr id="156" name="Google Shape;156;p16"/>
          <p:cNvSpPr/>
          <p:nvPr/>
        </p:nvSpPr>
        <p:spPr>
          <a:xfrm>
            <a:off x="958130" y="1968642"/>
            <a:ext cx="1111176"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100" u="none" cap="none" strike="noStrike">
                <a:solidFill>
                  <a:schemeClr val="lt1"/>
                </a:solidFill>
                <a:latin typeface="Arial"/>
                <a:ea typeface="Arial"/>
                <a:cs typeface="Arial"/>
                <a:sym typeface="Arial"/>
              </a:rPr>
              <a:t>Exams 1-1000 : Q #1 : 1000m</a:t>
            </a:r>
            <a:endParaRPr/>
          </a:p>
        </p:txBody>
      </p:sp>
      <p:sp>
        <p:nvSpPr>
          <p:cNvPr id="157" name="Google Shape;157;p16"/>
          <p:cNvSpPr/>
          <p:nvPr/>
        </p:nvSpPr>
        <p:spPr>
          <a:xfrm>
            <a:off x="2181230" y="2756838"/>
            <a:ext cx="1111176"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100" u="none" cap="none" strike="noStrike">
                <a:solidFill>
                  <a:schemeClr val="lt1"/>
                </a:solidFill>
                <a:latin typeface="Arial"/>
                <a:ea typeface="Arial"/>
                <a:cs typeface="Arial"/>
                <a:sym typeface="Arial"/>
              </a:rPr>
              <a:t>Exams 1-1000 : Q #2 : 1000m</a:t>
            </a:r>
            <a:endParaRPr/>
          </a:p>
        </p:txBody>
      </p:sp>
      <p:sp>
        <p:nvSpPr>
          <p:cNvPr id="158" name="Google Shape;158;p16"/>
          <p:cNvSpPr/>
          <p:nvPr/>
        </p:nvSpPr>
        <p:spPr>
          <a:xfrm>
            <a:off x="3390831" y="3492635"/>
            <a:ext cx="1111176"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100" u="none" cap="none" strike="noStrike">
                <a:solidFill>
                  <a:schemeClr val="lt1"/>
                </a:solidFill>
                <a:latin typeface="Arial"/>
                <a:ea typeface="Arial"/>
                <a:cs typeface="Arial"/>
                <a:sym typeface="Arial"/>
              </a:rPr>
              <a:t>Exams 1-1000 : Q #3 : 1000m</a:t>
            </a:r>
            <a:endParaRPr/>
          </a:p>
        </p:txBody>
      </p:sp>
      <p:sp>
        <p:nvSpPr>
          <p:cNvPr id="159" name="Google Shape;159;p16"/>
          <p:cNvSpPr/>
          <p:nvPr/>
        </p:nvSpPr>
        <p:spPr>
          <a:xfrm>
            <a:off x="4702180" y="4249088"/>
            <a:ext cx="1111176"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100" u="none" cap="none" strike="noStrike">
                <a:solidFill>
                  <a:schemeClr val="lt1"/>
                </a:solidFill>
                <a:latin typeface="Arial"/>
                <a:ea typeface="Arial"/>
                <a:cs typeface="Arial"/>
                <a:sym typeface="Arial"/>
              </a:rPr>
              <a:t>Exams 1-1000 : Q #4 : 1000m</a:t>
            </a:r>
            <a:endParaRPr/>
          </a:p>
        </p:txBody>
      </p:sp>
      <p:sp>
        <p:nvSpPr>
          <p:cNvPr id="160" name="Google Shape;160;p16"/>
          <p:cNvSpPr/>
          <p:nvPr/>
        </p:nvSpPr>
        <p:spPr>
          <a:xfrm>
            <a:off x="5852268" y="1968641"/>
            <a:ext cx="1111176"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100" u="none" cap="none" strike="noStrike">
                <a:solidFill>
                  <a:schemeClr val="lt1"/>
                </a:solidFill>
                <a:latin typeface="Arial"/>
                <a:ea typeface="Arial"/>
                <a:cs typeface="Arial"/>
                <a:sym typeface="Arial"/>
              </a:rPr>
              <a:t>Exams 1-1000 : Q #5 : 1000m</a:t>
            </a:r>
            <a:endParaRPr/>
          </a:p>
        </p:txBody>
      </p:sp>
      <p:sp>
        <p:nvSpPr>
          <p:cNvPr id="161" name="Google Shape;161;p16"/>
          <p:cNvSpPr/>
          <p:nvPr/>
        </p:nvSpPr>
        <p:spPr>
          <a:xfrm>
            <a:off x="7151503" y="2756838"/>
            <a:ext cx="1111176"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100" u="none" cap="none" strike="noStrike">
                <a:solidFill>
                  <a:schemeClr val="lt1"/>
                </a:solidFill>
                <a:latin typeface="Arial"/>
                <a:ea typeface="Arial"/>
                <a:cs typeface="Arial"/>
                <a:sym typeface="Arial"/>
              </a:rPr>
              <a:t>Exams 1-1000 : Q #6 : 1000m</a:t>
            </a:r>
            <a:endParaRPr/>
          </a:p>
        </p:txBody>
      </p:sp>
      <p:sp>
        <p:nvSpPr>
          <p:cNvPr id="162" name="Google Shape;162;p16"/>
          <p:cNvSpPr/>
          <p:nvPr/>
        </p:nvSpPr>
        <p:spPr>
          <a:xfrm>
            <a:off x="8382277" y="3492634"/>
            <a:ext cx="1111176"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100" u="none" cap="none" strike="noStrike">
                <a:solidFill>
                  <a:schemeClr val="lt1"/>
                </a:solidFill>
                <a:latin typeface="Arial"/>
                <a:ea typeface="Arial"/>
                <a:cs typeface="Arial"/>
                <a:sym typeface="Arial"/>
              </a:rPr>
              <a:t>Exams 1-1000 : Q #7 : 1000m</a:t>
            </a:r>
            <a:endParaRPr/>
          </a:p>
        </p:txBody>
      </p:sp>
      <p:sp>
        <p:nvSpPr>
          <p:cNvPr id="163" name="Google Shape;163;p16"/>
          <p:cNvSpPr/>
          <p:nvPr/>
        </p:nvSpPr>
        <p:spPr>
          <a:xfrm>
            <a:off x="9562502" y="4249088"/>
            <a:ext cx="1111176"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100" u="none" cap="none" strike="noStrike">
                <a:solidFill>
                  <a:schemeClr val="lt1"/>
                </a:solidFill>
                <a:latin typeface="Arial"/>
                <a:ea typeface="Arial"/>
                <a:cs typeface="Arial"/>
                <a:sym typeface="Arial"/>
              </a:rPr>
              <a:t>Exams 1-1000 : Q #8 : 1000m</a:t>
            </a:r>
            <a:endParaRPr/>
          </a:p>
        </p:txBody>
      </p:sp>
      <p:cxnSp>
        <p:nvCxnSpPr>
          <p:cNvPr id="164" name="Google Shape;164;p16"/>
          <p:cNvCxnSpPr/>
          <p:nvPr/>
        </p:nvCxnSpPr>
        <p:spPr>
          <a:xfrm>
            <a:off x="2069306" y="2445254"/>
            <a:ext cx="111924" cy="311584"/>
          </a:xfrm>
          <a:prstGeom prst="straightConnector1">
            <a:avLst/>
          </a:prstGeom>
          <a:noFill/>
          <a:ln cap="flat" cmpd="sng" w="38100">
            <a:solidFill>
              <a:schemeClr val="accent4"/>
            </a:solidFill>
            <a:prstDash val="solid"/>
            <a:round/>
            <a:headEnd len="sm" w="sm" type="none"/>
            <a:tailEnd len="med" w="med" type="triangle"/>
          </a:ln>
        </p:spPr>
      </p:cxnSp>
      <p:cxnSp>
        <p:nvCxnSpPr>
          <p:cNvPr id="165" name="Google Shape;165;p16"/>
          <p:cNvCxnSpPr/>
          <p:nvPr/>
        </p:nvCxnSpPr>
        <p:spPr>
          <a:xfrm>
            <a:off x="3292406" y="3233451"/>
            <a:ext cx="98425" cy="259183"/>
          </a:xfrm>
          <a:prstGeom prst="straightConnector1">
            <a:avLst/>
          </a:prstGeom>
          <a:noFill/>
          <a:ln cap="flat" cmpd="sng" w="38100">
            <a:solidFill>
              <a:schemeClr val="accent4"/>
            </a:solidFill>
            <a:prstDash val="solid"/>
            <a:round/>
            <a:headEnd len="sm" w="sm" type="none"/>
            <a:tailEnd len="med" w="med" type="triangle"/>
          </a:ln>
        </p:spPr>
      </p:cxnSp>
      <p:cxnSp>
        <p:nvCxnSpPr>
          <p:cNvPr id="166" name="Google Shape;166;p16"/>
          <p:cNvCxnSpPr/>
          <p:nvPr/>
        </p:nvCxnSpPr>
        <p:spPr>
          <a:xfrm>
            <a:off x="4502007" y="3969247"/>
            <a:ext cx="200173" cy="279841"/>
          </a:xfrm>
          <a:prstGeom prst="straightConnector1">
            <a:avLst/>
          </a:prstGeom>
          <a:noFill/>
          <a:ln cap="flat" cmpd="sng" w="38100">
            <a:solidFill>
              <a:schemeClr val="accent4"/>
            </a:solidFill>
            <a:prstDash val="solid"/>
            <a:round/>
            <a:headEnd len="sm" w="sm" type="none"/>
            <a:tailEnd len="med" w="med" type="triangle"/>
          </a:ln>
        </p:spPr>
      </p:cxnSp>
      <p:cxnSp>
        <p:nvCxnSpPr>
          <p:cNvPr id="167" name="Google Shape;167;p16"/>
          <p:cNvCxnSpPr/>
          <p:nvPr/>
        </p:nvCxnSpPr>
        <p:spPr>
          <a:xfrm flipH="1" rot="10800000">
            <a:off x="5813356" y="2445254"/>
            <a:ext cx="38912" cy="1803834"/>
          </a:xfrm>
          <a:prstGeom prst="straightConnector1">
            <a:avLst/>
          </a:prstGeom>
          <a:noFill/>
          <a:ln cap="flat" cmpd="sng" w="38100">
            <a:solidFill>
              <a:schemeClr val="accent4"/>
            </a:solidFill>
            <a:prstDash val="solid"/>
            <a:round/>
            <a:headEnd len="sm" w="sm" type="none"/>
            <a:tailEnd len="med" w="med" type="triangle"/>
          </a:ln>
        </p:spPr>
      </p:cxnSp>
      <p:cxnSp>
        <p:nvCxnSpPr>
          <p:cNvPr id="168" name="Google Shape;168;p16"/>
          <p:cNvCxnSpPr/>
          <p:nvPr/>
        </p:nvCxnSpPr>
        <p:spPr>
          <a:xfrm>
            <a:off x="6918325" y="2445254"/>
            <a:ext cx="233178" cy="311584"/>
          </a:xfrm>
          <a:prstGeom prst="straightConnector1">
            <a:avLst/>
          </a:prstGeom>
          <a:noFill/>
          <a:ln cap="flat" cmpd="sng" w="38100">
            <a:solidFill>
              <a:schemeClr val="accent4"/>
            </a:solidFill>
            <a:prstDash val="solid"/>
            <a:round/>
            <a:headEnd len="sm" w="sm" type="none"/>
            <a:tailEnd len="med" w="med" type="triangle"/>
          </a:ln>
        </p:spPr>
      </p:cxnSp>
      <p:cxnSp>
        <p:nvCxnSpPr>
          <p:cNvPr id="169" name="Google Shape;169;p16"/>
          <p:cNvCxnSpPr/>
          <p:nvPr/>
        </p:nvCxnSpPr>
        <p:spPr>
          <a:xfrm>
            <a:off x="8262679" y="3233451"/>
            <a:ext cx="119598" cy="233649"/>
          </a:xfrm>
          <a:prstGeom prst="straightConnector1">
            <a:avLst/>
          </a:prstGeom>
          <a:noFill/>
          <a:ln cap="flat" cmpd="sng" w="38100">
            <a:solidFill>
              <a:schemeClr val="accent4"/>
            </a:solidFill>
            <a:prstDash val="solid"/>
            <a:round/>
            <a:headEnd len="sm" w="sm" type="none"/>
            <a:tailEnd len="med" w="med" type="triangle"/>
          </a:ln>
        </p:spPr>
      </p:cxnSp>
      <p:cxnSp>
        <p:nvCxnSpPr>
          <p:cNvPr id="170" name="Google Shape;170;p16"/>
          <p:cNvCxnSpPr/>
          <p:nvPr/>
        </p:nvCxnSpPr>
        <p:spPr>
          <a:xfrm>
            <a:off x="9493453" y="3969247"/>
            <a:ext cx="69049" cy="279841"/>
          </a:xfrm>
          <a:prstGeom prst="straightConnector1">
            <a:avLst/>
          </a:prstGeom>
          <a:noFill/>
          <a:ln cap="flat" cmpd="sng" w="38100">
            <a:solidFill>
              <a:schemeClr val="accent4"/>
            </a:solidFill>
            <a:prstDash val="solid"/>
            <a:round/>
            <a:headEnd len="sm" w="sm" type="none"/>
            <a:tailEnd len="med" w="med" type="triangle"/>
          </a:ln>
        </p:spPr>
      </p:cxnSp>
      <p:sp>
        <p:nvSpPr>
          <p:cNvPr id="171" name="Google Shape;171;p16"/>
          <p:cNvSpPr txBox="1"/>
          <p:nvPr/>
        </p:nvSpPr>
        <p:spPr>
          <a:xfrm>
            <a:off x="9908514" y="5058624"/>
            <a:ext cx="1088761"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8000+ m</a:t>
            </a:r>
            <a:endParaRPr/>
          </a:p>
        </p:txBody>
      </p:sp>
      <p:sp>
        <p:nvSpPr>
          <p:cNvPr id="172" name="Google Shape;172;p16"/>
          <p:cNvSpPr/>
          <p:nvPr/>
        </p:nvSpPr>
        <p:spPr>
          <a:xfrm>
            <a:off x="9908515" y="5038701"/>
            <a:ext cx="1088760" cy="387284"/>
          </a:xfrm>
          <a:prstGeom prst="ellipse">
            <a:avLst/>
          </a:prstGeom>
          <a:noFill/>
          <a:ln cap="flat" cmpd="sng" w="38100">
            <a:solidFill>
              <a:srgbClr val="0C4E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500"/>
                                        <p:tgtEl>
                                          <p:spTgt spid="16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3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7"/>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SEQUENTIAL SOLUTION</a:t>
            </a:r>
            <a:endParaRPr/>
          </a:p>
        </p:txBody>
      </p:sp>
      <p:pic>
        <p:nvPicPr>
          <p:cNvPr id="179" name="Google Shape;179;p17"/>
          <p:cNvPicPr preferRelativeResize="0"/>
          <p:nvPr/>
        </p:nvPicPr>
        <p:blipFill rotWithShape="1">
          <a:blip r:embed="rId3">
            <a:alphaModFix/>
          </a:blip>
          <a:srcRect b="0" l="0" r="0" t="0"/>
          <a:stretch/>
        </p:blipFill>
        <p:spPr>
          <a:xfrm>
            <a:off x="220735" y="1771463"/>
            <a:ext cx="10488216" cy="3290064"/>
          </a:xfrm>
          <a:prstGeom prst="rect">
            <a:avLst/>
          </a:prstGeom>
          <a:noFill/>
          <a:ln>
            <a:noFill/>
          </a:ln>
        </p:spPr>
      </p:pic>
      <p:sp>
        <p:nvSpPr>
          <p:cNvPr id="180" name="Google Shape;180;p17"/>
          <p:cNvSpPr/>
          <p:nvPr/>
        </p:nvSpPr>
        <p:spPr>
          <a:xfrm>
            <a:off x="958129" y="1968642"/>
            <a:ext cx="2256559"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Exams 1-1000 : Q #1, 2 : 2000m</a:t>
            </a:r>
            <a:endParaRPr/>
          </a:p>
        </p:txBody>
      </p:sp>
      <p:sp>
        <p:nvSpPr>
          <p:cNvPr id="181" name="Google Shape;181;p17"/>
          <p:cNvSpPr/>
          <p:nvPr/>
        </p:nvSpPr>
        <p:spPr>
          <a:xfrm>
            <a:off x="3398993" y="2752315"/>
            <a:ext cx="2256613"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Exams 1-1000 : Q #3, 4 : 2000m</a:t>
            </a:r>
            <a:endParaRPr/>
          </a:p>
        </p:txBody>
      </p:sp>
      <p:sp>
        <p:nvSpPr>
          <p:cNvPr id="182" name="Google Shape;182;p17"/>
          <p:cNvSpPr/>
          <p:nvPr/>
        </p:nvSpPr>
        <p:spPr>
          <a:xfrm>
            <a:off x="5912990" y="3530734"/>
            <a:ext cx="2259806"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Exams 1-1000 : Q #5, 6 : 2000m</a:t>
            </a:r>
            <a:endParaRPr/>
          </a:p>
        </p:txBody>
      </p:sp>
      <p:sp>
        <p:nvSpPr>
          <p:cNvPr id="183" name="Google Shape;183;p17"/>
          <p:cNvSpPr/>
          <p:nvPr/>
        </p:nvSpPr>
        <p:spPr>
          <a:xfrm>
            <a:off x="8408825" y="4249088"/>
            <a:ext cx="2251071" cy="476613"/>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Exams 1-1000 : Q #7, 8 : 2000m</a:t>
            </a:r>
            <a:endParaRPr/>
          </a:p>
        </p:txBody>
      </p:sp>
      <p:cxnSp>
        <p:nvCxnSpPr>
          <p:cNvPr id="184" name="Google Shape;184;p17"/>
          <p:cNvCxnSpPr/>
          <p:nvPr/>
        </p:nvCxnSpPr>
        <p:spPr>
          <a:xfrm>
            <a:off x="3214688" y="2445255"/>
            <a:ext cx="184305" cy="307060"/>
          </a:xfrm>
          <a:prstGeom prst="straightConnector1">
            <a:avLst/>
          </a:prstGeom>
          <a:noFill/>
          <a:ln cap="flat" cmpd="sng" w="38100">
            <a:solidFill>
              <a:schemeClr val="accent4"/>
            </a:solidFill>
            <a:prstDash val="solid"/>
            <a:round/>
            <a:headEnd len="sm" w="sm" type="none"/>
            <a:tailEnd len="med" w="med" type="triangle"/>
          </a:ln>
        </p:spPr>
      </p:cxnSp>
      <p:cxnSp>
        <p:nvCxnSpPr>
          <p:cNvPr id="185" name="Google Shape;185;p17"/>
          <p:cNvCxnSpPr/>
          <p:nvPr/>
        </p:nvCxnSpPr>
        <p:spPr>
          <a:xfrm>
            <a:off x="5655607" y="3228928"/>
            <a:ext cx="257383" cy="330247"/>
          </a:xfrm>
          <a:prstGeom prst="straightConnector1">
            <a:avLst/>
          </a:prstGeom>
          <a:noFill/>
          <a:ln cap="flat" cmpd="sng" w="38100">
            <a:solidFill>
              <a:schemeClr val="accent4"/>
            </a:solidFill>
            <a:prstDash val="solid"/>
            <a:round/>
            <a:headEnd len="sm" w="sm" type="none"/>
            <a:tailEnd len="med" w="med" type="triangle"/>
          </a:ln>
        </p:spPr>
      </p:cxnSp>
      <p:cxnSp>
        <p:nvCxnSpPr>
          <p:cNvPr id="186" name="Google Shape;186;p17"/>
          <p:cNvCxnSpPr/>
          <p:nvPr/>
        </p:nvCxnSpPr>
        <p:spPr>
          <a:xfrm>
            <a:off x="8172796" y="4005307"/>
            <a:ext cx="236029" cy="243781"/>
          </a:xfrm>
          <a:prstGeom prst="straightConnector1">
            <a:avLst/>
          </a:prstGeom>
          <a:noFill/>
          <a:ln cap="flat" cmpd="sng" w="38100">
            <a:solidFill>
              <a:schemeClr val="accent4"/>
            </a:solidFill>
            <a:prstDash val="solid"/>
            <a:round/>
            <a:headEnd len="sm" w="sm" type="none"/>
            <a:tailEnd len="med" w="med" type="triangle"/>
          </a:ln>
        </p:spPr>
      </p:cxnSp>
      <p:sp>
        <p:nvSpPr>
          <p:cNvPr id="187" name="Google Shape;187;p17"/>
          <p:cNvSpPr txBox="1"/>
          <p:nvPr/>
        </p:nvSpPr>
        <p:spPr>
          <a:xfrm>
            <a:off x="9908514" y="5058624"/>
            <a:ext cx="1088761"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8000+ m</a:t>
            </a:r>
            <a:endParaRPr/>
          </a:p>
        </p:txBody>
      </p:sp>
      <p:sp>
        <p:nvSpPr>
          <p:cNvPr id="188" name="Google Shape;188;p17"/>
          <p:cNvSpPr/>
          <p:nvPr/>
        </p:nvSpPr>
        <p:spPr>
          <a:xfrm>
            <a:off x="2218080" y="1925949"/>
            <a:ext cx="1088760" cy="387284"/>
          </a:xfrm>
          <a:prstGeom prst="ellipse">
            <a:avLst/>
          </a:prstGeom>
          <a:noFill/>
          <a:ln cap="flat" cmpd="sng" w="38100">
            <a:solidFill>
              <a:srgbClr val="0C4E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9" name="Google Shape;189;p17"/>
          <p:cNvSpPr/>
          <p:nvPr/>
        </p:nvSpPr>
        <p:spPr>
          <a:xfrm>
            <a:off x="4695538" y="2696557"/>
            <a:ext cx="1088760" cy="387284"/>
          </a:xfrm>
          <a:prstGeom prst="ellipse">
            <a:avLst/>
          </a:prstGeom>
          <a:noFill/>
          <a:ln cap="flat" cmpd="sng" w="38100">
            <a:solidFill>
              <a:srgbClr val="0C4E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0" name="Google Shape;190;p17"/>
          <p:cNvSpPr/>
          <p:nvPr/>
        </p:nvSpPr>
        <p:spPr>
          <a:xfrm>
            <a:off x="7199578" y="3486001"/>
            <a:ext cx="1088760" cy="387284"/>
          </a:xfrm>
          <a:prstGeom prst="ellipse">
            <a:avLst/>
          </a:prstGeom>
          <a:noFill/>
          <a:ln cap="flat" cmpd="sng" w="38100">
            <a:solidFill>
              <a:srgbClr val="0C4E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1" name="Google Shape;191;p17"/>
          <p:cNvSpPr/>
          <p:nvPr/>
        </p:nvSpPr>
        <p:spPr>
          <a:xfrm>
            <a:off x="9644719" y="4207205"/>
            <a:ext cx="1088760" cy="387284"/>
          </a:xfrm>
          <a:prstGeom prst="ellipse">
            <a:avLst/>
          </a:prstGeom>
          <a:noFill/>
          <a:ln cap="flat" cmpd="sng" w="38100">
            <a:solidFill>
              <a:srgbClr val="0C4E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300"/>
                                        <p:tgtEl>
                                          <p:spTgt spid="188"/>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300"/>
                                        <p:tgtEl>
                                          <p:spTgt spid="189"/>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300"/>
                                        <p:tgtEl>
                                          <p:spTgt spid="190"/>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3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amp; Bullet">
  <a:themeElements>
    <a:clrScheme name="Custom 1">
      <a:dk1>
        <a:srgbClr val="B3B3B3"/>
      </a:dk1>
      <a:lt1>
        <a:srgbClr val="FFFFFF"/>
      </a:lt1>
      <a:dk2>
        <a:srgbClr val="000000"/>
      </a:dk2>
      <a:lt2>
        <a:srgbClr val="0C4E9B"/>
      </a:lt2>
      <a:accent1>
        <a:srgbClr val="042251"/>
      </a:accent1>
      <a:accent2>
        <a:srgbClr val="0C4E9B"/>
      </a:accent2>
      <a:accent3>
        <a:srgbClr val="0080A7"/>
      </a:accent3>
      <a:accent4>
        <a:srgbClr val="FF5400"/>
      </a:accent4>
      <a:accent5>
        <a:srgbClr val="C2000B"/>
      </a:accent5>
      <a:accent6>
        <a:srgbClr val="F0047F"/>
      </a:accent6>
      <a:hlink>
        <a:srgbClr val="0C4E9B"/>
      </a:hlink>
      <a:folHlink>
        <a:srgbClr val="86868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